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</p:sldMasterIdLst>
  <p:notesMasterIdLst>
    <p:notesMasterId r:id="rId61"/>
  </p:notesMasterIdLst>
  <p:sldIdLst>
    <p:sldId id="256" r:id="rId3"/>
    <p:sldId id="257" r:id="rId4"/>
    <p:sldId id="292" r:id="rId5"/>
    <p:sldId id="258" r:id="rId6"/>
    <p:sldId id="259" r:id="rId7"/>
    <p:sldId id="261" r:id="rId8"/>
    <p:sldId id="301" r:id="rId9"/>
    <p:sldId id="262" r:id="rId10"/>
    <p:sldId id="302" r:id="rId11"/>
    <p:sldId id="332" r:id="rId12"/>
    <p:sldId id="333" r:id="rId13"/>
    <p:sldId id="264" r:id="rId14"/>
    <p:sldId id="303" r:id="rId15"/>
    <p:sldId id="266" r:id="rId16"/>
    <p:sldId id="334" r:id="rId17"/>
    <p:sldId id="304" r:id="rId18"/>
    <p:sldId id="296" r:id="rId19"/>
    <p:sldId id="305" r:id="rId20"/>
    <p:sldId id="335" r:id="rId21"/>
    <p:sldId id="297" r:id="rId22"/>
    <p:sldId id="306" r:id="rId23"/>
    <p:sldId id="336" r:id="rId24"/>
    <p:sldId id="300" r:id="rId25"/>
    <p:sldId id="324" r:id="rId26"/>
    <p:sldId id="267" r:id="rId27"/>
    <p:sldId id="320" r:id="rId28"/>
    <p:sldId id="321" r:id="rId29"/>
    <p:sldId id="322" r:id="rId30"/>
    <p:sldId id="323" r:id="rId31"/>
    <p:sldId id="268" r:id="rId32"/>
    <p:sldId id="330" r:id="rId33"/>
    <p:sldId id="308" r:id="rId34"/>
    <p:sldId id="309" r:id="rId35"/>
    <p:sldId id="331" r:id="rId36"/>
    <p:sldId id="337" r:id="rId37"/>
    <p:sldId id="338" r:id="rId38"/>
    <p:sldId id="339" r:id="rId39"/>
    <p:sldId id="310" r:id="rId40"/>
    <p:sldId id="325" r:id="rId41"/>
    <p:sldId id="329" r:id="rId42"/>
    <p:sldId id="311" r:id="rId43"/>
    <p:sldId id="312" r:id="rId44"/>
    <p:sldId id="340" r:id="rId45"/>
    <p:sldId id="341" r:id="rId46"/>
    <p:sldId id="313" r:id="rId47"/>
    <p:sldId id="314" r:id="rId48"/>
    <p:sldId id="342" r:id="rId49"/>
    <p:sldId id="343" r:id="rId50"/>
    <p:sldId id="307" r:id="rId51"/>
    <p:sldId id="316" r:id="rId52"/>
    <p:sldId id="344" r:id="rId53"/>
    <p:sldId id="327" r:id="rId54"/>
    <p:sldId id="326" r:id="rId55"/>
    <p:sldId id="315" r:id="rId56"/>
    <p:sldId id="317" r:id="rId57"/>
    <p:sldId id="318" r:id="rId58"/>
    <p:sldId id="319" r:id="rId59"/>
    <p:sldId id="328" r:id="rId60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7194" autoAdjust="0"/>
  </p:normalViewPr>
  <p:slideViewPr>
    <p:cSldViewPr>
      <p:cViewPr>
        <p:scale>
          <a:sx n="59" d="100"/>
          <a:sy n="59" d="100"/>
        </p:scale>
        <p:origin x="-1872" y="-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C9E21-C22E-4C97-A8F7-73271DA53F1C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EB25C-23F7-4085-903A-5181C264CD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10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EB25C-23F7-4085-903A-5181C264CD2D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7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77724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990720" y="3978360"/>
            <a:ext cx="77724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97340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990720" y="397836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973400" y="397836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3618720" y="182880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6246360" y="182880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990720" y="397836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3618720" y="397836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 type="body"/>
          </p:nvPr>
        </p:nvSpPr>
        <p:spPr>
          <a:xfrm>
            <a:off x="6246360" y="397836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990720" y="1828800"/>
            <a:ext cx="7772400" cy="411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77724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37926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973400" y="1828800"/>
            <a:ext cx="37926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ubTitle"/>
          </p:nvPr>
        </p:nvSpPr>
        <p:spPr>
          <a:xfrm>
            <a:off x="990720" y="456840"/>
            <a:ext cx="77724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973400" y="1828800"/>
            <a:ext cx="37926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990720" y="397836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990720" y="1828800"/>
            <a:ext cx="7772400" cy="411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37926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97340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973400" y="397836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97340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990720" y="3978360"/>
            <a:ext cx="77724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77724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990720" y="3978360"/>
            <a:ext cx="77724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97340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990720" y="397836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973400" y="397836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3618720" y="182880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246360" y="182880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990720" y="397836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body"/>
          </p:nvPr>
        </p:nvSpPr>
        <p:spPr>
          <a:xfrm>
            <a:off x="3618720" y="397836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 type="body"/>
          </p:nvPr>
        </p:nvSpPr>
        <p:spPr>
          <a:xfrm>
            <a:off x="6246360" y="3978360"/>
            <a:ext cx="250236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77724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37926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973400" y="1828800"/>
            <a:ext cx="37926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990720" y="456840"/>
            <a:ext cx="77724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973400" y="1828800"/>
            <a:ext cx="37926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990720" y="397836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37926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97340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973400" y="397836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99072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973400" y="1828800"/>
            <a:ext cx="37926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990720" y="3978360"/>
            <a:ext cx="7772400" cy="19627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"/>
          <p:cNvGrpSpPr/>
          <p:nvPr/>
        </p:nvGrpSpPr>
        <p:grpSpPr>
          <a:xfrm>
            <a:off x="0" y="0"/>
            <a:ext cx="8872560" cy="6858000"/>
            <a:chOff x="0" y="0"/>
            <a:chExt cx="8872560" cy="6858000"/>
          </a:xfrm>
        </p:grpSpPr>
        <p:sp>
          <p:nvSpPr>
            <p:cNvPr id="46" name="CustomShape 2"/>
            <p:cNvSpPr/>
            <p:nvPr/>
          </p:nvSpPr>
          <p:spPr>
            <a:xfrm>
              <a:off x="533520" y="237960"/>
              <a:ext cx="8339040" cy="6391440"/>
            </a:xfrm>
            <a:prstGeom prst="rect">
              <a:avLst/>
            </a:prstGeom>
            <a:blipFill rotWithShape="0">
              <a:blip r:embed="rId14"/>
              <a:tile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7" name="Picture 4" descr="minispir"/>
            <p:cNvPicPr/>
            <p:nvPr/>
          </p:nvPicPr>
          <p:blipFill>
            <a:blip r:embed="rId15"/>
            <a:stretch/>
          </p:blipFill>
          <p:spPr>
            <a:xfrm>
              <a:off x="0" y="0"/>
              <a:ext cx="1063800" cy="6858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8" name="PlaceHolder 3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4400" b="0" strike="noStrike" spc="-1">
                <a:solidFill>
                  <a:srgbClr val="696464"/>
                </a:solidFill>
                <a:latin typeface="Times New Roman"/>
              </a:rPr>
              <a:t>Click to edit the title text format</a:t>
            </a: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990720" y="1828800"/>
            <a:ext cx="77724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D34817"/>
              </a:buClr>
              <a:buSzPct val="90000"/>
              <a:buFont typeface="Monotype Sorts" charset="2"/>
              <a:buChar char="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D34817"/>
              </a:buClr>
              <a:buFont typeface="Times New Roman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D34817"/>
              </a:buClr>
              <a:buFont typeface="Times New Roman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D34817"/>
              </a:buClr>
              <a:buFont typeface="Times New Roman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D34817"/>
              </a:buClr>
              <a:buFont typeface="Times New Roman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D34817"/>
              </a:buClr>
              <a:buFont typeface="Times New Roman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D34817"/>
              </a:buClr>
              <a:buFont typeface="Times New Roman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Seventh Outline Level</a:t>
            </a:r>
          </a:p>
        </p:txBody>
      </p:sp>
      <p:sp>
        <p:nvSpPr>
          <p:cNvPr id="50" name="PlaceHolder 5"/>
          <p:cNvSpPr>
            <a:spLocks noGrp="1"/>
          </p:cNvSpPr>
          <p:nvPr>
            <p:ph type="dt"/>
          </p:nvPr>
        </p:nvSpPr>
        <p:spPr>
          <a:xfrm>
            <a:off x="961920" y="6100920"/>
            <a:ext cx="190512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ftr"/>
          </p:nvPr>
        </p:nvSpPr>
        <p:spPr>
          <a:xfrm>
            <a:off x="3400200" y="6100920"/>
            <a:ext cx="289548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 type="sldNum"/>
          </p:nvPr>
        </p:nvSpPr>
        <p:spPr>
          <a:xfrm>
            <a:off x="6829200" y="6100920"/>
            <a:ext cx="190476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spcBef>
                <a:spcPts val="873"/>
              </a:spcBef>
            </a:pPr>
            <a:fld id="{83BAC551-9A75-4FA5-B569-0B0265050DF6}" type="slidenum">
              <a:rPr lang="ru-RU" sz="1400" b="0" strike="noStrike" spc="-1">
                <a:solidFill>
                  <a:srgbClr val="A08366"/>
                </a:solidFill>
                <a:latin typeface="Times New Roman"/>
              </a:rPr>
              <a:pPr algn="r">
                <a:spcBef>
                  <a:spcPts val="873"/>
                </a:spcBef>
              </a:p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1"/>
          <p:cNvGrpSpPr/>
          <p:nvPr/>
        </p:nvGrpSpPr>
        <p:grpSpPr>
          <a:xfrm>
            <a:off x="0" y="0"/>
            <a:ext cx="8872560" cy="6858000"/>
            <a:chOff x="0" y="0"/>
            <a:chExt cx="8872560" cy="6858000"/>
          </a:xfrm>
        </p:grpSpPr>
        <p:sp>
          <p:nvSpPr>
            <p:cNvPr id="90" name="CustomShape 2"/>
            <p:cNvSpPr/>
            <p:nvPr/>
          </p:nvSpPr>
          <p:spPr>
            <a:xfrm>
              <a:off x="533520" y="237960"/>
              <a:ext cx="8339040" cy="6391440"/>
            </a:xfrm>
            <a:prstGeom prst="rect">
              <a:avLst/>
            </a:prstGeom>
            <a:blipFill rotWithShape="0">
              <a:blip r:embed="rId14"/>
              <a:tile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91" name="Picture 4" descr="minispir"/>
            <p:cNvPicPr/>
            <p:nvPr/>
          </p:nvPicPr>
          <p:blipFill>
            <a:blip r:embed="rId15"/>
            <a:stretch/>
          </p:blipFill>
          <p:spPr>
            <a:xfrm>
              <a:off x="0" y="0"/>
              <a:ext cx="1063800" cy="6858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2" name="PlaceHolder 3"/>
          <p:cNvSpPr>
            <a:spLocks noGrp="1"/>
          </p:cNvSpPr>
          <p:nvPr>
            <p:ph type="title"/>
          </p:nvPr>
        </p:nvSpPr>
        <p:spPr>
          <a:xfrm>
            <a:off x="990720" y="456840"/>
            <a:ext cx="77724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4400" b="0" strike="noStrike" spc="-1">
                <a:solidFill>
                  <a:srgbClr val="696464"/>
                </a:solidFill>
                <a:latin typeface="Times New Roman"/>
              </a:rPr>
              <a:t>Click to edit the title text format</a:t>
            </a: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990720" y="1828800"/>
            <a:ext cx="7772400" cy="41148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D34817"/>
              </a:buClr>
              <a:buSzPct val="90000"/>
              <a:buFont typeface="Monotype Sorts" charset="2"/>
              <a:buChar char="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D34817"/>
              </a:buClr>
              <a:buFont typeface="Times New Roman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D34817"/>
              </a:buClr>
              <a:buFont typeface="Times New Roman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D34817"/>
              </a:buClr>
              <a:buFont typeface="Times New Roman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D34817"/>
              </a:buClr>
              <a:buFont typeface="Times New Roman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D34817"/>
              </a:buClr>
              <a:buFont typeface="Times New Roman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D34817"/>
              </a:buClr>
              <a:buFont typeface="Times New Roman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</a:rPr>
              <a:t>Seventh Outline Level</a:t>
            </a:r>
          </a:p>
        </p:txBody>
      </p:sp>
      <p:sp>
        <p:nvSpPr>
          <p:cNvPr id="94" name="PlaceHolder 5"/>
          <p:cNvSpPr>
            <a:spLocks noGrp="1"/>
          </p:cNvSpPr>
          <p:nvPr>
            <p:ph type="dt"/>
          </p:nvPr>
        </p:nvSpPr>
        <p:spPr>
          <a:xfrm>
            <a:off x="961920" y="6100920"/>
            <a:ext cx="190512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ftr"/>
          </p:nvPr>
        </p:nvSpPr>
        <p:spPr>
          <a:xfrm>
            <a:off x="3400200" y="6100920"/>
            <a:ext cx="289548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sldNum"/>
          </p:nvPr>
        </p:nvSpPr>
        <p:spPr>
          <a:xfrm>
            <a:off x="6829200" y="6100920"/>
            <a:ext cx="190476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spcBef>
                <a:spcPts val="873"/>
              </a:spcBef>
            </a:pPr>
            <a:fld id="{3516357A-5737-48B1-ACAF-06FBFD63C503}" type="slidenum">
              <a:rPr lang="ru-RU" sz="1400" b="0" strike="noStrike" spc="-1">
                <a:solidFill>
                  <a:srgbClr val="A08366"/>
                </a:solidFill>
                <a:latin typeface="Times New Roman"/>
              </a:rPr>
              <a:pPr algn="r">
                <a:spcBef>
                  <a:spcPts val="873"/>
                </a:spcBef>
              </a:p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2DKCEe_Nm0" TargetMode="External"/><Relationship Id="rId2" Type="http://schemas.openxmlformats.org/officeDocument/2006/relationships/hyperlink" Target="http://www.schoolrm.ru/detsad_ruz/ds50ruz" TargetMode="Externa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2.jpeg"/><Relationship Id="rId4" Type="http://schemas.openxmlformats.org/officeDocument/2006/relationships/image" Target="../media/image7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2500200" y="2071800"/>
            <a:ext cx="7772400" cy="12859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t/>
            </a:r>
            <a:br/>
            <a:r>
              <a:t/>
            </a:r>
            <a:br/>
            <a:endParaRPr lang="en-US" sz="44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3635280" y="1071720"/>
            <a:ext cx="5113440" cy="1055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998"/>
              </a:spcBef>
            </a:pPr>
            <a:r>
              <a:rPr lang="ru-RU" sz="3200" b="1" i="1" strike="noStrike" spc="-1">
                <a:solidFill>
                  <a:srgbClr val="993300"/>
                </a:solidFill>
                <a:latin typeface="Arial"/>
              </a:rPr>
              <a:t>                           </a:t>
            </a:r>
            <a:r>
              <a:rPr lang="ru-RU" sz="4000" b="1" i="1" strike="noStrike" spc="-1">
                <a:solidFill>
                  <a:srgbClr val="742217"/>
                </a:solidFill>
                <a:latin typeface="Georgia"/>
              </a:rPr>
              <a:t>Портфолио</a:t>
            </a:r>
            <a:r>
              <a:rPr lang="ru-RU" sz="4000" b="1" i="1" strike="noStrike" spc="-1">
                <a:solidFill>
                  <a:srgbClr val="9B2D1F"/>
                </a:solidFill>
                <a:latin typeface="Georgia"/>
              </a:rPr>
              <a:t>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3853080" y="1516121"/>
            <a:ext cx="4895640" cy="39724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800" b="1" spc="-1" dirty="0">
                <a:solidFill>
                  <a:srgbClr val="742217"/>
                </a:solidFill>
                <a:latin typeface="Times New Roman"/>
              </a:rPr>
              <a:t>п</a:t>
            </a:r>
            <a:r>
              <a:rPr lang="ru-RU" sz="2800" b="1" spc="-1" dirty="0" smtClean="0">
                <a:solidFill>
                  <a:srgbClr val="742217"/>
                </a:solidFill>
                <a:latin typeface="Times New Roman"/>
              </a:rPr>
              <a:t>едагога- психолога</a:t>
            </a:r>
            <a:r>
              <a:rPr lang="ru-RU" sz="2800" b="1" strike="noStrike" spc="-1" dirty="0" smtClean="0">
                <a:solidFill>
                  <a:srgbClr val="742217"/>
                </a:solidFill>
                <a:latin typeface="Times New Roman"/>
              </a:rPr>
              <a:t>                          </a:t>
            </a:r>
            <a:r>
              <a:rPr lang="ru-RU" sz="1600" b="1" strike="noStrike" spc="-1" dirty="0">
                <a:solidFill>
                  <a:srgbClr val="742217"/>
                </a:solidFill>
                <a:latin typeface="Times New Roman"/>
              </a:rPr>
              <a:t>структурного подразделения </a:t>
            </a:r>
            <a:endParaRPr lang="en-US" sz="1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1600" b="1" strike="noStrike" spc="-1" dirty="0">
                <a:solidFill>
                  <a:srgbClr val="742217"/>
                </a:solidFill>
                <a:latin typeface="Times New Roman"/>
              </a:rPr>
              <a:t>«Детский сад </a:t>
            </a:r>
            <a:r>
              <a:rPr lang="ru-RU" sz="1600" b="1" strike="noStrike" spc="-1" dirty="0" smtClean="0">
                <a:solidFill>
                  <a:srgbClr val="742217"/>
                </a:solidFill>
                <a:latin typeface="Times New Roman"/>
              </a:rPr>
              <a:t>№ 50 </a:t>
            </a:r>
            <a:r>
              <a:rPr lang="ru-RU" sz="1600" b="1" strike="noStrike" spc="-1" dirty="0">
                <a:solidFill>
                  <a:srgbClr val="742217"/>
                </a:solidFill>
                <a:latin typeface="Times New Roman"/>
              </a:rPr>
              <a:t>комбинированного вида» МБДОУ «Детский сад «Радуга» комбинированного вида» </a:t>
            </a:r>
            <a:endParaRPr lang="en-US" sz="1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1600" b="1" strike="noStrike" spc="-1" dirty="0">
                <a:solidFill>
                  <a:srgbClr val="742217"/>
                </a:solidFill>
                <a:latin typeface="Times New Roman"/>
              </a:rPr>
              <a:t>Рузаевского муниципального района       </a:t>
            </a:r>
          </a:p>
          <a:p>
            <a:pPr algn="ctr">
              <a:lnSpc>
                <a:spcPct val="100000"/>
              </a:lnSpc>
            </a:pPr>
            <a:r>
              <a:rPr lang="ru-RU" sz="4000" b="1" i="1" spc="-1" dirty="0" smtClean="0">
                <a:solidFill>
                  <a:srgbClr val="C00000"/>
                </a:solidFill>
                <a:latin typeface="Georgia"/>
              </a:rPr>
              <a:t>Родионовой</a:t>
            </a:r>
          </a:p>
          <a:p>
            <a:pPr algn="ctr">
              <a:lnSpc>
                <a:spcPct val="100000"/>
              </a:lnSpc>
            </a:pPr>
            <a:r>
              <a:rPr lang="ru-RU" sz="4000" b="1" i="1" strike="noStrike" spc="-1" dirty="0" smtClean="0">
                <a:solidFill>
                  <a:srgbClr val="C00000"/>
                </a:solidFill>
                <a:latin typeface="Georgia"/>
              </a:rPr>
              <a:t>Натальи Сергеевны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2195640" y="404640"/>
            <a:ext cx="5688000" cy="27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50000"/>
              </a:lnSpc>
              <a:spcBef>
                <a:spcPts val="1500"/>
              </a:spcBef>
            </a:pPr>
            <a:r>
              <a:rPr lang="ru-RU" sz="2400" b="1" strike="noStrike" spc="-1">
                <a:solidFill>
                  <a:srgbClr val="742217"/>
                </a:solidFill>
                <a:latin typeface="Times New Roman"/>
              </a:rPr>
              <a:t>Министерство Образования РМ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364" name="Picture 4" descr="C:\Users\Администратор\Desktop\IMG_2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41" y="1584000"/>
            <a:ext cx="2858118" cy="41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документы1\IMG_20200214_000219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58321"/>
            <a:ext cx="3744416" cy="51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документы1\IMG_20200214_00022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54" y="692696"/>
            <a:ext cx="3744417" cy="514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документы1\IMG_20200214_000218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464496" cy="61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0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1020998" y="1846378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2720" indent="-342720" algn="ctr">
              <a:spcBef>
                <a:spcPts val="899"/>
              </a:spcBef>
            </a:pPr>
            <a:endParaRPr lang="ru-RU" sz="3600" b="1" strike="noStrike" spc="-1" dirty="0" smtClean="0">
              <a:solidFill>
                <a:srgbClr val="C00000"/>
              </a:solidFill>
              <a:latin typeface="Times New Roman"/>
            </a:endParaRPr>
          </a:p>
          <a:p>
            <a:pPr marL="342720" indent="-342720" algn="ctr">
              <a:spcBef>
                <a:spcPts val="899"/>
              </a:spcBef>
            </a:pPr>
            <a:r>
              <a:rPr lang="ru-RU" sz="3600" b="1" strike="noStrike" spc="-1" dirty="0" smtClean="0">
                <a:solidFill>
                  <a:srgbClr val="C00000"/>
                </a:solidFill>
                <a:latin typeface="Times New Roman"/>
              </a:rPr>
              <a:t>3</a:t>
            </a:r>
            <a:r>
              <a:rPr lang="ru-RU" sz="3600" b="1" strike="noStrike" spc="-1" dirty="0">
                <a:solidFill>
                  <a:srgbClr val="C00000"/>
                </a:solidFill>
                <a:latin typeface="Times New Roman"/>
              </a:rPr>
              <a:t>. </a:t>
            </a:r>
            <a:r>
              <a:rPr lang="ru-RU" sz="3600" b="1" strike="noStrike" spc="-1" dirty="0" smtClean="0">
                <a:solidFill>
                  <a:srgbClr val="C00000"/>
                </a:solidFill>
                <a:latin typeface="Times New Roman"/>
              </a:rPr>
              <a:t>Взаимодействие с родителями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marL="342720" indent="-342720" algn="ctr">
              <a:spcBef>
                <a:spcPts val="899"/>
              </a:spcBef>
            </a:pP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документы1\IMG_20200214_000216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56" y="764704"/>
            <a:ext cx="3910985" cy="537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документы1\IMG_20200214_000217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41" y="777659"/>
            <a:ext cx="3931268" cy="537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33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1042920" y="2421000"/>
            <a:ext cx="7772400" cy="16574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600" b="1" strike="noStrike" spc="-1" dirty="0">
                <a:solidFill>
                  <a:srgbClr val="C00000"/>
                </a:solidFill>
                <a:latin typeface="Times New Roman"/>
              </a:rPr>
              <a:t>4. </a:t>
            </a:r>
            <a:r>
              <a:rPr lang="ru-RU" sz="3600" b="1" strike="noStrike" spc="-1" dirty="0" smtClean="0">
                <a:solidFill>
                  <a:srgbClr val="C00000"/>
                </a:solidFill>
                <a:latin typeface="Times New Roman"/>
              </a:rPr>
              <a:t>Взаимодействие </a:t>
            </a:r>
            <a:r>
              <a:rPr lang="ru-RU" sz="3600" b="1" spc="-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с педагогами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en-US" sz="3600" b="0" strike="noStrike" spc="-1" dirty="0">
              <a:solidFill>
                <a:srgbClr val="696464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документы1\IMG_20200214_000214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772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F:\документы1\IMG_20200214_000215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76" y="692696"/>
            <a:ext cx="3772000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3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документы1\IMG_20200214_000213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3849583" cy="529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документы1\IMG_20200214_000212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849584" cy="529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12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1042920" y="2421000"/>
            <a:ext cx="7772400" cy="16574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5. Взаимодействие </a:t>
            </a:r>
            <a:r>
              <a:rPr lang="ru-RU" sz="3600" b="1" spc="-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с обучающимися</a:t>
            </a:r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endParaRPr lang="en-US" sz="3600" spc="-1" dirty="0">
              <a:solidFill>
                <a:srgbClr val="696464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91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документы1\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68" y="605520"/>
            <a:ext cx="3871108" cy="53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F:\документы1\IMG_20200214_0002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94697"/>
            <a:ext cx="3871108" cy="532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8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документы\IMG_20200214_18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26" y="620688"/>
            <a:ext cx="4248472" cy="583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3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684360" y="475920"/>
            <a:ext cx="8137440" cy="36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2800" b="1" i="1" strike="noStrike" spc="-1">
                <a:solidFill>
                  <a:srgbClr val="006600"/>
                </a:solidFill>
                <a:latin typeface="Times New Roman"/>
              </a:rPr>
              <a:t>Общие сведения</a:t>
            </a:r>
            <a:r>
              <a:rPr lang="ru-RU" sz="3600" b="1" i="1" strike="noStrike" spc="-1">
                <a:solidFill>
                  <a:srgbClr val="006600"/>
                </a:solidFill>
                <a:latin typeface="Times New Roman"/>
              </a:rPr>
              <a:t> </a:t>
            </a:r>
            <a:r>
              <a:t/>
            </a:r>
            <a:br/>
            <a:endParaRPr lang="en-US" sz="3600" b="0" strike="noStrike" spc="-1">
              <a:solidFill>
                <a:srgbClr val="696464"/>
              </a:solidFill>
              <a:latin typeface="Times New Roman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1042560" y="1052640"/>
            <a:ext cx="7705800" cy="4968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2720" indent="-342720">
              <a:lnSpc>
                <a:spcPct val="80000"/>
              </a:lnSpc>
              <a:spcBef>
                <a:spcPts val="697"/>
              </a:spcBef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                      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marL="342720" indent="-342720">
              <a:lnSpc>
                <a:spcPct val="80000"/>
              </a:lnSpc>
              <a:spcBef>
                <a:spcPts val="697"/>
              </a:spcBef>
            </a:pP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40" name="Table 3"/>
          <p:cNvGraphicFramePr/>
          <p:nvPr>
            <p:extLst>
              <p:ext uri="{D42A27DB-BD31-4B8C-83A1-F6EECF244321}">
                <p14:modId xmlns:p14="http://schemas.microsoft.com/office/powerpoint/2010/main" val="610853274"/>
              </p:ext>
            </p:extLst>
          </p:nvPr>
        </p:nvGraphicFramePr>
        <p:xfrm>
          <a:off x="826920" y="692280"/>
          <a:ext cx="7921800" cy="5790896"/>
        </p:xfrm>
        <a:graphic>
          <a:graphicData uri="http://schemas.openxmlformats.org/drawingml/2006/table">
            <a:tbl>
              <a:tblPr/>
              <a:tblGrid>
                <a:gridCol w="3740400"/>
                <a:gridCol w="4181400"/>
              </a:tblGrid>
              <a:tr h="382680">
                <a:tc>
                  <a:txBody>
                    <a:bodyPr/>
                    <a:lstStyle/>
                    <a:p>
                      <a:pPr>
                        <a:spcBef>
                          <a:spcPts val="349"/>
                        </a:spcBef>
                      </a:pPr>
                      <a:r>
                        <a:rPr lang="ru-RU" sz="1400" b="1" strike="noStrike" spc="-1" dirty="0">
                          <a:solidFill>
                            <a:srgbClr val="006600"/>
                          </a:solidFill>
                          <a:latin typeface="Times New Roman"/>
                        </a:rPr>
                        <a:t>ФАМИЛИЯ, ИМЯ, ОТЧЕСТВО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368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1368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48"/>
                        </a:spcBef>
                      </a:pPr>
                      <a:r>
                        <a:rPr lang="ru-RU" sz="1800" b="1" i="1" strike="noStrike" spc="-1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Родионова</a:t>
                      </a:r>
                      <a:r>
                        <a:rPr lang="ru-RU" sz="1800" b="1" i="1" strike="noStrike" spc="-1" baseline="0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 Наталья Сергеевна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5760">
                      <a:solidFill>
                        <a:srgbClr val="000000"/>
                      </a:solidFill>
                    </a:lnL>
                    <a:lnR w="13680">
                      <a:solidFill>
                        <a:srgbClr val="000000"/>
                      </a:solidFill>
                    </a:lnR>
                    <a:lnT w="1368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160">
                <a:tc>
                  <a:txBody>
                    <a:bodyPr/>
                    <a:lstStyle/>
                    <a:p>
                      <a:pPr>
                        <a:spcBef>
                          <a:spcPts val="349"/>
                        </a:spcBef>
                      </a:pPr>
                      <a:r>
                        <a:rPr lang="ru-RU" sz="1400" b="1" strike="noStrike" spc="-1">
                          <a:solidFill>
                            <a:srgbClr val="006600"/>
                          </a:solidFill>
                          <a:latin typeface="Times New Roman"/>
                        </a:rPr>
                        <a:t>ДАТА РОЖДЕНИЯ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368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</a:pPr>
                      <a:r>
                        <a:rPr lang="ru-RU" sz="1600" b="1" i="1" strike="noStrike" spc="-1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05.07.1980 </a:t>
                      </a:r>
                      <a:r>
                        <a:rPr lang="ru-RU" sz="1600" b="1" i="1" strike="noStrike" spc="-1" dirty="0">
                          <a:solidFill>
                            <a:srgbClr val="9B2D1F"/>
                          </a:solidFill>
                          <a:latin typeface="Times New Roman"/>
                        </a:rPr>
                        <a:t>г.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5760">
                      <a:solidFill>
                        <a:srgbClr val="000000"/>
                      </a:solidFill>
                    </a:lnL>
                    <a:lnR w="1368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253240">
                <a:tc>
                  <a:txBody>
                    <a:bodyPr/>
                    <a:lstStyle/>
                    <a:p>
                      <a:pPr>
                        <a:spcBef>
                          <a:spcPts val="349"/>
                        </a:spcBef>
                      </a:pPr>
                      <a:r>
                        <a:rPr lang="ru-RU" sz="1400" b="1" strike="noStrike" spc="-1" dirty="0" smtClean="0">
                          <a:solidFill>
                            <a:srgbClr val="006600"/>
                          </a:solidFill>
                          <a:latin typeface="Times New Roman"/>
                        </a:rPr>
                        <a:t>ПРОФЕССИОНАЛЬНОЕ ОБРАЗОВАНИЕ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368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33160" indent="-533160" algn="l">
                        <a:spcBef>
                          <a:spcPts val="400"/>
                        </a:spcBef>
                      </a:pPr>
                      <a:r>
                        <a:rPr lang="ru-RU" sz="1600" b="1" i="1" strike="noStrike" spc="-1" dirty="0">
                          <a:solidFill>
                            <a:srgbClr val="9B2D1F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600" b="1" i="1" strike="noStrike" spc="-1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Высшее</a:t>
                      </a:r>
                    </a:p>
                    <a:p>
                      <a:pPr marL="533160" indent="-533160" algn="l">
                        <a:spcBef>
                          <a:spcPts val="400"/>
                        </a:spcBef>
                      </a:pPr>
                      <a:r>
                        <a:rPr lang="ru-RU" sz="1600" b="1" i="1" strike="noStrike" spc="-1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МГПИ им. М.Е. </a:t>
                      </a:r>
                      <a:r>
                        <a:rPr lang="ru-RU" sz="1600" b="1" i="1" strike="noStrike" spc="-1" dirty="0" err="1" smtClean="0">
                          <a:solidFill>
                            <a:srgbClr val="9B2D1F"/>
                          </a:solidFill>
                          <a:latin typeface="Times New Roman"/>
                        </a:rPr>
                        <a:t>Евсевьева</a:t>
                      </a:r>
                      <a:r>
                        <a:rPr lang="ru-RU" sz="1600" b="1" i="1" strike="noStrike" spc="-1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     специальность</a:t>
                      </a:r>
                    </a:p>
                    <a:p>
                      <a:pPr marL="533160" indent="-533160" algn="l">
                        <a:spcBef>
                          <a:spcPts val="400"/>
                        </a:spcBef>
                      </a:pPr>
                      <a:r>
                        <a:rPr lang="ru-RU" sz="1600" b="1" i="1" strike="noStrike" spc="-1" baseline="0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600" b="1" i="1" strike="noStrike" spc="-1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«Олигофренопедагогика», «Психология»</a:t>
                      </a:r>
                      <a:r>
                        <a:rPr lang="ru-RU" sz="1600" b="1" i="1" strike="noStrike" spc="-1" baseline="0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  <a:p>
                      <a:pPr marL="533160" indent="-533160" algn="ctr">
                        <a:spcBef>
                          <a:spcPts val="400"/>
                        </a:spcBef>
                      </a:pPr>
                      <a:r>
                        <a:rPr lang="ru-RU" sz="1600" b="1" i="1" strike="noStrike" spc="-1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присуждена</a:t>
                      </a:r>
                      <a:r>
                        <a:rPr lang="ru-RU" sz="1600" b="1" i="1" strike="noStrike" spc="-1" baseline="0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 квалификация </a:t>
                      </a:r>
                    </a:p>
                    <a:p>
                      <a:pPr marL="533160" indent="-533160" algn="l">
                        <a:spcBef>
                          <a:spcPts val="400"/>
                        </a:spcBef>
                      </a:pPr>
                      <a:r>
                        <a:rPr lang="ru-RU" sz="1600" b="1" i="1" strike="noStrike" spc="-1" baseline="0" dirty="0" err="1" smtClean="0">
                          <a:solidFill>
                            <a:srgbClr val="9B2D1F"/>
                          </a:solidFill>
                          <a:latin typeface="Times New Roman"/>
                        </a:rPr>
                        <a:t>олигофренопедагог</a:t>
                      </a:r>
                      <a:r>
                        <a:rPr lang="ru-RU" sz="1600" b="1" i="1" strike="noStrike" spc="-1" baseline="0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,  педагог – психолог </a:t>
                      </a:r>
                    </a:p>
                    <a:p>
                      <a:pPr marL="533160" indent="-533160" algn="l">
                        <a:spcBef>
                          <a:spcPts val="400"/>
                        </a:spcBef>
                      </a:pPr>
                      <a:r>
                        <a:rPr lang="ru-RU" sz="1600" b="1" i="1" strike="noStrike" spc="-1" baseline="0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№ диплома: 2097</a:t>
                      </a:r>
                    </a:p>
                    <a:p>
                      <a:pPr marL="533160" indent="-533160" algn="l">
                        <a:spcBef>
                          <a:spcPts val="400"/>
                        </a:spcBef>
                      </a:pPr>
                      <a:r>
                        <a:rPr lang="ru-RU" sz="1600" b="1" i="1" strike="noStrike" spc="-1" baseline="0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Дата выдачи: 25 июня 2003 года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5760">
                      <a:solidFill>
                        <a:srgbClr val="000000"/>
                      </a:solidFill>
                    </a:lnL>
                    <a:lnR w="1368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3592">
                <a:tc>
                  <a:txBody>
                    <a:bodyPr/>
                    <a:lstStyle/>
                    <a:p>
                      <a:pPr>
                        <a:spcBef>
                          <a:spcPts val="349"/>
                        </a:spcBef>
                      </a:pPr>
                      <a:r>
                        <a:rPr lang="ru-RU" sz="1400" b="1" strike="noStrike" spc="-1" dirty="0">
                          <a:solidFill>
                            <a:srgbClr val="006600"/>
                          </a:solidFill>
                          <a:latin typeface="Times New Roman"/>
                        </a:rPr>
                        <a:t>ЗАНИМАЕМАЯ </a:t>
                      </a:r>
                      <a:r>
                        <a:rPr lang="ru-RU" sz="1400" b="1" strike="noStrike" spc="-1" dirty="0" smtClean="0">
                          <a:solidFill>
                            <a:srgbClr val="006600"/>
                          </a:solidFill>
                          <a:latin typeface="Times New Roman"/>
                        </a:rPr>
                        <a:t>ДОЛЖНОСТЬ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368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ru-RU" sz="1600" b="1" i="1" strike="noStrike" spc="-1" dirty="0" smtClean="0">
                          <a:solidFill>
                            <a:srgbClr val="9B2D1F"/>
                          </a:solidFill>
                          <a:latin typeface="Times New Roman"/>
                          <a:ea typeface="Times New Roman"/>
                        </a:rPr>
                        <a:t>Педагог -</a:t>
                      </a:r>
                      <a:r>
                        <a:rPr lang="ru-RU" sz="1600" b="1" i="1" strike="noStrike" spc="-1" baseline="0" dirty="0" smtClean="0">
                          <a:solidFill>
                            <a:srgbClr val="9B2D1F"/>
                          </a:solidFill>
                          <a:latin typeface="Times New Roman"/>
                          <a:ea typeface="Times New Roman"/>
                        </a:rPr>
                        <a:t> психолог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5760">
                      <a:solidFill>
                        <a:srgbClr val="000000"/>
                      </a:solidFill>
                    </a:lnL>
                    <a:lnR w="1368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17507">
                <a:tc>
                  <a:txBody>
                    <a:bodyPr/>
                    <a:lstStyle/>
                    <a:p>
                      <a:pPr>
                        <a:spcBef>
                          <a:spcPts val="349"/>
                        </a:spcBef>
                      </a:pPr>
                      <a:r>
                        <a:rPr lang="ru-RU" sz="1400" b="1" strike="noStrike" spc="-1" dirty="0" smtClean="0">
                          <a:solidFill>
                            <a:srgbClr val="006600"/>
                          </a:solidFill>
                          <a:latin typeface="Times New Roman"/>
                        </a:rPr>
                        <a:t>СТАЖ РАБОТЫ В ЗАНИМАЕМОЙ ДОЛЖНОСТИ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368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</a:pPr>
                      <a:r>
                        <a:rPr lang="ru-RU" sz="1600" b="1" i="1" strike="noStrike" spc="-1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4</a:t>
                      </a:r>
                      <a:r>
                        <a:rPr lang="ru-RU" sz="1600" b="1" i="1" strike="noStrike" spc="-1" baseline="0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 года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5760">
                      <a:solidFill>
                        <a:srgbClr val="000000"/>
                      </a:solidFill>
                    </a:lnL>
                    <a:lnR w="1368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94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4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-1" normalizeH="0" baseline="0" noProof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СТАЖ ПЕДАГОГИЧЕСКОЙ РАБОТЫ </a:t>
                      </a:r>
                      <a:endParaRPr kumimoji="0" lang="en-US" sz="1400" b="0" i="0" u="none" strike="noStrike" kern="0" cap="none" spc="-1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0" cap="none" spc="-1" normalizeH="0" baseline="0" noProof="0" dirty="0" smtClean="0">
                          <a:ln>
                            <a:noFill/>
                          </a:ln>
                          <a:solidFill>
                            <a:srgbClr val="9B2D1F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6 лет</a:t>
                      </a:r>
                      <a:endParaRPr kumimoji="0" lang="en-US" sz="1600" b="0" i="0" u="none" strike="noStrike" kern="0" cap="none" spc="-1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160">
                <a:tc>
                  <a:txBody>
                    <a:bodyPr/>
                    <a:lstStyle/>
                    <a:p>
                      <a:pPr>
                        <a:spcBef>
                          <a:spcPts val="349"/>
                        </a:spcBef>
                      </a:pPr>
                      <a:r>
                        <a:rPr lang="ru-RU" sz="1400" b="1" strike="noStrike" spc="-1" dirty="0">
                          <a:solidFill>
                            <a:srgbClr val="006600"/>
                          </a:solidFill>
                          <a:latin typeface="Times New Roman"/>
                        </a:rPr>
                        <a:t>ОБЩИЙ ТРУДОВОЙ СТАЖ 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368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</a:pPr>
                      <a:r>
                        <a:rPr lang="ru-RU" sz="1600" b="1" i="1" strike="noStrike" spc="-1" dirty="0">
                          <a:solidFill>
                            <a:srgbClr val="9B2D1F"/>
                          </a:solidFill>
                          <a:latin typeface="Times New Roman"/>
                        </a:rPr>
                        <a:t>16 </a:t>
                      </a:r>
                      <a:r>
                        <a:rPr lang="ru-RU" sz="1600" b="1" i="1" strike="noStrike" spc="-1" dirty="0" smtClean="0">
                          <a:solidFill>
                            <a:srgbClr val="9B2D1F"/>
                          </a:solidFill>
                          <a:latin typeface="Times New Roman"/>
                        </a:rPr>
                        <a:t>лет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5760">
                      <a:solidFill>
                        <a:srgbClr val="000000"/>
                      </a:solidFill>
                    </a:lnL>
                    <a:lnR w="1368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134720">
                <a:tc>
                  <a:txBody>
                    <a:bodyPr/>
                    <a:lstStyle/>
                    <a:p>
                      <a:pPr>
                        <a:spcBef>
                          <a:spcPts val="349"/>
                        </a:spcBef>
                      </a:pPr>
                      <a:r>
                        <a:rPr lang="ru-RU" sz="1400" b="1" strike="noStrike" spc="-1" dirty="0">
                          <a:solidFill>
                            <a:srgbClr val="006600"/>
                          </a:solidFill>
                          <a:latin typeface="Times New Roman"/>
                        </a:rPr>
                        <a:t>НАЛИЧИЕ КВАЛИФИКАЦИОННОЙ </a:t>
                      </a:r>
                      <a:r>
                        <a:rPr lang="ru-RU" sz="1400" b="1" strike="noStrike" spc="-1" dirty="0" smtClean="0">
                          <a:solidFill>
                            <a:srgbClr val="006600"/>
                          </a:solidFill>
                          <a:latin typeface="Times New Roman"/>
                        </a:rPr>
                        <a:t>КАТЕГОРИИ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368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136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0" cap="none" spc="-1" normalizeH="0" baseline="0" noProof="0" dirty="0" smtClean="0">
                          <a:ln>
                            <a:noFill/>
                          </a:ln>
                          <a:solidFill>
                            <a:srgbClr val="9B2D1F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-</a:t>
                      </a:r>
                      <a:endParaRPr kumimoji="0" lang="en-US" sz="1600" b="0" i="0" u="none" strike="noStrike" kern="0" cap="none" spc="-1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just">
                        <a:spcBef>
                          <a:spcPts val="400"/>
                        </a:spcBef>
                      </a:pPr>
                      <a:endParaRPr lang="en-US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5760">
                      <a:solidFill>
                        <a:srgbClr val="000000"/>
                      </a:solidFill>
                    </a:lnL>
                    <a:lnR w="1368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1368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1042920" y="2421000"/>
            <a:ext cx="7772400" cy="16574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6.Результаты участия в инновационной (экспериментальной деятельности). </a:t>
            </a:r>
            <a:r>
              <a:rPr dirty="0" smtClean="0">
                <a:solidFill>
                  <a:prstClr val="black"/>
                </a:solidFill>
              </a:rPr>
              <a:t/>
            </a:r>
            <a:br>
              <a:rPr dirty="0" smtClean="0">
                <a:solidFill>
                  <a:prstClr val="black"/>
                </a:solidFill>
              </a:rPr>
            </a:br>
            <a:r>
              <a:rPr dirty="0" smtClean="0">
                <a:solidFill>
                  <a:prstClr val="black"/>
                </a:solidFill>
              </a:rPr>
              <a:t/>
            </a:r>
            <a:br>
              <a:rPr dirty="0" smtClean="0">
                <a:solidFill>
                  <a:prstClr val="black"/>
                </a:solidFill>
              </a:rPr>
            </a:br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endParaRPr lang="en-US" sz="3600" spc="-1" dirty="0">
              <a:solidFill>
                <a:srgbClr val="696464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99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документы\IMG_20200214_20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75048"/>
            <a:ext cx="3816424" cy="52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документы\IMG_20200214_19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80350"/>
            <a:ext cx="3816424" cy="52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7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документы\IMG_20200214_2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4664"/>
            <a:ext cx="4392488" cy="603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25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1026932" y="1628800"/>
            <a:ext cx="7772400" cy="16574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lvl="0" algn="ctr"/>
            <a:endParaRPr lang="ru-RU" sz="3600" b="1" spc="-1" dirty="0" smtClean="0">
              <a:solidFill>
                <a:srgbClr val="C00000"/>
              </a:solidFill>
              <a:latin typeface="Times New Roman"/>
            </a:endParaRPr>
          </a:p>
          <a:p>
            <a:pPr lvl="0" algn="ctr"/>
            <a:endParaRPr lang="ru-RU" sz="3600" b="1" spc="-1" dirty="0">
              <a:solidFill>
                <a:srgbClr val="C00000"/>
              </a:solidFill>
              <a:latin typeface="Times New Roman"/>
            </a:endParaRPr>
          </a:p>
          <a:p>
            <a:pPr lvl="0"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7. Участие детей в заочных олимпиадах, открытых конкурсах, конференциях, выставках, турнирах, соревнованиях </a:t>
            </a:r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</a:rPr>
              <a:t>Муниципальный уровень-5</a:t>
            </a:r>
          </a:p>
          <a:p>
            <a:pPr lvl="0" algn="ctr"/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  <a:ea typeface="Times New Roman"/>
              </a:rPr>
              <a:t>Российский -2</a:t>
            </a:r>
          </a:p>
          <a:p>
            <a:pPr lvl="0" algn="ctr"/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  <a:ea typeface="Times New Roman"/>
              </a:rPr>
              <a:t>Международный- 2</a:t>
            </a:r>
          </a:p>
        </p:txBody>
      </p:sp>
    </p:spTree>
    <p:extLst>
      <p:ext uri="{BB962C8B-B14F-4D97-AF65-F5344CB8AC3E}">
        <p14:creationId xmlns:p14="http://schemas.microsoft.com/office/powerpoint/2010/main" val="39799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документы\IMG_2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6622"/>
            <a:ext cx="45054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89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сайт\грамоты детей\сканирование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15" y="696214"/>
            <a:ext cx="3905679" cy="54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сайт\грамоты детей\сканирование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6214"/>
            <a:ext cx="3842684" cy="54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36599"/>
            <a:ext cx="3871913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F:\сайт\грамоты детей\IMG_20190710_00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71446"/>
            <a:ext cx="3971484" cy="561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4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521050"/>
              </p:ext>
            </p:extLst>
          </p:nvPr>
        </p:nvGraphicFramePr>
        <p:xfrm>
          <a:off x="2699792" y="476672"/>
          <a:ext cx="4116701" cy="5825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Acrobat Document" r:id="rId3" imgW="5355000" imgH="7578000" progId="AcroExch.Document.7">
                  <p:embed/>
                </p:oleObj>
              </mc:Choice>
              <mc:Fallback>
                <p:oleObj name="Acrobat Document" r:id="rId3" imgW="5355000" imgH="7578000" progId="AcroExch.Document.7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76672"/>
                        <a:ext cx="4116701" cy="58257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35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973410"/>
              </p:ext>
            </p:extLst>
          </p:nvPr>
        </p:nvGraphicFramePr>
        <p:xfrm>
          <a:off x="1187624" y="620688"/>
          <a:ext cx="3698314" cy="5233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Acrobat Document" r:id="rId3" imgW="5355000" imgH="7578000" progId="AcroExch.Document.7">
                  <p:embed/>
                </p:oleObj>
              </mc:Choice>
              <mc:Fallback>
                <p:oleObj name="Acrobat Document" r:id="rId3" imgW="5355000" imgH="7578000" progId="AcroExch.Document.7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620688"/>
                        <a:ext cx="3698314" cy="52336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284280"/>
              </p:ext>
            </p:extLst>
          </p:nvPr>
        </p:nvGraphicFramePr>
        <p:xfrm>
          <a:off x="5054932" y="620688"/>
          <a:ext cx="3714515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Acrobat Document" r:id="rId5" imgW="5355000" imgH="7578000" progId="AcroExch.Document.7">
                  <p:embed/>
                </p:oleObj>
              </mc:Choice>
              <mc:Fallback>
                <p:oleObj name="Acrobat Document" r:id="rId5" imgW="5355000" imgH="7578000" progId="AcroExch.Document.7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932" y="620688"/>
                        <a:ext cx="3714515" cy="52565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600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сайт\грамоты детей\248883В1.1.2019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3928913" cy="555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сайт\грамоты детей\222435В1.1.2018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91124"/>
            <a:ext cx="3910225" cy="55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8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72548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документы\IMG_20200211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71" y="1005324"/>
            <a:ext cx="3700390" cy="52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документы\IMG_20200211_0001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082246"/>
            <a:ext cx="3717995" cy="515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571760" y="2000160"/>
            <a:ext cx="6392880" cy="12025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endParaRPr lang="en-US" sz="3600" b="1" spc="-1" dirty="0" smtClean="0">
              <a:solidFill>
                <a:srgbClr val="C00000"/>
              </a:solidFill>
              <a:latin typeface="Times New Roman"/>
            </a:endParaRPr>
          </a:p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8</a:t>
            </a:r>
            <a:r>
              <a:rPr lang="ru-RU" sz="3600" b="1" strike="noStrike" spc="-1" dirty="0" smtClean="0">
                <a:solidFill>
                  <a:srgbClr val="C00000"/>
                </a:solidFill>
                <a:latin typeface="Times New Roman"/>
              </a:rPr>
              <a:t>. </a:t>
            </a:r>
            <a:r>
              <a:rPr lang="ru-RU" sz="3600" b="1" strike="noStrike" spc="-1" dirty="0">
                <a:solidFill>
                  <a:srgbClr val="C00000"/>
                </a:solidFill>
                <a:latin typeface="Times New Roman"/>
              </a:rPr>
              <a:t>Наличие публикаций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1801231" y="3614455"/>
            <a:ext cx="6174432" cy="833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lvl="0" algn="ctr"/>
            <a:r>
              <a:rPr lang="en-US" sz="2400" b="1" i="1" spc="-1" dirty="0" smtClean="0">
                <a:solidFill>
                  <a:srgbClr val="8C281B"/>
                </a:solidFill>
                <a:latin typeface="Times New Roman"/>
              </a:rPr>
              <a:t>  </a:t>
            </a:r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</a:rPr>
              <a:t>На сайтах, порталах сети</a:t>
            </a:r>
          </a:p>
          <a:p>
            <a:pPr lvl="0" algn="ctr"/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</a:rPr>
              <a:t>Интернет - 1</a:t>
            </a:r>
            <a:endParaRPr lang="ru-RU" sz="2400" b="1" i="1" spc="-1" dirty="0">
              <a:solidFill>
                <a:srgbClr val="8C281B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сайт\свои грамоты\svidetelstvo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70" y="682783"/>
            <a:ext cx="3757550" cy="53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сайт\свои грамоты\svidetelstvo (1)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82782"/>
            <a:ext cx="3757551" cy="53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94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571760" y="2000160"/>
            <a:ext cx="6392880" cy="2310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9. Наличие авторских программ, методических пособий, методических рекомендаций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984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611560" y="1040944"/>
            <a:ext cx="8424936" cy="34185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10. Выступление на заседаниях методических советов, </a:t>
            </a:r>
          </a:p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научно – практических конференциях, педагогических чтениях, семинарах, секциях, форумах, радиопередачах (очно)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52559" y="4653136"/>
            <a:ext cx="59429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</a:rPr>
              <a:t>Уровень образовательной организации - 3</a:t>
            </a:r>
          </a:p>
          <a:p>
            <a:pPr lvl="0" algn="ctr"/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</a:rPr>
              <a:t>Муниципальный уровень-2</a:t>
            </a:r>
            <a:endParaRPr lang="ru-RU" sz="2400" b="1" i="1" spc="-1" dirty="0">
              <a:solidFill>
                <a:srgbClr val="8C281B"/>
              </a:solidFill>
              <a:latin typeface="Times New Roman"/>
            </a:endParaRPr>
          </a:p>
          <a:p>
            <a:pPr lvl="0" algn="ctr"/>
            <a:endParaRPr lang="ru-RU" sz="2400" b="1" i="1" spc="-1" dirty="0">
              <a:solidFill>
                <a:srgbClr val="8C281B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11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документы\IMG_20200214_24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816424" cy="52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F:\документы\IMG_20200214_23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3816424" cy="52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28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F:\документы\IMG_20200214_26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22" y="260648"/>
            <a:ext cx="2953247" cy="405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24613"/>
            <a:ext cx="2768738" cy="380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6" y="2708920"/>
            <a:ext cx="2736304" cy="375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96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F:\документы\IMG_20200214_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3" y="332002"/>
            <a:ext cx="4510476" cy="30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:\документы\IMG_20200214_29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76" y="3212976"/>
            <a:ext cx="4471731" cy="32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9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документы\30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22" y="260648"/>
            <a:ext cx="5616624" cy="408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F:\документы\IMG_20200214_31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5184576" cy="371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48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сайт\свои грамоты\IMG_20190710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76672"/>
            <a:ext cx="4803896" cy="351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27" y="2185960"/>
            <a:ext cx="3081139" cy="436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2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сайт\свои грамоты\Certificate_5883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1606"/>
            <a:ext cx="3356037" cy="474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4696144" cy="332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7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900000" y="500042"/>
            <a:ext cx="7772400" cy="514353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2000" b="1" strike="noStrike" spc="-1" dirty="0">
                <a:solidFill>
                  <a:srgbClr val="742217"/>
                </a:solidFill>
                <a:latin typeface="Times New Roman"/>
              </a:rPr>
              <a:t>Педагогический опыт </a:t>
            </a:r>
            <a:r>
              <a:rPr dirty="0"/>
              <a:t/>
            </a:r>
            <a:br>
              <a:rPr dirty="0"/>
            </a:br>
            <a:r>
              <a:rPr lang="ru-RU" sz="2000" b="1" strike="noStrike" spc="-1" dirty="0" smtClean="0">
                <a:solidFill>
                  <a:srgbClr val="742217"/>
                </a:solidFill>
                <a:latin typeface="Times New Roman"/>
              </a:rPr>
              <a:t>педагога - психолога </a:t>
            </a:r>
            <a:r>
              <a:rPr lang="ru-RU" sz="2000" b="1" strike="noStrike" spc="-1" dirty="0">
                <a:solidFill>
                  <a:srgbClr val="742217"/>
                </a:solidFill>
                <a:latin typeface="Times New Roman"/>
              </a:rPr>
              <a:t>структурного подразделения </a:t>
            </a:r>
            <a:r>
              <a:rPr dirty="0"/>
              <a:t/>
            </a:r>
            <a:br>
              <a:rPr dirty="0"/>
            </a:br>
            <a:r>
              <a:rPr lang="ru-RU" sz="2000" b="1" strike="noStrike" spc="-1" dirty="0">
                <a:solidFill>
                  <a:srgbClr val="742217"/>
                </a:solidFill>
                <a:latin typeface="Times New Roman"/>
              </a:rPr>
              <a:t>«Детский сад </a:t>
            </a:r>
            <a:r>
              <a:rPr lang="ru-RU" sz="2000" b="1" strike="noStrike" spc="-1" dirty="0" smtClean="0">
                <a:solidFill>
                  <a:srgbClr val="742217"/>
                </a:solidFill>
                <a:latin typeface="Times New Roman"/>
              </a:rPr>
              <a:t>№ 50 </a:t>
            </a:r>
            <a:r>
              <a:rPr lang="ru-RU" sz="2000" b="1" strike="noStrike" spc="-1" dirty="0">
                <a:solidFill>
                  <a:srgbClr val="742217"/>
                </a:solidFill>
                <a:latin typeface="Times New Roman"/>
              </a:rPr>
              <a:t>комбинированного вида» </a:t>
            </a:r>
            <a:r>
              <a:rPr dirty="0"/>
              <a:t/>
            </a:r>
            <a:br>
              <a:rPr dirty="0"/>
            </a:br>
            <a:r>
              <a:rPr lang="ru-RU" sz="2000" b="1" strike="noStrike" spc="-1" dirty="0">
                <a:solidFill>
                  <a:srgbClr val="742217"/>
                </a:solidFill>
                <a:latin typeface="Times New Roman"/>
              </a:rPr>
              <a:t>МБДОУ «Детский сад «Радуга» комбинированного вида» </a:t>
            </a:r>
            <a:r>
              <a:rPr dirty="0"/>
              <a:t/>
            </a:r>
            <a:br>
              <a:rPr dirty="0"/>
            </a:br>
            <a:r>
              <a:rPr lang="ru-RU" sz="2000" b="1" strike="noStrike" spc="-1" dirty="0">
                <a:solidFill>
                  <a:srgbClr val="00B050"/>
                </a:solidFill>
                <a:latin typeface="Times New Roman"/>
              </a:rPr>
              <a:t>   </a:t>
            </a:r>
            <a:r>
              <a:rPr lang="ru-RU" sz="2000" b="1" i="1" strike="noStrike" spc="-1" dirty="0" smtClean="0">
                <a:solidFill>
                  <a:srgbClr val="C00000"/>
                </a:solidFill>
                <a:latin typeface="Times New Roman"/>
              </a:rPr>
              <a:t> Родионовой </a:t>
            </a:r>
            <a:r>
              <a:rPr lang="ru-RU" sz="2000" b="1" i="1" strike="noStrike" spc="-1" smtClean="0">
                <a:solidFill>
                  <a:srgbClr val="C00000"/>
                </a:solidFill>
                <a:latin typeface="Times New Roman"/>
              </a:rPr>
              <a:t>Натальи Сергеевны</a:t>
            </a:r>
          </a:p>
          <a:p>
            <a:pPr algn="ctr"/>
            <a:r>
              <a:rPr dirty="0"/>
              <a:t/>
            </a:r>
            <a:br>
              <a:rPr dirty="0"/>
            </a:br>
            <a:r>
              <a:rPr lang="ru-RU" sz="2000" b="1" strike="noStrike" spc="-1" dirty="0">
                <a:solidFill>
                  <a:srgbClr val="742217"/>
                </a:solidFill>
                <a:latin typeface="Times New Roman"/>
              </a:rPr>
              <a:t>   представлен на сайте </a:t>
            </a:r>
            <a:r>
              <a:rPr dirty="0"/>
              <a:t/>
            </a:r>
            <a:br>
              <a:rPr dirty="0"/>
            </a:br>
            <a:r>
              <a:rPr lang="en-US" sz="2000" b="1" strike="noStrike" spc="-1" dirty="0">
                <a:solidFill>
                  <a:srgbClr val="742217"/>
                </a:solidFill>
                <a:latin typeface="Times New Roman"/>
              </a:rPr>
              <a:t> </a:t>
            </a:r>
            <a:r>
              <a:rPr lang="en-US" sz="2000" b="1" strike="noStrike" spc="-1" dirty="0" smtClean="0">
                <a:solidFill>
                  <a:srgbClr val="742217"/>
                </a:solidFill>
                <a:latin typeface="Times New Roman"/>
                <a:hlinkClick r:id="rId2"/>
              </a:rPr>
              <a:t>www.schoolrm.ru/detsad_ruz/ds50ruz</a:t>
            </a:r>
            <a:endParaRPr lang="ru-RU" sz="2000" b="1" strike="noStrike" spc="-1" dirty="0" smtClean="0">
              <a:solidFill>
                <a:srgbClr val="742217"/>
              </a:solidFill>
              <a:latin typeface="Times New Roman"/>
            </a:endParaRPr>
          </a:p>
          <a:p>
            <a:pPr algn="ctr"/>
            <a:endParaRPr lang="ru-RU" sz="2000" b="1" strike="noStrike" spc="-1" dirty="0" smtClean="0">
              <a:solidFill>
                <a:srgbClr val="742217"/>
              </a:solidFill>
              <a:latin typeface="Times New Roman"/>
            </a:endParaRPr>
          </a:p>
          <a:p>
            <a:pPr algn="ctr"/>
            <a:r>
              <a:rPr lang="ru-RU" sz="2400" b="1" spc="-1" dirty="0" smtClean="0">
                <a:solidFill>
                  <a:srgbClr val="742217"/>
                </a:solidFill>
                <a:latin typeface="Times New Roman"/>
              </a:rPr>
              <a:t>Видео занятия «Путешествие в мир театра»</a:t>
            </a:r>
            <a:endParaRPr lang="ru-RU" sz="2400" b="1" strike="noStrike" spc="-1" dirty="0" smtClean="0">
              <a:solidFill>
                <a:srgbClr val="742217"/>
              </a:solidFill>
              <a:latin typeface="Times New Roman"/>
            </a:endParaRPr>
          </a:p>
          <a:p>
            <a:pPr algn="ctr"/>
            <a:endParaRPr lang="ru-RU" sz="2000" b="1" spc="-1" dirty="0" smtClean="0">
              <a:solidFill>
                <a:srgbClr val="742217"/>
              </a:solidFill>
              <a:latin typeface="Times New Roman"/>
            </a:endParaRPr>
          </a:p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https://youtu.be/N2DKCEe_Nm0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dirty="0"/>
              <a:t/>
            </a:r>
            <a:br>
              <a:rPr dirty="0"/>
            </a:br>
            <a:endParaRPr lang="en-US" sz="2000" b="0" strike="noStrike" spc="-1" dirty="0">
              <a:solidFill>
                <a:srgbClr val="696464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464496" cy="611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0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691680" y="1340768"/>
            <a:ext cx="6392880" cy="17565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11. Проведение мастер классов, открытых занятий, мероприятий (очно). 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7704" y="3717032"/>
            <a:ext cx="604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spc="-1" dirty="0">
                <a:solidFill>
                  <a:srgbClr val="8C281B"/>
                </a:solidFill>
                <a:latin typeface="Times New Roman"/>
              </a:rPr>
              <a:t>Уровень образовательной организации </a:t>
            </a:r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</a:rPr>
              <a:t>– 3</a:t>
            </a:r>
          </a:p>
          <a:p>
            <a:pPr lvl="0" algn="ctr"/>
            <a:endParaRPr lang="ru-RU" sz="2400" b="1" i="1" spc="-1" dirty="0">
              <a:solidFill>
                <a:srgbClr val="8C281B"/>
              </a:solidFill>
              <a:latin typeface="Times New Roman"/>
            </a:endParaRPr>
          </a:p>
          <a:p>
            <a:pPr lvl="0" algn="ctr"/>
            <a:r>
              <a:rPr lang="ru-RU" sz="2400" b="1" i="1" spc="-1" dirty="0">
                <a:solidFill>
                  <a:srgbClr val="8C281B"/>
                </a:solidFill>
                <a:latin typeface="Times New Roman"/>
              </a:rPr>
              <a:t>Муниципальный </a:t>
            </a:r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</a:rPr>
              <a:t>уровень- 1</a:t>
            </a:r>
            <a:endParaRPr lang="ru-RU" sz="2400" b="1" i="1" spc="-1" dirty="0">
              <a:solidFill>
                <a:srgbClr val="8C281B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41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документы\IMG_20200211_000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4320480" cy="59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9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документы\IMG_20200214_33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24" y="692696"/>
            <a:ext cx="3901972" cy="53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F:\документы\IMG_20200214_34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5"/>
            <a:ext cx="3901972" cy="53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01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документы\IMG_20200214_35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908720"/>
            <a:ext cx="3435921" cy="472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F:\документы\30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24" y="393581"/>
            <a:ext cx="4153945" cy="29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F:\документы\IMG_20200214_31_page-000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101" y="3573016"/>
            <a:ext cx="4212468" cy="29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98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571760" y="2000160"/>
            <a:ext cx="6392880" cy="648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12. Экспертная деятельность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200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778732" y="1484784"/>
            <a:ext cx="7848872" cy="28645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13. Общественно- педагогическая активность педагога:</a:t>
            </a:r>
          </a:p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 участие в работе педагогических сообществ, комиссиях, в жюри конкурсов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05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документы\IMG_20200214_38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69" y="332656"/>
            <a:ext cx="4536504" cy="623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5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документы\IMG_20200214_36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26" y="692696"/>
            <a:ext cx="3891942" cy="534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F:\документы\IMG_20200214_37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87632"/>
            <a:ext cx="3899309" cy="53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21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дминистратор\Desktop\b96eb4369d8a1859604d791e307ed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82" y="696976"/>
            <a:ext cx="3771395" cy="53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F:\документы\1678387_commands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75053"/>
            <a:ext cx="4049638" cy="28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:\документы\1678387_commands_page-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049638" cy="28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776864" cy="569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571760" y="2000160"/>
            <a:ext cx="6816664" cy="12025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14. Участие педагога в профессиональных конкурсах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05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документы\IMG_20200214_39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656"/>
            <a:ext cx="4536504" cy="619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4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сайт\свои грамоты\IWTPE9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3816424" cy="55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сайт\свои грамоты\EJFG8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3"/>
            <a:ext cx="3935257" cy="550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8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сайт\свои грамоты\IMG_20190710_0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74" y="692696"/>
            <a:ext cx="3870441" cy="525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F:\документы1\IMG_20200214_40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897906" cy="525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сайт\свои грамоты\469488Ф1.Б.2019.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0518"/>
            <a:ext cx="4176464" cy="59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571760" y="2000160"/>
            <a:ext cx="6392880" cy="648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15. Наставничество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05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571760" y="2000160"/>
            <a:ext cx="6392880" cy="648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16. Награды и поощрения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82883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</a:rPr>
              <a:t>На сайтах,  порталах сети Интернет - 1</a:t>
            </a:r>
            <a:endParaRPr lang="ru-RU" sz="2400" b="1" i="1" spc="-1" dirty="0">
              <a:solidFill>
                <a:srgbClr val="8C281B"/>
              </a:solidFill>
              <a:latin typeface="Times New Roman"/>
            </a:endParaRPr>
          </a:p>
          <a:p>
            <a:pPr lvl="0" algn="ctr"/>
            <a:r>
              <a:rPr lang="ru-RU" sz="2400" b="1" i="1" spc="-1" dirty="0">
                <a:solidFill>
                  <a:srgbClr val="8C281B"/>
                </a:solidFill>
                <a:latin typeface="Times New Roman"/>
              </a:rPr>
              <a:t>Муниципальный </a:t>
            </a:r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</a:rPr>
              <a:t>уровень-1</a:t>
            </a:r>
          </a:p>
          <a:p>
            <a:pPr lvl="0" algn="ctr"/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</a:rPr>
              <a:t>Республиканский уровень – 1</a:t>
            </a:r>
          </a:p>
          <a:p>
            <a:pPr lvl="0" algn="ctr"/>
            <a:r>
              <a:rPr lang="ru-RU" sz="2400" b="1" i="1" spc="-1" dirty="0" smtClean="0">
                <a:solidFill>
                  <a:srgbClr val="8C281B"/>
                </a:solidFill>
                <a:latin typeface="Times New Roman"/>
              </a:rPr>
              <a:t>Российский уровень – 1</a:t>
            </a:r>
          </a:p>
          <a:p>
            <a:pPr lvl="0" algn="ctr"/>
            <a:endParaRPr lang="ru-RU" sz="2400" b="1" i="1" spc="-1" dirty="0">
              <a:solidFill>
                <a:srgbClr val="8C281B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05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060360"/>
              </p:ext>
            </p:extLst>
          </p:nvPr>
        </p:nvGraphicFramePr>
        <p:xfrm>
          <a:off x="827584" y="575285"/>
          <a:ext cx="3888432" cy="550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Acrobat Document" r:id="rId3" imgW="5355000" imgH="7578000" progId="AcroExch.Document.7">
                  <p:embed/>
                </p:oleObj>
              </mc:Choice>
              <mc:Fallback>
                <p:oleObj name="Acrobat Document" r:id="rId3" imgW="5355000" imgH="7578000" progId="AcroExch.Document.7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575285"/>
                        <a:ext cx="3888432" cy="55027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8" name="Picture 2" descr="F:\сайт\свои грамоты\IMG_20190710_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05379"/>
            <a:ext cx="388422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6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сайт\свои грамоты\IMG_20191206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3865272" cy="546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сайт\свои грамоты\558616В1.Б.2020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19"/>
            <a:ext cx="3864577" cy="546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53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900000" y="1988640"/>
            <a:ext cx="7772400" cy="20178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600" b="1" strike="noStrike" spc="-1" dirty="0">
                <a:solidFill>
                  <a:srgbClr val="C00000"/>
                </a:solidFill>
                <a:latin typeface="Times New Roman"/>
              </a:rPr>
              <a:t>1.  </a:t>
            </a:r>
            <a:r>
              <a:rPr lang="ru-RU" sz="3600" b="1" strike="noStrike" spc="-1" dirty="0" smtClean="0">
                <a:solidFill>
                  <a:srgbClr val="C00000"/>
                </a:solidFill>
                <a:latin typeface="Times New Roman"/>
              </a:rPr>
              <a:t>Качество реализации </a:t>
            </a:r>
            <a:r>
              <a:rPr lang="ru-RU" sz="3600" b="1" strike="noStrike" spc="-1" dirty="0" err="1" smtClean="0">
                <a:solidFill>
                  <a:srgbClr val="C00000"/>
                </a:solidFill>
                <a:latin typeface="Times New Roman"/>
              </a:rPr>
              <a:t>коррекционно</a:t>
            </a:r>
            <a:r>
              <a:rPr lang="ru-RU" sz="3600" b="1" strike="noStrike" spc="-1" dirty="0" smtClean="0">
                <a:solidFill>
                  <a:srgbClr val="C00000"/>
                </a:solidFill>
                <a:latin typeface="Times New Roman"/>
              </a:rPr>
              <a:t> – развивающих и развивающих программ</a:t>
            </a:r>
            <a:r>
              <a:rPr dirty="0"/>
              <a:t/>
            </a:r>
            <a:br>
              <a:rPr dirty="0"/>
            </a:br>
            <a:endParaRPr lang="en-US" sz="3600" b="0" strike="noStrike" spc="-1" dirty="0">
              <a:solidFill>
                <a:srgbClr val="696464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документы\IMG_20200211_0001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3" y="548680"/>
            <a:ext cx="3804861" cy="537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:\документы\IMG_20200211_0001 4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548680"/>
            <a:ext cx="3913963" cy="53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683568" y="1643040"/>
            <a:ext cx="8460432" cy="28645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/>
            <a:r>
              <a:rPr lang="ru-RU" sz="3600" b="1" spc="-1" dirty="0">
                <a:solidFill>
                  <a:srgbClr val="C00000"/>
                </a:solidFill>
                <a:latin typeface="Times New Roman"/>
              </a:rPr>
              <a:t>2. </a:t>
            </a:r>
            <a:r>
              <a:rPr lang="ru-RU" sz="3600" b="1" strike="noStrike" spc="-1" dirty="0" smtClean="0">
                <a:solidFill>
                  <a:srgbClr val="C00000"/>
                </a:solidFill>
                <a:latin typeface="Times New Roman"/>
              </a:rPr>
              <a:t>Качество организации деятельности в соответствии с направлениями (психодиагностика,</a:t>
            </a:r>
            <a:r>
              <a:rPr lang="en-US" sz="3600" b="1" strike="noStrike" spc="-1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ru-RU" sz="3600" b="1" strike="noStrike" spc="-1" dirty="0" err="1" smtClean="0">
                <a:solidFill>
                  <a:srgbClr val="C00000"/>
                </a:solidFill>
                <a:latin typeface="Times New Roman"/>
              </a:rPr>
              <a:t>психокоррекция</a:t>
            </a:r>
            <a:r>
              <a:rPr lang="ru-RU" sz="3600" b="1" strike="noStrike" spc="-1" dirty="0" smtClean="0">
                <a:solidFill>
                  <a:srgbClr val="C00000"/>
                </a:solidFill>
                <a:latin typeface="Times New Roman"/>
              </a:rPr>
              <a:t>, </a:t>
            </a:r>
            <a:r>
              <a:rPr lang="ru-RU" sz="3600" b="1" strike="noStrike" spc="-1" dirty="0" err="1" smtClean="0">
                <a:solidFill>
                  <a:srgbClr val="C00000"/>
                </a:solidFill>
                <a:latin typeface="Times New Roman"/>
              </a:rPr>
              <a:t>психопрфилактика,</a:t>
            </a:r>
            <a:r>
              <a:rPr lang="ru-RU" sz="3600" b="1" spc="-1" dirty="0" err="1" smtClean="0">
                <a:solidFill>
                  <a:srgbClr val="C00000"/>
                </a:solidFill>
                <a:latin typeface="Times New Roman"/>
              </a:rPr>
              <a:t>психопросвещение</a:t>
            </a:r>
            <a:r>
              <a:rPr lang="ru-RU" sz="3600" b="1" spc="-1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ru-RU" sz="3600" b="1" strike="noStrike" spc="-1" dirty="0" err="1" smtClean="0">
                <a:solidFill>
                  <a:srgbClr val="C00000"/>
                </a:solidFill>
                <a:latin typeface="Times New Roman"/>
              </a:rPr>
              <a:t>психоконсультирование</a:t>
            </a:r>
            <a:r>
              <a:rPr lang="ru-RU" sz="3600" b="1" strike="noStrike" spc="-1" dirty="0" smtClean="0">
                <a:solidFill>
                  <a:srgbClr val="C00000"/>
                </a:solidFill>
                <a:latin typeface="Times New Roman"/>
              </a:rPr>
              <a:t>,)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документы1\IMG_20200214_000224_page-0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24843"/>
            <a:ext cx="3744805" cy="51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документы1\IMG_20200214_000223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3448"/>
            <a:ext cx="3720938" cy="51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39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15332</TotalTime>
  <Words>316</Words>
  <Application>Microsoft Office PowerPoint</Application>
  <PresentationFormat>Экран (4:3)</PresentationFormat>
  <Paragraphs>75</Paragraphs>
  <Slides>58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1" baseType="lpstr">
      <vt:lpstr>Office Theme</vt:lpstr>
      <vt:lpstr>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ПРОБЛЕМНО-ДИАЛОГИЧЕСКОЕ ОБУЧЕНИЕ:  понятие и технология</dc:title>
  <dc:creator>Мельникова</dc:creator>
  <cp:lastModifiedBy>Роман</cp:lastModifiedBy>
  <cp:revision>665</cp:revision>
  <cp:lastPrinted>2014-04-21T14:49:53Z</cp:lastPrinted>
  <dcterms:created xsi:type="dcterms:W3CDTF">2006-04-15T15:30:35Z</dcterms:created>
  <dcterms:modified xsi:type="dcterms:W3CDTF">2020-04-03T10:51:52Z</dcterms:modified>
  <dc:language>en-US</dc:language>
</cp:coreProperties>
</file>