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308" r:id="rId3"/>
    <p:sldId id="309" r:id="rId4"/>
    <p:sldId id="272" r:id="rId5"/>
    <p:sldId id="273" r:id="rId6"/>
    <p:sldId id="286" r:id="rId7"/>
    <p:sldId id="294" r:id="rId8"/>
    <p:sldId id="306" r:id="rId9"/>
    <p:sldId id="298" r:id="rId10"/>
    <p:sldId id="307" r:id="rId11"/>
    <p:sldId id="310" r:id="rId12"/>
    <p:sldId id="311" r:id="rId13"/>
    <p:sldId id="312" r:id="rId14"/>
    <p:sldId id="313" r:id="rId15"/>
    <p:sldId id="284" r:id="rId16"/>
    <p:sldId id="275" r:id="rId17"/>
    <p:sldId id="285" r:id="rId18"/>
    <p:sldId id="287" r:id="rId19"/>
    <p:sldId id="289" r:id="rId20"/>
    <p:sldId id="302" r:id="rId21"/>
    <p:sldId id="301" r:id="rId22"/>
    <p:sldId id="276" r:id="rId23"/>
    <p:sldId id="288" r:id="rId24"/>
    <p:sldId id="281" r:id="rId25"/>
    <p:sldId id="296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79" autoAdjust="0"/>
    <p:restoredTop sz="86422" autoAdjust="0"/>
  </p:normalViewPr>
  <p:slideViewPr>
    <p:cSldViewPr snapToGrid="0">
      <p:cViewPr>
        <p:scale>
          <a:sx n="60" d="100"/>
          <a:sy n="60" d="100"/>
        </p:scale>
        <p:origin x="-72" y="-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9A96E6-5348-4726-8EC4-D64B4A3A68F5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AC017-729D-42CC-80B4-44F90DE173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708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AC017-729D-42CC-80B4-44F90DE1737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13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AC9764-105D-422A-A58A-8B818DF04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A12A95A-F278-4272-8BEB-CD3184610C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6C9B09-FC70-40A7-91DA-DDB7A9042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A3C4D-4E77-4079-8E6B-F165690A5BD3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5B632A7-674B-4C3B-853C-E34A51069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C846FAD-50A7-4A2B-981B-2541B36B7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5D9B-4E33-4A17-A5B6-29A00AAFE3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89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654DBD-4713-4DF6-87F0-70A57195F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9E81E85D-7F82-4EF5-A76B-B9E402360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9D0FA7B-5BF5-419B-9847-342444F1D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A3C4D-4E77-4079-8E6B-F165690A5BD3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718F114-E099-4249-8D57-9DE9B61FC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A195261-3FF7-4620-860C-11F808273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5D9B-4E33-4A17-A5B6-29A00AAFE3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54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F8E17DDA-EBC1-4FBA-9281-D23E77C398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502D9EA5-AFBA-45FD-A259-7FE8E63BC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566B100-B952-4E0A-A38A-ED3D857A9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A3C4D-4E77-4079-8E6B-F165690A5BD3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DBA2F28-2798-455F-9C94-4E02C0138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D845DF4-2575-4579-A666-EB7FE8F78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5D9B-4E33-4A17-A5B6-29A00AAFE3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90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C2C75C1-25D2-4463-A636-CAE8DBEDA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47C931F-9BBC-46A2-986C-573BF5988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C2AE038-BD93-4C69-8CEE-57FA047E3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A3C4D-4E77-4079-8E6B-F165690A5BD3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F27167B-AD3E-48FC-8A4F-F2920990A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3CC7751-5CB3-4586-BAE1-05570B8BE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5D9B-4E33-4A17-A5B6-29A00AAFE3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22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8D428E1-4C38-4C04-A14B-C061524A3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FE6E80E-8123-4733-BCBF-A9E354735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93E2E78-2122-4169-AD9B-F0BC0597E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A3C4D-4E77-4079-8E6B-F165690A5BD3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03A2243-28BA-45FA-87D6-4EB4E8F5F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F4ECF49-1129-4479-B0BC-DE875EC31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5D9B-4E33-4A17-A5B6-29A00AAFE3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19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3A1A09E-DFCF-4771-B794-13E7B5B5B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0ACF839-FC2F-47DC-8675-2F644B421B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C3D9B2C-7B28-4E65-ABA1-2B46E6B75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E7FEFFC-4519-4846-88F0-170835E23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A3C4D-4E77-4079-8E6B-F165690A5BD3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D64F9B6-2599-46D6-A3CE-9C1A711DD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C2E53FB-2448-496A-89DE-5E8AD110C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5D9B-4E33-4A17-A5B6-29A00AAFE3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43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4C5BA22-2624-41AB-A29D-1BFAD6F89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03468CA-9232-450E-9107-17C9775EA7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CA95403-7887-4398-83E5-7E68DE49C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68A11F7B-05A1-4260-9793-3E8785069F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CF7033F0-EEC4-4569-A203-A44419900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1F650355-06E3-4D68-93E9-4D985BEA2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A3C4D-4E77-4079-8E6B-F165690A5BD3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85E55755-F9F0-4051-B348-6C13A353C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A51A6CD4-DE06-432D-8DF5-DBA52C3ED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5D9B-4E33-4A17-A5B6-29A00AAFE3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69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198C0D-F267-401B-9E41-2B3BBFFF1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540C5C4C-6CCD-4301-ADA0-F7993A06B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A3C4D-4E77-4079-8E6B-F165690A5BD3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CC9D00D4-0583-45E9-B25D-451BBD976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94D038D2-EAC3-40DF-A269-9C035C4B6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5D9B-4E33-4A17-A5B6-29A00AAFE3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25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E1B805EA-07C3-4A36-9199-8BFFAB43D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A3C4D-4E77-4079-8E6B-F165690A5BD3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5100E0DC-0ACA-4DC3-BCAA-BA64D97B8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31CD30A-D692-4308-9D86-06303883D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5D9B-4E33-4A17-A5B6-29A00AAFE3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09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3404C59-B632-494A-BA29-CE37BD8B3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488143C-D097-4520-B3CB-83123E785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4063F35-5B9B-45BA-81AC-CAEDD6AE8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73AF38D-6C3C-4456-9BF9-96B1727F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A3C4D-4E77-4079-8E6B-F165690A5BD3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3B5BDE2-034D-4225-BF76-B5D5807F1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538C867-4655-472E-84B7-0AB45AC85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5D9B-4E33-4A17-A5B6-29A00AAFE3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90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BA9C867-4DAC-4CC2-9E54-6F43CF6F8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B643FA38-CD77-47FD-B1FD-C593A7BABF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EFCC1F5-63E1-4E2E-A6AF-A76C26CFB4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E044481-9351-4D77-817D-3A48C3DBD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A3C4D-4E77-4079-8E6B-F165690A5BD3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2D9C49A-8119-472B-BCAE-205ADFFF3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EAEC3FB-1328-4F3F-AA76-D7C50A54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5D9B-4E33-4A17-A5B6-29A00AAFE3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68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80AC949-525D-4252-9039-D6AAA4DE7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9D366C3-2637-4ACC-8B23-1A0D5B6FD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70FC15F-40D8-444B-BEAA-BD9CCBF0B1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A3C4D-4E77-4079-8E6B-F165690A5BD3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6F5E806-28FB-41AE-BFC1-6E47927458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F802EB2-1C82-4A2C-A21D-55F3180FA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25D9B-4E33-4A17-A5B6-29A00AAFE3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283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8CEED0-85F4-4D6A-AB94-953188D52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033" y="560440"/>
            <a:ext cx="9144000" cy="4763728"/>
          </a:xfrm>
        </p:spPr>
        <p:txBody>
          <a:bodyPr>
            <a:normAutofit/>
          </a:bodyPr>
          <a:lstStyle/>
          <a:p>
            <a:r>
              <a:rPr lang="ru-RU" sz="4400" dirty="0" smtClean="0">
                <a:ln>
                  <a:solidFill>
                    <a:srgbClr val="0000FF"/>
                  </a:solidFill>
                </a:ln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70001" y="1701800"/>
            <a:ext cx="977899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для детей старшей группы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</a:p>
          <a:p>
            <a:pPr algn="ctr"/>
            <a:r>
              <a:rPr lang="ru-RU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«Городок для Лего - друзей». </a:t>
            </a:r>
            <a:endParaRPr lang="ru-RU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70001" y="584199"/>
            <a:ext cx="9956799" cy="77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0" indent="-6350" algn="just">
              <a:lnSpc>
                <a:spcPct val="111000"/>
              </a:lnSpc>
              <a:spcAft>
                <a:spcPts val="7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Структурное подразделение «Детский сад комбинированного вида «Ягодка» МБДОУ «Детский сад «Планета детства» комбинированного вида»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14700" y="5010150"/>
            <a:ext cx="77343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ClrTx/>
              <a:buFontTx/>
              <a:buNone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Подготовила воспитатель: </a:t>
            </a:r>
          </a:p>
          <a:p>
            <a:pPr algn="r">
              <a:spcBef>
                <a:spcPct val="0"/>
              </a:spcBef>
              <a:buClrTx/>
              <a:buFontTx/>
              <a:buNone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Кузнецова Н.Н.</a:t>
            </a:r>
          </a:p>
          <a:p>
            <a:pPr algn="r">
              <a:spcBef>
                <a:spcPct val="0"/>
              </a:spcBef>
              <a:buClrTx/>
              <a:buFontTx/>
              <a:buNone/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р.пЧамзинка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2023г</a:t>
            </a:r>
          </a:p>
        </p:txBody>
      </p:sp>
    </p:spTree>
    <p:extLst>
      <p:ext uri="{BB962C8B-B14F-4D97-AF65-F5344CB8AC3E}">
        <p14:creationId xmlns:p14="http://schemas.microsoft.com/office/powerpoint/2010/main" val="403074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8CEED0-85F4-4D6A-AB94-953188D52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033" y="560440"/>
            <a:ext cx="9144000" cy="4763728"/>
          </a:xfrm>
        </p:spPr>
        <p:txBody>
          <a:bodyPr>
            <a:normAutofit/>
          </a:bodyPr>
          <a:lstStyle/>
          <a:p>
            <a:r>
              <a:rPr lang="ru-RU" sz="4400" dirty="0" smtClean="0">
                <a:ln>
                  <a:solidFill>
                    <a:srgbClr val="0000FF"/>
                  </a:solidFill>
                </a:ln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02675" y="646386"/>
            <a:ext cx="1021605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этап:</a:t>
            </a:r>
          </a:p>
          <a:p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Дома одноэтажные, многоэтажные.</a:t>
            </a:r>
          </a:p>
          <a:p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расширение знаний детей о </a:t>
            </a:r>
            <a:r>
              <a:rPr lang="ru-RU" sz="24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многообразии домов</a:t>
            </a:r>
            <a:r>
              <a:rPr lang="ru-RU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Тема. Дома сказочных героев. </a:t>
            </a:r>
            <a:endParaRPr lang="ru-RU" sz="24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развитие познавательных и </a:t>
            </a:r>
            <a:r>
              <a:rPr lang="ru-RU" sz="24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способностей.</a:t>
            </a:r>
          </a:p>
          <a:p>
            <a:endParaRPr lang="ru-RU" sz="2400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Тема. Детская площадка для </a:t>
            </a:r>
            <a:r>
              <a:rPr lang="ru-RU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лего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друзей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моделирование разных </a:t>
            </a:r>
            <a:r>
              <a:rPr lang="ru-RU" sz="24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игровых снарядов.</a:t>
            </a:r>
          </a:p>
          <a:p>
            <a:r>
              <a:rPr lang="ru-RU" sz="24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Тема. Карусель.</a:t>
            </a:r>
          </a:p>
          <a:p>
            <a:r>
              <a:rPr lang="ru-RU" sz="24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развитие конструктивно </a:t>
            </a:r>
            <a:r>
              <a:rPr lang="ru-RU" sz="24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технических способностей</a:t>
            </a:r>
          </a:p>
          <a:p>
            <a:r>
              <a:rPr lang="ru-RU" sz="24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Тема. Зоопарк.</a:t>
            </a:r>
          </a:p>
          <a:p>
            <a:r>
              <a:rPr lang="ru-RU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развитие творческих способностей детей.</a:t>
            </a:r>
            <a:endParaRPr lang="ru-RU" sz="24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4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8CEED0-85F4-4D6A-AB94-953188D52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033" y="560440"/>
            <a:ext cx="9144000" cy="4763728"/>
          </a:xfrm>
        </p:spPr>
        <p:txBody>
          <a:bodyPr>
            <a:normAutofit/>
          </a:bodyPr>
          <a:lstStyle/>
          <a:p>
            <a:r>
              <a:rPr lang="ru-RU" sz="4400" dirty="0" smtClean="0">
                <a:ln>
                  <a:solidFill>
                    <a:srgbClr val="0000FF"/>
                  </a:solidFill>
                </a:ln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29255" y="1103586"/>
            <a:ext cx="988497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игры: </a:t>
            </a:r>
            <a:endParaRPr lang="ru-RU" sz="2400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Угадай кто это», «Что делают этим предметом», «Назови профессию по действию», «Четвертый лишний», «Знаю 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профессии»;</a:t>
            </a:r>
          </a:p>
          <a:p>
            <a:r>
              <a:rPr lang="ru-RU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Настольные игры:</a:t>
            </a:r>
            <a:endParaRPr lang="ru-RU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лото «Все профессии важны», «Чей инструмент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?»;</a:t>
            </a:r>
          </a:p>
          <a:p>
            <a:r>
              <a:rPr lang="ru-RU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С/р</a:t>
            </a:r>
            <a:r>
              <a:rPr lang="ru-RU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Игры</a:t>
            </a:r>
            <a:r>
              <a:rPr lang="ru-RU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стройка», «Цирк», «Зоопарк», «На игровой площадке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r>
              <a:rPr lang="ru-RU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Загадки, стихи о профессиях, пословицы и поговорки о </a:t>
            </a:r>
            <a:r>
              <a:rPr lang="ru-RU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труде;</a:t>
            </a:r>
          </a:p>
          <a:p>
            <a:endParaRPr lang="ru-RU" sz="2400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родителями.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стол на тему: «Развитие конструктивно- математического мышления дошкольников с помощью 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ЛЕГО конструирования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для педагогов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«Как заинтересовать ребенка конструктором и как им увлечь».</a:t>
            </a:r>
          </a:p>
          <a:p>
            <a:endParaRPr lang="ru-RU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48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8CEED0-85F4-4D6A-AB94-953188D52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033" y="560440"/>
            <a:ext cx="9144000" cy="4763728"/>
          </a:xfrm>
        </p:spPr>
        <p:txBody>
          <a:bodyPr>
            <a:normAutofit/>
          </a:bodyPr>
          <a:lstStyle/>
          <a:p>
            <a:r>
              <a:rPr lang="ru-RU" sz="4400" dirty="0" smtClean="0">
                <a:ln>
                  <a:solidFill>
                    <a:srgbClr val="0000FF"/>
                  </a:solidFill>
                </a:ln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13034" y="1608083"/>
            <a:ext cx="867103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Заключительный </a:t>
            </a:r>
            <a:r>
              <a:rPr lang="ru-RU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этап: </a:t>
            </a:r>
            <a:endParaRPr lang="ru-RU" sz="2400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проектной деятельности: работы самостоятельной продуктивной деятельности детей </a:t>
            </a:r>
            <a:r>
              <a:rPr lang="ru-RU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лего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-конструированию по 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теме «Архитектура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Выставки творческих работ детей из </a:t>
            </a:r>
            <a:r>
              <a:rPr lang="ru-RU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лего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конструктора «Дома», «Детская площадка для </a:t>
            </a:r>
            <a:r>
              <a:rPr lang="ru-RU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лего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-друзей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8CEED0-85F4-4D6A-AB94-953188D52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033" y="560440"/>
            <a:ext cx="9144000" cy="4763728"/>
          </a:xfrm>
        </p:spPr>
        <p:txBody>
          <a:bodyPr>
            <a:normAutofit/>
          </a:bodyPr>
          <a:lstStyle/>
          <a:p>
            <a:r>
              <a:rPr lang="ru-RU" sz="4400" dirty="0" smtClean="0">
                <a:ln>
                  <a:solidFill>
                    <a:srgbClr val="0000FF"/>
                  </a:solidFill>
                </a:ln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18897" y="977462"/>
            <a:ext cx="999533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реализации проекта дети пополнили, систематизировали знания и представления об архитектуре городов и населенных</a:t>
            </a:r>
          </a:p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пунктов, расширили знания о профессии строителя. У дошкольников повысился интерес к окружающему миру, желание познать и освоить</a:t>
            </a:r>
          </a:p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новое. Таким образом, применение Лего-технологии в ДОУ формирует познавательную активность детей, способствует воспитанию</a:t>
            </a:r>
          </a:p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социально-активной личности, формирует навыки общения и сотворчества. Игры с конструктором предоставляют ребенку возможность</a:t>
            </a:r>
          </a:p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экспериментировать и созидать свой собственный мир, способствуют саморазвитию и самосовершенствованию. Родители расширили знания</a:t>
            </a:r>
          </a:p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совершенствованию творческих способностей и познавательной активности дошкольников посредством Лего – конструирования</a:t>
            </a:r>
          </a:p>
          <a:p>
            <a:endParaRPr lang="ru-RU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72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8CEED0-85F4-4D6A-AB94-953188D52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033" y="560440"/>
            <a:ext cx="9144000" cy="4763728"/>
          </a:xfrm>
        </p:spPr>
        <p:txBody>
          <a:bodyPr>
            <a:normAutofit/>
          </a:bodyPr>
          <a:lstStyle/>
          <a:p>
            <a:r>
              <a:rPr lang="ru-RU" sz="4400" dirty="0" smtClean="0">
                <a:ln>
                  <a:solidFill>
                    <a:srgbClr val="0000FF"/>
                  </a:solidFill>
                </a:ln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18897" y="977462"/>
            <a:ext cx="999533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</a:t>
            </a:r>
            <a:r>
              <a:rPr lang="ru-RU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работы с детьми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конструкторы: 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 «Duplo»; MRT 1 (GOMA BRAIN A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BRAIN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</a:t>
            </a:r>
            <a:endParaRPr lang="ru-RU" sz="24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реализации проекта дети пополнили, 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систематизировали  </a:t>
            </a:r>
          </a:p>
          <a:p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</a:t>
            </a:r>
          </a:p>
          <a:p>
            <a:endParaRPr lang="ru-RU" sz="24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использованной литературы</a:t>
            </a:r>
            <a:r>
              <a:rPr lang="ru-RU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Куцакова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Л.В. Конструирование в детском саду. - М. Москва-синтез, 2014.</a:t>
            </a:r>
          </a:p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Лусс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Т.В. Формирование навыков конструктивно-игровой деятельности у детей с помощью LEGO. –М.: Гуманитарный издательский</a:t>
            </a:r>
          </a:p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ВЛАДОС, 2003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Фешина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Е.В. Лего-конструирование в детском саду. Методическое пособие. М.,2012.</a:t>
            </a:r>
          </a:p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.Детская энциклопедия: www.wikipedia.org</a:t>
            </a:r>
            <a:endParaRPr lang="ru-RU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15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8CEED0-85F4-4D6A-AB94-953188D52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033" y="560440"/>
            <a:ext cx="9144000" cy="4763728"/>
          </a:xfrm>
        </p:spPr>
        <p:txBody>
          <a:bodyPr>
            <a:normAutofit/>
          </a:bodyPr>
          <a:lstStyle/>
          <a:p>
            <a:r>
              <a:rPr lang="ru-RU" sz="4400" dirty="0" smtClean="0">
                <a:ln>
                  <a:solidFill>
                    <a:srgbClr val="0000FF"/>
                  </a:solidFill>
                </a:ln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279" y="426783"/>
            <a:ext cx="9545693" cy="5226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05807" y="5770178"/>
            <a:ext cx="4099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Такие разные дома</a:t>
            </a:r>
          </a:p>
        </p:txBody>
      </p:sp>
    </p:spTree>
    <p:extLst>
      <p:ext uri="{BB962C8B-B14F-4D97-AF65-F5344CB8AC3E}">
        <p14:creationId xmlns:p14="http://schemas.microsoft.com/office/powerpoint/2010/main" val="182437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8CEED0-85F4-4D6A-AB94-953188D52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033" y="560440"/>
            <a:ext cx="9144000" cy="4763728"/>
          </a:xfrm>
        </p:spPr>
        <p:txBody>
          <a:bodyPr>
            <a:normAutofit/>
          </a:bodyPr>
          <a:lstStyle/>
          <a:p>
            <a:r>
              <a:rPr lang="ru-RU" sz="4400" dirty="0" smtClean="0">
                <a:ln>
                  <a:solidFill>
                    <a:srgbClr val="0000FF"/>
                  </a:solidFill>
                </a:ln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84400" y="1524000"/>
            <a:ext cx="807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476" y="513659"/>
            <a:ext cx="8939048" cy="543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1932" y="6198984"/>
            <a:ext cx="3861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площадка</a:t>
            </a:r>
          </a:p>
        </p:txBody>
      </p:sp>
    </p:spTree>
    <p:extLst>
      <p:ext uri="{BB962C8B-B14F-4D97-AF65-F5344CB8AC3E}">
        <p14:creationId xmlns:p14="http://schemas.microsoft.com/office/powerpoint/2010/main" val="328190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8CEED0-85F4-4D6A-AB94-953188D52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033" y="560440"/>
            <a:ext cx="9144000" cy="4763728"/>
          </a:xfrm>
        </p:spPr>
        <p:txBody>
          <a:bodyPr>
            <a:normAutofit/>
          </a:bodyPr>
          <a:lstStyle/>
          <a:p>
            <a:r>
              <a:rPr lang="ru-RU" sz="4400" dirty="0" smtClean="0">
                <a:ln>
                  <a:solidFill>
                    <a:srgbClr val="0000FF"/>
                  </a:solidFill>
                </a:ln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894" y="593657"/>
            <a:ext cx="4918841" cy="5670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867" y="717237"/>
            <a:ext cx="4231400" cy="5644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72455" y="6069724"/>
            <a:ext cx="41305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Улицы нашего посёлка</a:t>
            </a:r>
          </a:p>
        </p:txBody>
      </p:sp>
    </p:spTree>
    <p:extLst>
      <p:ext uri="{BB962C8B-B14F-4D97-AF65-F5344CB8AC3E}">
        <p14:creationId xmlns:p14="http://schemas.microsoft.com/office/powerpoint/2010/main" val="68851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8CEED0-85F4-4D6A-AB94-953188D52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033" y="560440"/>
            <a:ext cx="9144000" cy="4763728"/>
          </a:xfrm>
        </p:spPr>
        <p:txBody>
          <a:bodyPr>
            <a:normAutofit/>
          </a:bodyPr>
          <a:lstStyle/>
          <a:p>
            <a:r>
              <a:rPr lang="ru-RU" sz="4400" dirty="0" smtClean="0">
                <a:ln>
                  <a:solidFill>
                    <a:srgbClr val="0000FF"/>
                  </a:solidFill>
                </a:ln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70001" y="1188720"/>
            <a:ext cx="1000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D:\Проекты на 2022-24год\Проекты 2023- 24г\Сентябрь 2023г\Долгосрочный\IMG_20220906_1034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61" y="533823"/>
            <a:ext cx="10306280" cy="526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90041" y="6198985"/>
            <a:ext cx="66215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Строится городок для Лего - друзей</a:t>
            </a:r>
          </a:p>
        </p:txBody>
      </p:sp>
    </p:spTree>
    <p:extLst>
      <p:ext uri="{BB962C8B-B14F-4D97-AF65-F5344CB8AC3E}">
        <p14:creationId xmlns:p14="http://schemas.microsoft.com/office/powerpoint/2010/main" val="41846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8CEED0-85F4-4D6A-AB94-953188D52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033" y="560440"/>
            <a:ext cx="9144000" cy="4763728"/>
          </a:xfrm>
        </p:spPr>
        <p:txBody>
          <a:bodyPr>
            <a:normAutofit/>
          </a:bodyPr>
          <a:lstStyle/>
          <a:p>
            <a:r>
              <a:rPr lang="ru-RU" sz="4400" dirty="0" smtClean="0">
                <a:ln>
                  <a:solidFill>
                    <a:srgbClr val="0000FF"/>
                  </a:solidFill>
                </a:ln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89200" y="2286000"/>
            <a:ext cx="74422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60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875" y="502033"/>
            <a:ext cx="7094484" cy="561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80138" y="6117020"/>
            <a:ext cx="5060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Строим парк для Лего - друзей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68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8CEED0-85F4-4D6A-AB94-953188D52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033" y="560440"/>
            <a:ext cx="9144000" cy="4763728"/>
          </a:xfrm>
        </p:spPr>
        <p:txBody>
          <a:bodyPr>
            <a:normAutofit/>
          </a:bodyPr>
          <a:lstStyle/>
          <a:p>
            <a:r>
              <a:rPr lang="ru-RU" sz="4400" dirty="0" smtClean="0">
                <a:ln>
                  <a:solidFill>
                    <a:srgbClr val="0000FF"/>
                  </a:solidFill>
                </a:ln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40069" y="977462"/>
            <a:ext cx="107205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обществу необходимы социально активные, самостоятельные и творческие люди, способные к саморазвитию 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самосовершенствованию.</a:t>
            </a:r>
          </a:p>
          <a:p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дошкольника к окружающему миру, желание познать и освоить все новое — основа формирования 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этого качества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Главное условие, </a:t>
            </a:r>
            <a:endParaRPr lang="ru-RU" sz="24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обеспечивающее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уровень познавательной активности, — насыщенная информационная среда, а 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возможность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практической деятельности в ней.</a:t>
            </a:r>
          </a:p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Мир детских игрушек огромный и разнообразный, но готовые игрушки лишают ребенка возможности творить самому. Игрушки, которые</a:t>
            </a:r>
          </a:p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видоизменять детям быстро надоедают, или же их они просто ломают посмотреть, как он сделан, что там внутри. Решить проблему</a:t>
            </a:r>
          </a:p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расширения детского кругозора помогут конструкторы, которых, сейчас стало много. Даже самый маленький набор конструктора открывает</a:t>
            </a:r>
          </a:p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ребенку новый мир.</a:t>
            </a:r>
            <a:endParaRPr lang="ru-RU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68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8CEED0-85F4-4D6A-AB94-953188D52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033" y="560440"/>
            <a:ext cx="9144000" cy="4763728"/>
          </a:xfrm>
        </p:spPr>
        <p:txBody>
          <a:bodyPr>
            <a:normAutofit/>
          </a:bodyPr>
          <a:lstStyle/>
          <a:p>
            <a:r>
              <a:rPr lang="ru-RU" sz="4400" dirty="0" smtClean="0">
                <a:ln>
                  <a:solidFill>
                    <a:srgbClr val="0000FF"/>
                  </a:solidFill>
                </a:ln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5796" y="1168401"/>
            <a:ext cx="899437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endParaRPr 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D:\Проекты на 2022-24год\Проекты 2023- 24г\Сентябрь 2023г\Долгосрочный\IMG_20230228_1652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566" y="378374"/>
            <a:ext cx="8702565" cy="584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17076" y="6198985"/>
            <a:ext cx="6290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Ели, ели закружились к карусели</a:t>
            </a:r>
          </a:p>
        </p:txBody>
      </p:sp>
    </p:spTree>
    <p:extLst>
      <p:ext uri="{BB962C8B-B14F-4D97-AF65-F5344CB8AC3E}">
        <p14:creationId xmlns:p14="http://schemas.microsoft.com/office/powerpoint/2010/main" val="95412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8CEED0-85F4-4D6A-AB94-953188D52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033" y="560440"/>
            <a:ext cx="9144000" cy="4763728"/>
          </a:xfrm>
        </p:spPr>
        <p:txBody>
          <a:bodyPr>
            <a:normAutofit/>
          </a:bodyPr>
          <a:lstStyle/>
          <a:p>
            <a:r>
              <a:rPr lang="ru-RU" sz="4400" dirty="0" smtClean="0">
                <a:ln>
                  <a:solidFill>
                    <a:srgbClr val="0000FF"/>
                  </a:solidFill>
                </a:ln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95999" y="249382"/>
            <a:ext cx="4959927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D:\Проекты на 2022-24год\Проекты 2023- 24г\Сентябрь 2023г\Долгосрочный\IMG_20230309_1049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455" y="489716"/>
            <a:ext cx="8523889" cy="567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95902" y="6198986"/>
            <a:ext cx="61800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Строим детский сад для наших друзей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84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8CEED0-85F4-4D6A-AB94-953188D52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033" y="560440"/>
            <a:ext cx="9144000" cy="4763728"/>
          </a:xfrm>
        </p:spPr>
        <p:txBody>
          <a:bodyPr>
            <a:normAutofit/>
          </a:bodyPr>
          <a:lstStyle/>
          <a:p>
            <a:r>
              <a:rPr lang="ru-RU" sz="4400" dirty="0" smtClean="0">
                <a:ln>
                  <a:solidFill>
                    <a:srgbClr val="0000FF"/>
                  </a:solidFill>
                </a:ln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4600" y="1168400"/>
            <a:ext cx="7924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01047" y="1363287"/>
            <a:ext cx="43392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D:\Проекты на 2022-24год\Проекты 2023- 24г\Сентябрь 2023г\Долгосрочный\IMG_20230320_1659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78" y="337634"/>
            <a:ext cx="10103644" cy="578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4600" y="6198984"/>
            <a:ext cx="6503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 нужен зоопарк для животных</a:t>
            </a:r>
          </a:p>
        </p:txBody>
      </p:sp>
    </p:spTree>
    <p:extLst>
      <p:ext uri="{BB962C8B-B14F-4D97-AF65-F5344CB8AC3E}">
        <p14:creationId xmlns:p14="http://schemas.microsoft.com/office/powerpoint/2010/main" val="135903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8CEED0-85F4-4D6A-AB94-953188D52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033" y="560440"/>
            <a:ext cx="9144000" cy="4763728"/>
          </a:xfrm>
        </p:spPr>
        <p:txBody>
          <a:bodyPr>
            <a:normAutofit/>
          </a:bodyPr>
          <a:lstStyle/>
          <a:p>
            <a:r>
              <a:rPr lang="ru-RU" sz="4400" dirty="0" smtClean="0">
                <a:ln>
                  <a:solidFill>
                    <a:srgbClr val="0000FF"/>
                  </a:solidFill>
                </a:ln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27317" y="1496291"/>
            <a:ext cx="77474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D:\Проекты на 2022-24год\Проекты 2023- 24г\Сентябрь 2023г\Долгосрочный\IMG_20230322_1644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315" y="412647"/>
            <a:ext cx="7110821" cy="576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39159" y="6038137"/>
            <a:ext cx="74570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А, я строю надёжный гараж для трактора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57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8CEED0-85F4-4D6A-AB94-953188D52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033" y="560440"/>
            <a:ext cx="9144000" cy="4763728"/>
          </a:xfrm>
        </p:spPr>
        <p:txBody>
          <a:bodyPr>
            <a:normAutofit/>
          </a:bodyPr>
          <a:lstStyle/>
          <a:p>
            <a:r>
              <a:rPr lang="ru-RU" sz="4400" dirty="0" smtClean="0">
                <a:ln>
                  <a:solidFill>
                    <a:srgbClr val="0000FF"/>
                  </a:solidFill>
                </a:ln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10000" y="2082800"/>
            <a:ext cx="612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8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D:\Проекты на 2022-24год\Проекты 2023- 24г\Сентябрь 2023г\Долгосрочный\IMG_20230328_163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283" y="357249"/>
            <a:ext cx="8560676" cy="576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38248" y="6198984"/>
            <a:ext cx="65584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 нужен крепкий мост через реку</a:t>
            </a:r>
          </a:p>
        </p:txBody>
      </p:sp>
    </p:spTree>
    <p:extLst>
      <p:ext uri="{BB962C8B-B14F-4D97-AF65-F5344CB8AC3E}">
        <p14:creationId xmlns:p14="http://schemas.microsoft.com/office/powerpoint/2010/main" val="27017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8CEED0-85F4-4D6A-AB94-953188D52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033" y="560440"/>
            <a:ext cx="9144000" cy="4763728"/>
          </a:xfrm>
        </p:spPr>
        <p:txBody>
          <a:bodyPr>
            <a:normAutofit/>
          </a:bodyPr>
          <a:lstStyle/>
          <a:p>
            <a:r>
              <a:rPr lang="ru-RU" sz="4400" dirty="0" smtClean="0">
                <a:ln>
                  <a:solidFill>
                    <a:srgbClr val="0000FF"/>
                  </a:solidFill>
                </a:ln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40" y="1004512"/>
            <a:ext cx="9692640" cy="529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94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8CEED0-85F4-4D6A-AB94-953188D52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033" y="560440"/>
            <a:ext cx="9144000" cy="4763728"/>
          </a:xfrm>
        </p:spPr>
        <p:txBody>
          <a:bodyPr>
            <a:normAutofit/>
          </a:bodyPr>
          <a:lstStyle/>
          <a:p>
            <a:r>
              <a:rPr lang="ru-RU" sz="4400" dirty="0" smtClean="0">
                <a:ln>
                  <a:solidFill>
                    <a:srgbClr val="0000FF"/>
                  </a:solidFill>
                </a:ln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55834" y="819807"/>
            <a:ext cx="1070478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успешных занятий и игр с конструктором детям необходимы богатые впечатления об окружающем мире. Играя с</a:t>
            </a:r>
          </a:p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разными видами и сериями Лего -конструктора, каждый ребёнок имеет возможность постоянно повышать свой уровень развития, расширить</a:t>
            </a:r>
          </a:p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кругозор. Игра с конструктором стимулирует интерес и любознательность, детскую фантазию, воображение, развивает потенциальные</a:t>
            </a:r>
          </a:p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способности каждого ребенка, учит его созидать. Использование ЛЕГО – технологии в ДОУ позволяет поднять на более высокий</a:t>
            </a:r>
          </a:p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развитие познавательной активности дошкольников. </a:t>
            </a:r>
            <a:endParaRPr lang="ru-RU" sz="24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проекте «Городок для </a:t>
            </a:r>
            <a:r>
              <a:rPr lang="ru-RU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лего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-друзей» с конструкторами позволит детям в форме познавательной игры расширить знания</a:t>
            </a:r>
          </a:p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 об архитектуре и профессиях, связанных с ней, узнать многие важные идеи и развивать необходимые в дальнейшей жизни</a:t>
            </a:r>
          </a:p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навыки. Узнавая новое, дети научатся выражать свое отношение к происходящему.</a:t>
            </a:r>
            <a:endParaRPr lang="ru-RU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05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8CEED0-85F4-4D6A-AB94-953188D52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033" y="560440"/>
            <a:ext cx="9144000" cy="4763728"/>
          </a:xfrm>
        </p:spPr>
        <p:txBody>
          <a:bodyPr>
            <a:normAutofit/>
          </a:bodyPr>
          <a:lstStyle/>
          <a:p>
            <a:r>
              <a:rPr lang="ru-RU" sz="4400" dirty="0" smtClean="0">
                <a:ln>
                  <a:solidFill>
                    <a:srgbClr val="0000FF"/>
                  </a:solidFill>
                </a:ln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71145" y="630621"/>
            <a:ext cx="9427779" cy="3922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0">
              <a:lnSpc>
                <a:spcPct val="115000"/>
              </a:lnSpc>
              <a:spcBef>
                <a:spcPts val="335"/>
              </a:spcBef>
              <a:spcAft>
                <a:spcPts val="0"/>
              </a:spcAft>
            </a:pPr>
            <a:endParaRPr lang="ru-RU" sz="2400" b="1" dirty="0" smtClean="0">
              <a:latin typeface="Times New Roman"/>
              <a:ea typeface="Calibri"/>
              <a:cs typeface="Times New Roman"/>
            </a:endParaRPr>
          </a:p>
          <a:p>
            <a:pPr marL="63500">
              <a:lnSpc>
                <a:spcPct val="115000"/>
              </a:lnSpc>
              <a:spcBef>
                <a:spcPts val="335"/>
              </a:spcBef>
              <a:spcAft>
                <a:spcPts val="0"/>
              </a:spcAft>
            </a:pP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Тип 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проекта: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информационно – творческий</a:t>
            </a:r>
            <a:endParaRPr lang="ru-RU" sz="2400" dirty="0">
              <a:ea typeface="Calibri"/>
              <a:cs typeface="Times New Roman"/>
            </a:endParaRPr>
          </a:p>
          <a:p>
            <a:pPr marL="90170" marR="53975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Вид проекта: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долгосрочный,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групповой</a:t>
            </a:r>
            <a:endParaRPr lang="ru-RU" sz="2400" dirty="0">
              <a:ea typeface="Calibri"/>
              <a:cs typeface="Times New Roman"/>
            </a:endParaRPr>
          </a:p>
          <a:p>
            <a:pPr marL="90170" marR="539750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Срок реализации проекта: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часть долгосрочного (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сентябрь)</a:t>
            </a:r>
            <a:endParaRPr lang="ru-RU" sz="2400" dirty="0">
              <a:ea typeface="Calibri"/>
              <a:cs typeface="Times New Roman"/>
            </a:endParaRPr>
          </a:p>
          <a:p>
            <a:r>
              <a:rPr lang="ru-RU" sz="2400" b="1" dirty="0">
                <a:latin typeface="Times New Roman"/>
                <a:ea typeface="Calibri"/>
              </a:rPr>
              <a:t>Участники проекта: </a:t>
            </a:r>
            <a:r>
              <a:rPr lang="ru-RU" sz="2400" dirty="0">
                <a:latin typeface="Times New Roman"/>
                <a:ea typeface="Calibri"/>
              </a:rPr>
              <a:t>дети старшей  группы, родители, воспитатели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познавательной и творческой </a:t>
            </a:r>
            <a: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активности 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в процессе организации </a:t>
            </a:r>
            <a: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конструктивно-модельной 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  <a:endParaRPr 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62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8CEED0-85F4-4D6A-AB94-953188D52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033" y="560440"/>
            <a:ext cx="9144000" cy="4763728"/>
          </a:xfrm>
        </p:spPr>
        <p:txBody>
          <a:bodyPr>
            <a:normAutofit/>
          </a:bodyPr>
          <a:lstStyle/>
          <a:p>
            <a:r>
              <a:rPr lang="ru-RU" sz="4400" dirty="0" smtClean="0">
                <a:ln>
                  <a:solidFill>
                    <a:srgbClr val="0000FF"/>
                  </a:solidFill>
                </a:ln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3200" y="1443840"/>
            <a:ext cx="9372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Развивать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дошкольников интерес к моделированию и конструированию, стимулировать детское научно-техническое творчество </a:t>
            </a:r>
            <a:endParaRPr lang="ru-RU" sz="24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Познакомить с архитектурой городов и населенных пунктов. </a:t>
            </a:r>
            <a:endParaRPr lang="ru-RU" sz="24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Формировать конструкторские умения и навыки, умение анализировать предмет, выделять его характерные особенности, основные 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части, устанавливать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связь между их назначением и строением</a:t>
            </a:r>
            <a:endParaRPr lang="ru-RU" sz="24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Развивать познавательный интерес, любознательность, воображение, фантазию, логическое мышление, творческие способности.</a:t>
            </a:r>
            <a:endParaRPr lang="ru-RU" sz="24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8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8CEED0-85F4-4D6A-AB94-953188D52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033" y="560440"/>
            <a:ext cx="9144000" cy="4763728"/>
          </a:xfrm>
        </p:spPr>
        <p:txBody>
          <a:bodyPr>
            <a:normAutofit/>
          </a:bodyPr>
          <a:lstStyle/>
          <a:p>
            <a:r>
              <a:rPr lang="ru-RU" sz="4400" dirty="0" smtClean="0">
                <a:ln>
                  <a:solidFill>
                    <a:srgbClr val="0000FF"/>
                  </a:solidFill>
                </a:ln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3400" y="1066800"/>
            <a:ext cx="1130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01766" y="1954924"/>
            <a:ext cx="780393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. Расширить кругозор и словарный запас детей при изучении архитектуры и профессий, связанных с ней. </a:t>
            </a:r>
          </a:p>
          <a:p>
            <a:pPr lvl="0"/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дружеские взаимоотношения, умение работать в команде.</a:t>
            </a:r>
          </a:p>
          <a:p>
            <a:pPr lvl="0"/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Заинтересовать родителей и педагогов в познавательном развитии детей.</a:t>
            </a:r>
          </a:p>
          <a:p>
            <a:pPr lvl="0"/>
            <a:endParaRPr lang="ru-RU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50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8CEED0-85F4-4D6A-AB94-953188D52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033" y="560440"/>
            <a:ext cx="9144000" cy="4763728"/>
          </a:xfrm>
        </p:spPr>
        <p:txBody>
          <a:bodyPr>
            <a:normAutofit/>
          </a:bodyPr>
          <a:lstStyle/>
          <a:p>
            <a:r>
              <a:rPr lang="ru-RU" sz="4400" dirty="0" smtClean="0">
                <a:ln>
                  <a:solidFill>
                    <a:srgbClr val="0000FF"/>
                  </a:solidFill>
                </a:ln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5021" y="977462"/>
            <a:ext cx="1034217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формы работы, направленные на реализацию задач </a:t>
            </a: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</a:p>
          <a:p>
            <a:endParaRPr lang="ru-RU" sz="24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информационно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-поисково-исследовательское (изучение, обработка литературы и информационных ресурсов сети Интернет по данной</a:t>
            </a:r>
          </a:p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теме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наглядный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(показ, пример, помощь - иллюстрации, технологические карты);</a:t>
            </a:r>
          </a:p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информационно-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рецептивный (рассматривание образцов, обследование моделей, чтение схем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(использование подвижных, пальчиковых, словесных игр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342900" indent="-342900">
              <a:buFontTx/>
              <a:buChar char="-"/>
            </a:pP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репродуктивный метод (способы крепления деталей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342900" indent="-342900">
              <a:buFontTx/>
              <a:buChar char="-"/>
            </a:pP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эвристический метод (самостоятельное изготовление моделей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342900" indent="-342900">
              <a:buFontTx/>
              <a:buChar char="-"/>
            </a:pP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словесный (объяснение, описание, использование художественного слова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342900" indent="-342900">
              <a:buFontTx/>
              <a:buChar char="-"/>
            </a:pP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(самостоятельное и совместное моделирование)</a:t>
            </a:r>
          </a:p>
          <a:p>
            <a:pPr marL="342900" indent="-342900">
              <a:buFontTx/>
              <a:buChar char="-"/>
            </a:pPr>
            <a:endParaRPr lang="ru-RU" sz="24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ru-RU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58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8CEED0-85F4-4D6A-AB94-953188D52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033" y="560440"/>
            <a:ext cx="9144000" cy="4763728"/>
          </a:xfrm>
        </p:spPr>
        <p:txBody>
          <a:bodyPr>
            <a:normAutofit/>
          </a:bodyPr>
          <a:lstStyle/>
          <a:p>
            <a:r>
              <a:rPr lang="ru-RU" sz="4400" dirty="0" smtClean="0">
                <a:ln>
                  <a:solidFill>
                    <a:srgbClr val="0000FF"/>
                  </a:solidFill>
                </a:ln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50428" y="1166648"/>
            <a:ext cx="939537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результат 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 дошкольников интереса к моделированию и научно-техническому творчеству.</a:t>
            </a:r>
          </a:p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Расширение знаний об архитектуре городов и населенных пунктов.</a:t>
            </a:r>
          </a:p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Формирование конструкторских умений и навыков, умения анализировать предмет, выделяя его характерные особенности.</a:t>
            </a:r>
          </a:p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Развитие познавательного интереса, любознательности, воображения, фантазии, логического мышления, творческих способностей.</a:t>
            </a:r>
          </a:p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Расширение кругозора и словарного запаса.</a:t>
            </a:r>
          </a:p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Воспитание дружеских взаимоотношений, умение работать в команде. </a:t>
            </a:r>
            <a:endParaRPr lang="ru-RU" sz="24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консультативной помощи родителям и педагогам.</a:t>
            </a:r>
            <a:endParaRPr lang="ru-RU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34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8CEED0-85F4-4D6A-AB94-953188D52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033" y="560440"/>
            <a:ext cx="9144000" cy="4763728"/>
          </a:xfrm>
        </p:spPr>
        <p:txBody>
          <a:bodyPr>
            <a:normAutofit/>
          </a:bodyPr>
          <a:lstStyle/>
          <a:p>
            <a:r>
              <a:rPr lang="ru-RU" sz="4400" dirty="0" smtClean="0">
                <a:ln>
                  <a:solidFill>
                    <a:srgbClr val="0000FF"/>
                  </a:solidFill>
                </a:ln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62051" y="1280160"/>
            <a:ext cx="882811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 </a:t>
            </a:r>
          </a:p>
          <a:p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RU" sz="24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Предварительный этап:</a:t>
            </a:r>
          </a:p>
          <a:p>
            <a:endParaRPr lang="ru-RU" sz="24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-подбор информации по теме, </a:t>
            </a:r>
            <a:endParaRPr lang="ru-RU" sz="24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иллюстративного материала и художественного слова, 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возможностей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Интернета в поиске информации. привлечение родителей к участию в проекте. 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87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1187</Words>
  <Application>Microsoft Office PowerPoint</Application>
  <PresentationFormat>Произвольный</PresentationFormat>
  <Paragraphs>166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Ушья</dc:creator>
  <cp:lastModifiedBy>User</cp:lastModifiedBy>
  <cp:revision>65</cp:revision>
  <dcterms:created xsi:type="dcterms:W3CDTF">2020-03-23T08:00:27Z</dcterms:created>
  <dcterms:modified xsi:type="dcterms:W3CDTF">2023-09-24T21:22:58Z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709959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S9.0.1</vt:lpwstr>
  </property>
</Properties>
</file>