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70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1C78-18D8-41F2-9211-CBFF1510BBB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329A2-8A6F-4422-8C76-B0ACE890F9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36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0%D0%B8%D0%BA_%D0%A2%D0%BE%D0%BB%D0%B5%D0%B4%D0%B0%D0%BD%D0%B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/index.php?title=%D0%A4%D0%B8%D0%BB%D0%B8%D0%BF%D0%BF_%D0%B4%D0%B5_%D0%A8%D0%BE%D0%B2%D1%80%D0%BE%D0%BD&amp;action=edit&amp;redlink=1" TargetMode="External"/><Relationship Id="rId5" Type="http://schemas.openxmlformats.org/officeDocument/2006/relationships/hyperlink" Target="https://ru.wikipedia.org/wiki/%D0%94%D1%8E%D0%B2%D0%B8%D0%B2%D1%8C%D0%B5,_%D0%96%D1%8E%D0%BB%D1%8C%D0%B5%D0%BD" TargetMode="External"/><Relationship Id="rId4" Type="http://schemas.openxmlformats.org/officeDocument/2006/relationships/hyperlink" Target="https://ru.wikipedia.org/wiki/%D0%9D%D0%B0%D0%BA%D0%B0%D1%88,_%D0%9E%D0%BB%D0%B8%D0%B2%D1%8C%D0%B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29A2-8A6F-4422-8C76-B0ACE890F9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2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29A2-8A6F-4422-8C76-B0ACE890F9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2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u="none" strike="noStrike" dirty="0" smtClean="0">
                <a:solidFill>
                  <a:schemeClr val="tx1"/>
                </a:solidFill>
                <a:effectLst/>
                <a:hlinkClick r:id="rId3" tooltip="Эрик Толедано"/>
              </a:rPr>
              <a:t>Эрик </a:t>
            </a:r>
            <a:r>
              <a:rPr lang="ru-RU" sz="1200" u="none" strike="noStrike" dirty="0" err="1" smtClean="0">
                <a:solidFill>
                  <a:schemeClr val="tx1"/>
                </a:solidFill>
                <a:effectLst/>
                <a:hlinkClick r:id="rId3" tooltip="Эрик Толедано"/>
              </a:rPr>
              <a:t>Толедано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 /</a:t>
            </a:r>
          </a:p>
          <a:p>
            <a:pPr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1200" u="none" strike="noStrike" dirty="0" smtClean="0">
                <a:solidFill>
                  <a:schemeClr val="tx1"/>
                </a:solidFill>
                <a:effectLst/>
                <a:hlinkClick r:id="rId4" tooltip="Накаш, Оливье"/>
              </a:rPr>
              <a:t>Оливье </a:t>
            </a:r>
            <a:r>
              <a:rPr lang="ru-RU" sz="1200" u="none" strike="noStrike" dirty="0" err="1" smtClean="0">
                <a:solidFill>
                  <a:schemeClr val="tx1"/>
                </a:solidFill>
                <a:effectLst/>
                <a:hlinkClick r:id="rId4" tooltip="Накаш, Оливье"/>
              </a:rPr>
              <a:t>Накаш</a:t>
            </a:r>
            <a:endParaRPr lang="ru-RU" sz="120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dirty="0" smtClean="0">
                <a:effectLst/>
                <a:hlinkClick r:id="rId5" tooltip="Дювивье, Жюльен"/>
              </a:rPr>
              <a:t>Жюльен </a:t>
            </a:r>
            <a:r>
              <a:rPr lang="ru-RU" sz="1200" u="none" strike="noStrike" dirty="0" err="1" smtClean="0">
                <a:effectLst/>
                <a:hlinkClick r:id="rId5" tooltip="Дювивье, Жюльен"/>
              </a:rPr>
              <a:t>Дювивье</a:t>
            </a:r>
            <a:endParaRPr lang="ru-RU" sz="120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dirty="0" smtClean="0">
                <a:effectLst/>
                <a:hlinkClick r:id="rId6" tooltip="Филипп де Шоврон (страница отсутствует)"/>
              </a:rPr>
              <a:t>Филипп де </a:t>
            </a:r>
            <a:r>
              <a:rPr lang="ru-RU" sz="1200" u="none" strike="noStrike" dirty="0" err="1" smtClean="0">
                <a:effectLst/>
                <a:hlinkClick r:id="rId6" tooltip="Филипп де Шоврон (страница отсутствует)"/>
              </a:rPr>
              <a:t>Шоврон</a:t>
            </a:r>
            <a:endParaRPr lang="ru-RU" sz="120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329A2-8A6F-4422-8C76-B0ACE890F9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Сергей</a:t>
            </a:r>
          </a:p>
          <a:p>
            <a:r>
              <a:rPr lang="ru-RU" sz="1600" dirty="0" err="1" smtClean="0"/>
              <a:t>Алямкин</a:t>
            </a:r>
            <a:endParaRPr lang="ru-RU" sz="1600" dirty="0" smtClean="0"/>
          </a:p>
          <a:p>
            <a:r>
              <a:rPr lang="ru-RU" sz="1600" dirty="0" smtClean="0"/>
              <a:t>МОУ «Гимназия№12»</a:t>
            </a:r>
          </a:p>
          <a:p>
            <a:r>
              <a:rPr lang="ru-RU" sz="1600" dirty="0" smtClean="0"/>
              <a:t>8В </a:t>
            </a:r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мне нравится французское кино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5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3810000" cy="248602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482426"/>
          </a:xfrm>
        </p:spPr>
        <p:txBody>
          <a:bodyPr>
            <a:noAutofit/>
          </a:bodyPr>
          <a:lstStyle/>
          <a:p>
            <a:r>
              <a:rPr lang="ru-RU" sz="2000" spc="0" dirty="0" smtClean="0"/>
              <a:t>Папаши Неудачник Беглецы</a:t>
            </a:r>
            <a:endParaRPr lang="ru-RU" sz="2000" spc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2862066"/>
            <a:ext cx="2260472" cy="311945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Пьер </a:t>
            </a:r>
            <a:r>
              <a:rPr lang="ru-RU" dirty="0" err="1" smtClean="0"/>
              <a:t>ришар</a:t>
            </a:r>
            <a:r>
              <a:rPr lang="ru-RU" dirty="0" smtClean="0"/>
              <a:t> и </a:t>
            </a:r>
            <a:r>
              <a:rPr lang="ru-RU" dirty="0" err="1" smtClean="0"/>
              <a:t>жерар</a:t>
            </a:r>
            <a:r>
              <a:rPr lang="ru-RU" dirty="0" smtClean="0"/>
              <a:t> де </a:t>
            </a:r>
            <a:r>
              <a:rPr lang="ru-RU" dirty="0" err="1" smtClean="0"/>
              <a:t>пардье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87" y="2348880"/>
            <a:ext cx="3216357" cy="19298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80" y="4488700"/>
            <a:ext cx="3250772" cy="2167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08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pc="0" dirty="0" smtClean="0"/>
              <a:t>На олимпийских играх</a:t>
            </a:r>
            <a:endParaRPr lang="ru-RU" spc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pc="0" dirty="0" smtClean="0"/>
              <a:t>Миссия Клеопатра</a:t>
            </a:r>
            <a:endParaRPr lang="ru-RU" spc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Кассовые комедии</a:t>
            </a:r>
            <a:br>
              <a:rPr lang="ru-RU" dirty="0" smtClean="0"/>
            </a:br>
            <a:r>
              <a:rPr lang="ru-RU" dirty="0" err="1" smtClean="0"/>
              <a:t>Астерикс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обеликс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8168"/>
            <a:ext cx="36724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14466" cy="181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21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722438"/>
            <a:ext cx="4029844" cy="639762"/>
          </a:xfrm>
        </p:spPr>
        <p:txBody>
          <a:bodyPr/>
          <a:lstStyle/>
          <a:p>
            <a:r>
              <a:rPr lang="ru-RU" spc="0" dirty="0" smtClean="0"/>
              <a:t>Такси</a:t>
            </a:r>
            <a:endParaRPr lang="ru-RU" spc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9" y="2438400"/>
            <a:ext cx="3050029" cy="368776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4041775" cy="639762"/>
          </a:xfrm>
        </p:spPr>
        <p:txBody>
          <a:bodyPr>
            <a:noAutofit/>
          </a:bodyPr>
          <a:lstStyle/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ru-RU" sz="1600" b="1" spc="0" dirty="0" err="1">
                <a:solidFill>
                  <a:srgbClr val="000000"/>
                </a:solidFill>
              </a:rPr>
              <a:t>Бобро</a:t>
            </a:r>
            <a:r>
              <a:rPr lang="ru-RU" sz="1600" b="1" spc="0" dirty="0">
                <a:solidFill>
                  <a:srgbClr val="000000"/>
                </a:solidFill>
              </a:rPr>
              <a:t> пожаловать</a:t>
            </a:r>
            <a:endParaRPr lang="ru-RU" sz="3200" spc="0" dirty="0">
              <a:latin typeface="Arial"/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ru-RU" sz="1600" b="1" spc="0" dirty="0" err="1">
                <a:solidFill>
                  <a:srgbClr val="000000"/>
                </a:solidFill>
              </a:rPr>
              <a:t>Bienvenue</a:t>
            </a:r>
            <a:r>
              <a:rPr lang="ru-RU" sz="1600" b="1" spc="0" dirty="0">
                <a:solidFill>
                  <a:srgbClr val="000000"/>
                </a:solidFill>
              </a:rPr>
              <a:t> </a:t>
            </a:r>
            <a:r>
              <a:rPr lang="ru-RU" sz="1600" b="1" spc="0" dirty="0" err="1">
                <a:solidFill>
                  <a:srgbClr val="000000"/>
                </a:solidFill>
              </a:rPr>
              <a:t>chez</a:t>
            </a:r>
            <a:r>
              <a:rPr lang="ru-RU" sz="1600" b="1" spc="0" dirty="0">
                <a:solidFill>
                  <a:srgbClr val="000000"/>
                </a:solidFill>
              </a:rPr>
              <a:t> </a:t>
            </a:r>
            <a:r>
              <a:rPr lang="ru-RU" sz="1600" b="1" spc="0" dirty="0" err="1">
                <a:solidFill>
                  <a:srgbClr val="000000"/>
                </a:solidFill>
              </a:rPr>
              <a:t>les</a:t>
            </a:r>
            <a:r>
              <a:rPr lang="ru-RU" sz="1600" b="1" spc="0" dirty="0">
                <a:solidFill>
                  <a:srgbClr val="000000"/>
                </a:solidFill>
              </a:rPr>
              <a:t> </a:t>
            </a:r>
            <a:r>
              <a:rPr lang="ru-RU" sz="1600" b="1" spc="0" dirty="0" err="1">
                <a:solidFill>
                  <a:srgbClr val="000000"/>
                </a:solidFill>
              </a:rPr>
              <a:t>Ch’tis</a:t>
            </a:r>
            <a:r>
              <a:rPr lang="ru-RU" sz="1600" b="1" spc="0" dirty="0">
                <a:solidFill>
                  <a:srgbClr val="000000"/>
                </a:solidFill>
              </a:rPr>
              <a:t>, </a:t>
            </a:r>
            <a:endParaRPr lang="ru-RU" sz="1600" b="1" spc="0" dirty="0" smtClean="0">
              <a:solidFill>
                <a:srgbClr val="000000"/>
              </a:solidFill>
            </a:endParaRPr>
          </a:p>
          <a:p>
            <a:pPr fontAlgn="ctr">
              <a:lnSpc>
                <a:spcPct val="120000"/>
              </a:lnSpc>
              <a:spcBef>
                <a:spcPts val="0"/>
              </a:spcBef>
            </a:pPr>
            <a:r>
              <a:rPr lang="ru-RU" sz="1100" b="1" spc="0" dirty="0" smtClean="0">
                <a:solidFill>
                  <a:srgbClr val="000000"/>
                </a:solidFill>
              </a:rPr>
              <a:t>Добро </a:t>
            </a:r>
            <a:r>
              <a:rPr lang="ru-RU" sz="1100" b="1" spc="0" dirty="0">
                <a:solidFill>
                  <a:srgbClr val="000000"/>
                </a:solidFill>
              </a:rPr>
              <a:t>пожаловать к </a:t>
            </a:r>
            <a:r>
              <a:rPr lang="ru-RU" sz="1100" b="1" spc="0" dirty="0" err="1" smtClean="0">
                <a:solidFill>
                  <a:srgbClr val="000000"/>
                </a:solidFill>
              </a:rPr>
              <a:t>Ш’тям</a:t>
            </a:r>
            <a:endParaRPr lang="ru-RU" sz="3200" spc="0" dirty="0">
              <a:latin typeface="Arial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857496"/>
            <a:ext cx="4438277" cy="221913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Кассовые комедии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5261958"/>
            <a:ext cx="370090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C66951"/>
              </a:buClr>
            </a:pPr>
            <a:r>
              <a:rPr lang="ru-RU" sz="2400" dirty="0">
                <a:solidFill>
                  <a:srgbClr val="534949"/>
                </a:solidFill>
              </a:rPr>
              <a:t>Слоган фильма — </a:t>
            </a:r>
            <a:endParaRPr lang="ru-RU" sz="2400" dirty="0" smtClean="0">
              <a:solidFill>
                <a:srgbClr val="534949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C66951"/>
              </a:buClr>
            </a:pPr>
            <a:r>
              <a:rPr lang="ru-RU" sz="2400" dirty="0" smtClean="0">
                <a:solidFill>
                  <a:srgbClr val="534949"/>
                </a:solidFill>
              </a:rPr>
              <a:t>«</a:t>
            </a:r>
            <a:r>
              <a:rPr lang="ru-RU" sz="2400" dirty="0">
                <a:solidFill>
                  <a:srgbClr val="534949"/>
                </a:solidFill>
              </a:rPr>
              <a:t>Уж лучше вы к нам».</a:t>
            </a:r>
          </a:p>
        </p:txBody>
      </p:sp>
    </p:spTree>
    <p:extLst>
      <p:ext uri="{BB962C8B-B14F-4D97-AF65-F5344CB8AC3E}">
        <p14:creationId xmlns="" xmlns:p14="http://schemas.microsoft.com/office/powerpoint/2010/main" val="2107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pc="0" dirty="0"/>
              <a:t>Режиссер</a:t>
            </a:r>
            <a:r>
              <a:rPr lang="ru-RU" spc="0" dirty="0" smtClean="0"/>
              <a:t>: Жан Беккер, 1998</a:t>
            </a:r>
            <a:endParaRPr lang="ru-RU" b="1" spc="0" dirty="0"/>
          </a:p>
          <a:p>
            <a:r>
              <a:rPr lang="ru-RU" spc="0" dirty="0"/>
              <a:t>В ролях</a:t>
            </a:r>
            <a:r>
              <a:rPr lang="ru-RU" spc="0" dirty="0" smtClean="0"/>
              <a:t>: Жак </a:t>
            </a:r>
            <a:r>
              <a:rPr lang="ru-RU" spc="0" dirty="0" err="1" smtClean="0"/>
              <a:t>Вильре</a:t>
            </a:r>
            <a:r>
              <a:rPr lang="ru-RU" spc="0" dirty="0" smtClean="0"/>
              <a:t>, Жак </a:t>
            </a:r>
            <a:r>
              <a:rPr lang="ru-RU" spc="0" dirty="0" err="1"/>
              <a:t>Гамблен</a:t>
            </a:r>
            <a:r>
              <a:rPr lang="ru-RU" spc="0" dirty="0"/>
              <a:t>, Андре </a:t>
            </a:r>
            <a:r>
              <a:rPr lang="ru-RU" spc="0" dirty="0" err="1"/>
              <a:t>Дюссолье</a:t>
            </a:r>
            <a:r>
              <a:rPr lang="ru-RU" spc="0" dirty="0"/>
              <a:t>, Мишель </a:t>
            </a:r>
            <a:r>
              <a:rPr lang="ru-RU" spc="0" dirty="0" err="1" smtClean="0"/>
              <a:t>Серро</a:t>
            </a:r>
            <a:r>
              <a:rPr lang="ru-RU" spc="0" dirty="0" smtClean="0"/>
              <a:t> и др</a:t>
            </a:r>
            <a:r>
              <a:rPr lang="ru-RU" b="1" spc="0" dirty="0" smtClean="0"/>
              <a:t>.</a:t>
            </a:r>
            <a:endParaRPr lang="ru-RU" spc="0" dirty="0"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179512" y="355847"/>
            <a:ext cx="8856984" cy="1054394"/>
          </a:xfrm>
        </p:spPr>
        <p:txBody>
          <a:bodyPr/>
          <a:lstStyle/>
          <a:p>
            <a:r>
              <a:rPr lang="ru-RU" dirty="0" smtClean="0"/>
              <a:t>Драмы, комедии</a:t>
            </a:r>
            <a:br>
              <a:rPr lang="ru-RU" dirty="0" smtClean="0"/>
            </a:br>
            <a:r>
              <a:rPr lang="fr-FR" b="1" dirty="0"/>
              <a:t>Дети </a:t>
            </a:r>
            <a:r>
              <a:rPr lang="fr-FR" b="1" dirty="0" smtClean="0"/>
              <a:t>природы</a:t>
            </a:r>
            <a:r>
              <a:rPr lang="ru-RU" b="1" dirty="0" smtClean="0"/>
              <a:t> - </a:t>
            </a:r>
            <a:r>
              <a:rPr lang="fr-FR" i="1" dirty="0" smtClean="0"/>
              <a:t>Les </a:t>
            </a:r>
            <a:r>
              <a:rPr lang="fr-FR" i="1" dirty="0"/>
              <a:t>enfants du </a:t>
            </a:r>
            <a:r>
              <a:rPr lang="fr-FR" i="1" dirty="0" smtClean="0"/>
              <a:t>marais</a:t>
            </a:r>
            <a:endParaRPr lang="ru-RU" i="1" dirty="0"/>
          </a:p>
        </p:txBody>
      </p:sp>
      <p:pic>
        <p:nvPicPr>
          <p:cNvPr id="3074" name="Picture 2" descr="https://www.kinopoisk.ru/images/film_big/37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31668"/>
            <a:ext cx="2952328" cy="4217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3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57620" y="1643050"/>
            <a:ext cx="5000660" cy="1643074"/>
          </a:xfrm>
        </p:spPr>
        <p:txBody>
          <a:bodyPr>
            <a:noAutofit/>
          </a:bodyPr>
          <a:lstStyle/>
          <a:p>
            <a:pPr algn="just"/>
            <a:r>
              <a:rPr lang="ru-RU" sz="2000" spc="0" dirty="0"/>
              <a:t>Драма, </a:t>
            </a:r>
            <a:r>
              <a:rPr lang="ru-RU" sz="2000" spc="0" dirty="0" smtClean="0"/>
              <a:t>военный, 2003</a:t>
            </a:r>
          </a:p>
          <a:p>
            <a:pPr algn="just"/>
            <a:r>
              <a:rPr lang="ru-RU" sz="2000" spc="0" dirty="0" smtClean="0"/>
              <a:t> </a:t>
            </a:r>
            <a:r>
              <a:rPr lang="ru-RU" sz="2000" spc="0" dirty="0"/>
              <a:t>Режиссер: Жан </a:t>
            </a:r>
            <a:r>
              <a:rPr lang="ru-RU" sz="2000" spc="0" dirty="0" err="1" smtClean="0"/>
              <a:t>Бекер</a:t>
            </a:r>
            <a:r>
              <a:rPr lang="ru-RU" sz="2000" spc="0" dirty="0" smtClean="0"/>
              <a:t> В ролях: Жак </a:t>
            </a:r>
            <a:r>
              <a:rPr lang="ru-RU" sz="2000" spc="0" dirty="0" err="1" smtClean="0"/>
              <a:t>Вильре</a:t>
            </a:r>
            <a:r>
              <a:rPr lang="ru-RU" sz="2000" spc="0" dirty="0" smtClean="0"/>
              <a:t>, Андре </a:t>
            </a:r>
            <a:r>
              <a:rPr lang="ru-RU" sz="2000" spc="0" dirty="0" err="1" smtClean="0"/>
              <a:t>Дюссолье</a:t>
            </a:r>
            <a:r>
              <a:rPr lang="ru-RU" sz="2000" spc="0" dirty="0" smtClean="0"/>
              <a:t>, Тьерри </a:t>
            </a:r>
            <a:r>
              <a:rPr lang="ru-RU" sz="2000" spc="0" dirty="0" err="1" smtClean="0"/>
              <a:t>Лермитт</a:t>
            </a:r>
            <a:r>
              <a:rPr lang="ru-RU" sz="2000" spc="0" dirty="0" smtClean="0"/>
              <a:t> и др. </a:t>
            </a:r>
            <a:endParaRPr lang="ru-RU" sz="2000" spc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355847"/>
            <a:ext cx="8784976" cy="1054394"/>
          </a:xfrm>
        </p:spPr>
        <p:txBody>
          <a:bodyPr/>
          <a:lstStyle/>
          <a:p>
            <a:r>
              <a:rPr lang="ru-RU" spc="0" dirty="0" err="1" smtClean="0"/>
              <a:t>Страш</a:t>
            </a:r>
            <a:r>
              <a:rPr lang="ru-RU" spc="0" dirty="0" smtClean="0"/>
              <a:t>(н)</a:t>
            </a:r>
            <a:r>
              <a:rPr lang="ru-RU" spc="0" dirty="0" err="1" smtClean="0"/>
              <a:t>ные</a:t>
            </a:r>
            <a:r>
              <a:rPr lang="ru-RU" spc="0" dirty="0" smtClean="0"/>
              <a:t> сады-</a:t>
            </a:r>
            <a:r>
              <a:rPr lang="en-US" i="1" dirty="0" err="1" smtClean="0"/>
              <a:t>Effroyables</a:t>
            </a:r>
            <a:r>
              <a:rPr lang="en-US" i="1" dirty="0" smtClean="0"/>
              <a:t> </a:t>
            </a:r>
            <a:r>
              <a:rPr lang="en-US" i="1" dirty="0" err="1"/>
              <a:t>jardins</a:t>
            </a:r>
            <a:endParaRPr lang="ru-RU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3074327" cy="43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357562"/>
            <a:ext cx="4041775" cy="26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916832"/>
            <a:ext cx="5472609" cy="338410"/>
          </a:xfrm>
        </p:spPr>
        <p:txBody>
          <a:bodyPr>
            <a:noAutofit/>
          </a:bodyPr>
          <a:lstStyle/>
          <a:p>
            <a:pPr algn="l"/>
            <a:r>
              <a:rPr lang="ru-RU" sz="1800" spc="0" dirty="0" smtClean="0"/>
              <a:t>Комедийная </a:t>
            </a:r>
            <a:r>
              <a:rPr lang="ru-RU" sz="1800" spc="0" dirty="0"/>
              <a:t>драма 2011 года, </a:t>
            </a:r>
            <a:endParaRPr lang="ru-RU" sz="1800" spc="0" dirty="0" smtClean="0"/>
          </a:p>
          <a:p>
            <a:pPr algn="l"/>
            <a:r>
              <a:rPr lang="ru-RU" sz="1800" spc="0" dirty="0" smtClean="0"/>
              <a:t>основанная на </a:t>
            </a:r>
            <a:r>
              <a:rPr lang="ru-RU" sz="1800" spc="0" dirty="0"/>
              <a:t>реальных </a:t>
            </a:r>
            <a:r>
              <a:rPr lang="ru-RU" sz="1800" spc="0" dirty="0" smtClean="0"/>
              <a:t>событиях</a:t>
            </a:r>
            <a:endParaRPr lang="ru-RU" sz="1800" spc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687763" cy="368776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1+1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err="1" smtClean="0"/>
              <a:t>Intouchables</a:t>
            </a:r>
            <a:r>
              <a:rPr lang="ru-RU" dirty="0"/>
              <a:t>, </a:t>
            </a:r>
            <a:r>
              <a:rPr lang="ru-RU" dirty="0" smtClean="0"/>
              <a:t>неприкасаемые)</a:t>
            </a:r>
            <a:endParaRPr lang="ru-RU" sz="4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79512" y="2285992"/>
            <a:ext cx="3096344" cy="3705969"/>
          </a:xfrm>
        </p:spPr>
        <p:txBody>
          <a:bodyPr>
            <a:noAutofit/>
          </a:bodyPr>
          <a:lstStyle/>
          <a:p>
            <a:r>
              <a:rPr lang="ru-RU" sz="1400" spc="0" dirty="0" smtClean="0"/>
              <a:t>Главные </a:t>
            </a:r>
            <a:r>
              <a:rPr lang="ru-RU" sz="1400" spc="0" dirty="0"/>
              <a:t>роли исполняют </a:t>
            </a:r>
            <a:r>
              <a:rPr lang="ru-RU" sz="1400" spc="0" dirty="0" smtClean="0"/>
              <a:t>Франсуа Клюзе</a:t>
            </a:r>
            <a:r>
              <a:rPr lang="ru-RU" sz="1400" spc="0" dirty="0"/>
              <a:t> и </a:t>
            </a:r>
            <a:r>
              <a:rPr lang="ru-RU" sz="1400" spc="0" dirty="0" smtClean="0"/>
              <a:t>Омар Си, удостоенный </a:t>
            </a:r>
            <a:r>
              <a:rPr lang="ru-RU" sz="1400" spc="0" dirty="0"/>
              <a:t>за эту актёрскую работу национальной премии </a:t>
            </a:r>
            <a:r>
              <a:rPr lang="ru-RU" sz="1400" spc="0" dirty="0" smtClean="0"/>
              <a:t>«</a:t>
            </a:r>
            <a:r>
              <a:rPr lang="ru-RU" sz="1400" spc="0" dirty="0" err="1" smtClean="0"/>
              <a:t>Сезер</a:t>
            </a:r>
            <a:r>
              <a:rPr lang="ru-RU" sz="1400" spc="0" dirty="0" smtClean="0"/>
              <a:t>»</a:t>
            </a:r>
          </a:p>
          <a:p>
            <a:r>
              <a:rPr lang="ru-RU" sz="1400" spc="0" dirty="0"/>
              <a:t>удостоена номинаций на премии </a:t>
            </a:r>
            <a:r>
              <a:rPr lang="ru-RU" sz="1400" spc="0" dirty="0" smtClean="0"/>
              <a:t>«Золотой глобус» </a:t>
            </a:r>
            <a:r>
              <a:rPr lang="ru-RU" sz="1400" spc="0" dirty="0"/>
              <a:t>и </a:t>
            </a:r>
            <a:r>
              <a:rPr lang="en-US" sz="1400" i="1" spc="0" dirty="0"/>
              <a:t>B</a:t>
            </a:r>
            <a:r>
              <a:rPr lang="en-US" sz="1400" i="1" spc="0" dirty="0" smtClean="0"/>
              <a:t>AFTA</a:t>
            </a:r>
            <a:r>
              <a:rPr lang="ru-RU" sz="1400" spc="0" dirty="0"/>
              <a:t> </a:t>
            </a:r>
            <a:endParaRPr lang="ru-RU" sz="1400" spc="0" dirty="0" smtClean="0"/>
          </a:p>
          <a:p>
            <a:r>
              <a:rPr lang="ru-RU" sz="1400" spc="0" dirty="0"/>
              <a:t>В финале ленты сообщается о дальнейшей судьбе реальных прототипов главных героев фильма. </a:t>
            </a:r>
            <a:endParaRPr lang="ru-RU" sz="1400" spc="0" dirty="0" smtClean="0"/>
          </a:p>
          <a:p>
            <a:r>
              <a:rPr lang="ru-RU" sz="1400" spc="0" dirty="0" smtClean="0"/>
              <a:t>Филипп </a:t>
            </a:r>
            <a:r>
              <a:rPr lang="ru-RU" sz="1400" spc="0" dirty="0"/>
              <a:t>переехал в</a:t>
            </a:r>
            <a:r>
              <a:rPr lang="ru-RU" sz="1400" spc="0"/>
              <a:t> </a:t>
            </a:r>
            <a:r>
              <a:rPr lang="ru-RU" sz="1400" spc="0" smtClean="0"/>
              <a:t>Марокко </a:t>
            </a:r>
            <a:r>
              <a:rPr lang="ru-RU" sz="1400" spc="0" dirty="0" smtClean="0"/>
              <a:t>снова </a:t>
            </a:r>
            <a:r>
              <a:rPr lang="ru-RU" sz="1400" spc="0" dirty="0"/>
              <a:t>женился и обзавёлся двумя дочерьми. Абдель </a:t>
            </a:r>
            <a:r>
              <a:rPr lang="ru-RU" sz="1400" spc="0" dirty="0" err="1"/>
              <a:t>Селлу</a:t>
            </a:r>
            <a:r>
              <a:rPr lang="ru-RU" sz="1400" spc="0" dirty="0"/>
              <a:t> (</a:t>
            </a:r>
            <a:r>
              <a:rPr lang="ru-RU" sz="1400" spc="0" dirty="0" err="1"/>
              <a:t>Дрисс</a:t>
            </a:r>
            <a:r>
              <a:rPr lang="ru-RU" sz="1400" spc="0" dirty="0"/>
              <a:t>) открыл собственный бизнес, тоже женился и имеет троих детей. </a:t>
            </a:r>
            <a:endParaRPr lang="ru-RU" sz="1400" spc="0" dirty="0" smtClean="0"/>
          </a:p>
          <a:p>
            <a:endParaRPr lang="ru-RU" sz="1400" spc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3170237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16216" y="5542317"/>
            <a:ext cx="2448272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buClr>
                <a:srgbClr val="C66951"/>
              </a:buClr>
            </a:pPr>
            <a:r>
              <a:rPr lang="ru-RU" sz="1400" dirty="0">
                <a:solidFill>
                  <a:srgbClr val="534949"/>
                </a:solidFill>
              </a:rPr>
              <a:t>По сей день они с Филиппом остаются близкими друзьями.</a:t>
            </a:r>
          </a:p>
          <a:p>
            <a:pPr marL="274320" lvl="0" indent="-228600">
              <a:spcBef>
                <a:spcPct val="20000"/>
              </a:spcBef>
              <a:buClr>
                <a:srgbClr val="C66951"/>
              </a:buClr>
              <a:buFont typeface="Wingdings 2" pitchFamily="18" charset="2"/>
              <a:buChar char=""/>
            </a:pPr>
            <a:endParaRPr lang="ru-RU" sz="1400" baseline="30000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0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2276872"/>
            <a:ext cx="4038600" cy="2304256"/>
          </a:xfrm>
        </p:spPr>
        <p:txBody>
          <a:bodyPr>
            <a:noAutofit/>
          </a:bodyPr>
          <a:lstStyle/>
          <a:p>
            <a:r>
              <a:rPr lang="ru-RU" sz="1600" spc="0" dirty="0" smtClean="0">
                <a:solidFill>
                  <a:schemeClr val="tx1"/>
                </a:solidFill>
              </a:rPr>
              <a:t>28 декабря 1895 года</a:t>
            </a:r>
          </a:p>
          <a:p>
            <a:r>
              <a:rPr lang="ru-RU" sz="1600" spc="0" dirty="0" smtClean="0">
                <a:solidFill>
                  <a:schemeClr val="tx1"/>
                </a:solidFill>
              </a:rPr>
              <a:t>Салон </a:t>
            </a:r>
            <a:r>
              <a:rPr lang="ru-RU" sz="1600" spc="0" dirty="0">
                <a:solidFill>
                  <a:schemeClr val="tx1"/>
                </a:solidFill>
              </a:rPr>
              <a:t>«Гран-кафе» на </a:t>
            </a:r>
            <a:endParaRPr lang="ru-RU" sz="1600" spc="0" dirty="0" smtClean="0">
              <a:solidFill>
                <a:schemeClr val="tx1"/>
              </a:solidFill>
            </a:endParaRPr>
          </a:p>
          <a:p>
            <a:r>
              <a:rPr lang="ru-RU" sz="1600" spc="0" dirty="0" smtClean="0">
                <a:solidFill>
                  <a:schemeClr val="tx1"/>
                </a:solidFill>
              </a:rPr>
              <a:t>Бульвар </a:t>
            </a:r>
            <a:r>
              <a:rPr lang="ru-RU" sz="1600" spc="0" dirty="0" err="1" smtClean="0">
                <a:solidFill>
                  <a:schemeClr val="tx1"/>
                </a:solidFill>
              </a:rPr>
              <a:t>Каппуцинок</a:t>
            </a:r>
            <a:r>
              <a:rPr lang="ru-RU" sz="1600" spc="0" dirty="0" smtClean="0">
                <a:solidFill>
                  <a:schemeClr val="tx1"/>
                </a:solidFill>
              </a:rPr>
              <a:t>, 14</a:t>
            </a:r>
            <a:r>
              <a:rPr lang="ru-RU" sz="1600" spc="0" dirty="0">
                <a:solidFill>
                  <a:schemeClr val="tx1"/>
                </a:solidFill>
              </a:rPr>
              <a:t> (Париж</a:t>
            </a:r>
            <a:r>
              <a:rPr lang="ru-RU" sz="1600" spc="0" dirty="0" smtClean="0">
                <a:solidFill>
                  <a:schemeClr val="tx1"/>
                </a:solidFill>
              </a:rPr>
              <a:t>)</a:t>
            </a:r>
            <a:endParaRPr lang="ru-RU" sz="1600" spc="0" baseline="30000" dirty="0" smtClean="0">
              <a:solidFill>
                <a:schemeClr val="tx1"/>
              </a:solidFill>
            </a:endParaRPr>
          </a:p>
          <a:p>
            <a:r>
              <a:rPr lang="ru-RU" sz="1600" spc="0" dirty="0">
                <a:solidFill>
                  <a:schemeClr val="tx1"/>
                </a:solidFill>
              </a:rPr>
              <a:t> </a:t>
            </a:r>
            <a:r>
              <a:rPr lang="ru-RU" sz="1600" spc="0" dirty="0" smtClean="0">
                <a:solidFill>
                  <a:schemeClr val="tx1"/>
                </a:solidFill>
              </a:rPr>
              <a:t>Публичный </a:t>
            </a:r>
            <a:r>
              <a:rPr lang="ru-RU" sz="1600" spc="0" dirty="0">
                <a:solidFill>
                  <a:schemeClr val="tx1"/>
                </a:solidFill>
              </a:rPr>
              <a:t>показ </a:t>
            </a:r>
            <a:r>
              <a:rPr lang="ru-RU" sz="1600" spc="0" dirty="0" smtClean="0">
                <a:solidFill>
                  <a:schemeClr val="tx1"/>
                </a:solidFill>
              </a:rPr>
              <a:t>«Синематографа братьев Люмьер»</a:t>
            </a:r>
            <a:r>
              <a:rPr lang="ru-RU" sz="1600" spc="0" dirty="0">
                <a:solidFill>
                  <a:schemeClr val="tx1"/>
                </a:solidFill>
              </a:rPr>
              <a:t> </a:t>
            </a:r>
            <a:endParaRPr lang="ru-RU" sz="1600" spc="0" dirty="0" smtClean="0">
              <a:solidFill>
                <a:schemeClr val="tx1"/>
              </a:solidFill>
            </a:endParaRPr>
          </a:p>
          <a:p>
            <a:r>
              <a:rPr lang="ru-RU" sz="1600" spc="0" dirty="0">
                <a:solidFill>
                  <a:schemeClr val="tx1"/>
                </a:solidFill>
              </a:rPr>
              <a:t>Люмьер, Луи Жан (1864 – 1948) — младший брат (изобретатель аппарата "Синематограф"). </a:t>
            </a:r>
            <a:endParaRPr lang="ru-RU" sz="1600" spc="0" dirty="0" smtClean="0">
              <a:solidFill>
                <a:schemeClr val="tx1"/>
              </a:solidFill>
            </a:endParaRPr>
          </a:p>
          <a:p>
            <a:r>
              <a:rPr lang="ru-RU" sz="1600" spc="0" dirty="0" smtClean="0">
                <a:solidFill>
                  <a:schemeClr val="tx1"/>
                </a:solidFill>
              </a:rPr>
              <a:t>Люмьер</a:t>
            </a:r>
            <a:r>
              <a:rPr lang="ru-RU" sz="1600" spc="0" dirty="0">
                <a:solidFill>
                  <a:schemeClr val="tx1"/>
                </a:solidFill>
              </a:rPr>
              <a:t>, Огюст Луи Мари Николя (1862 – 1954) — старший брат (организатор).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1991"/>
            <a:ext cx="4788980" cy="32689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рождения кино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79208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98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83" y="1719263"/>
            <a:ext cx="3128234" cy="44069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Мельес</a:t>
            </a:r>
            <a:r>
              <a:rPr lang="ru-RU" dirty="0" smtClean="0"/>
              <a:t> </a:t>
            </a:r>
            <a:r>
              <a:rPr lang="ru-RU" dirty="0" smtClean="0"/>
              <a:t>: родоначальник игрового кино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spc="0" dirty="0"/>
              <a:t>Имя при рождении: Мари-Жорж-Жан </a:t>
            </a:r>
            <a:r>
              <a:rPr lang="ru-RU" spc="0" dirty="0" err="1"/>
              <a:t>Мельес</a:t>
            </a:r>
            <a:endParaRPr lang="ru-RU" spc="0" dirty="0"/>
          </a:p>
          <a:p>
            <a:pPr fontAlgn="t"/>
            <a:r>
              <a:rPr lang="ru-RU" spc="0" dirty="0"/>
              <a:t>Дата рождения: 8 декабря 1861 г</a:t>
            </a:r>
            <a:r>
              <a:rPr lang="ru-RU" spc="0" baseline="30000" dirty="0"/>
              <a:t>]</a:t>
            </a:r>
            <a:endParaRPr lang="ru-RU" spc="0" dirty="0"/>
          </a:p>
          <a:p>
            <a:pPr fontAlgn="t"/>
            <a:r>
              <a:rPr lang="ru-RU" spc="0" dirty="0"/>
              <a:t>Место рождения: Париж, Франция</a:t>
            </a:r>
          </a:p>
          <a:p>
            <a:r>
              <a:rPr lang="ru-RU" spc="0" dirty="0"/>
              <a:t>Дата смерти: 21 января 1938 г</a:t>
            </a:r>
            <a:r>
              <a:rPr lang="ru-RU" spc="0" dirty="0" smtClean="0"/>
              <a:t>. (</a:t>
            </a:r>
            <a:r>
              <a:rPr lang="ru-RU" spc="0" dirty="0"/>
              <a:t>76 </a:t>
            </a:r>
            <a:r>
              <a:rPr lang="ru-RU" spc="0" dirty="0" smtClean="0"/>
              <a:t>лет).</a:t>
            </a:r>
          </a:p>
          <a:p>
            <a:r>
              <a:rPr lang="ru-RU" spc="0" dirty="0" smtClean="0"/>
              <a:t>1880 – школа Людовика Великого</a:t>
            </a:r>
          </a:p>
          <a:p>
            <a:r>
              <a:rPr lang="ru-RU" spc="0" dirty="0" smtClean="0"/>
              <a:t>1888 – покупка театра </a:t>
            </a:r>
          </a:p>
          <a:p>
            <a:pPr marL="45720" indent="0">
              <a:buNone/>
            </a:pPr>
            <a:r>
              <a:rPr lang="ru-RU" spc="0" dirty="0"/>
              <a:t> </a:t>
            </a:r>
            <a:r>
              <a:rPr lang="ru-RU" spc="0" dirty="0" smtClean="0"/>
              <a:t>   «Робен </a:t>
            </a:r>
            <a:r>
              <a:rPr lang="ru-RU" spc="0" dirty="0" err="1" smtClean="0"/>
              <a:t>Уден</a:t>
            </a:r>
            <a:r>
              <a:rPr lang="ru-RU" spc="0" dirty="0" smtClean="0"/>
              <a:t>»</a:t>
            </a:r>
          </a:p>
          <a:p>
            <a:r>
              <a:rPr lang="ru-RU" spc="0" dirty="0" smtClean="0"/>
              <a:t>1895 – президент общества иллюзионистов Франции</a:t>
            </a:r>
          </a:p>
          <a:p>
            <a:r>
              <a:rPr lang="ru-RU" spc="0" dirty="0" smtClean="0"/>
              <a:t>1896 – покупка </a:t>
            </a:r>
            <a:r>
              <a:rPr lang="ru-RU" spc="0" dirty="0" err="1" smtClean="0"/>
              <a:t>аниматографа</a:t>
            </a:r>
            <a:r>
              <a:rPr lang="ru-RU" spc="0" dirty="0" smtClean="0"/>
              <a:t> </a:t>
            </a:r>
            <a:endParaRPr lang="ru-RU" spc="0" dirty="0"/>
          </a:p>
        </p:txBody>
      </p:sp>
    </p:spTree>
    <p:extLst>
      <p:ext uri="{BB962C8B-B14F-4D97-AF65-F5344CB8AC3E}">
        <p14:creationId xmlns="" xmlns:p14="http://schemas.microsoft.com/office/powerpoint/2010/main" val="5915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829871" cy="2906949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Студия </a:t>
            </a:r>
            <a:r>
              <a:rPr lang="ru-RU" dirty="0" err="1" smtClean="0"/>
              <a:t>Мельеса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6"/>
            <a:ext cx="2286000" cy="1828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7127"/>
            <a:ext cx="4647952" cy="1278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2886528" cy="2232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3528" y="1700809"/>
            <a:ext cx="53151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700" dirty="0" smtClean="0"/>
              <a:t>1896 </a:t>
            </a:r>
            <a:r>
              <a:rPr lang="ru-RU" sz="1700" dirty="0" smtClean="0"/>
              <a:t>г. – создание </a:t>
            </a:r>
          </a:p>
          <a:p>
            <a:r>
              <a:rPr lang="ru-RU" sz="1700" dirty="0" smtClean="0"/>
              <a:t>первых</a:t>
            </a:r>
            <a:r>
              <a:rPr lang="ru-RU" sz="1700" dirty="0"/>
              <a:t> </a:t>
            </a:r>
            <a:r>
              <a:rPr lang="ru-RU" sz="1700" dirty="0" smtClean="0"/>
              <a:t>спецэффектов, </a:t>
            </a:r>
          </a:p>
          <a:p>
            <a:r>
              <a:rPr lang="ru-RU" sz="1700" dirty="0" smtClean="0"/>
              <a:t>основанных </a:t>
            </a:r>
            <a:r>
              <a:rPr lang="ru-RU" sz="1700" dirty="0"/>
              <a:t>на </a:t>
            </a:r>
            <a:r>
              <a:rPr lang="ru-RU" sz="1700" dirty="0" smtClean="0"/>
              <a:t>стоп-кадре, </a:t>
            </a:r>
          </a:p>
          <a:p>
            <a:r>
              <a:rPr lang="ru-RU" sz="1700" dirty="0" smtClean="0"/>
              <a:t>покадровой </a:t>
            </a:r>
            <a:r>
              <a:rPr lang="ru-RU" sz="1700" dirty="0"/>
              <a:t>съёмке, </a:t>
            </a:r>
            <a:endParaRPr lang="ru-RU" sz="1700" dirty="0" smtClean="0"/>
          </a:p>
          <a:p>
            <a:r>
              <a:rPr lang="ru-RU" sz="1700" dirty="0" smtClean="0"/>
              <a:t>двойной и </a:t>
            </a:r>
            <a:r>
              <a:rPr lang="ru-RU" sz="1700" dirty="0" err="1" smtClean="0"/>
              <a:t>многкратной</a:t>
            </a:r>
            <a:r>
              <a:rPr lang="ru-RU" sz="1700" dirty="0" smtClean="0"/>
              <a:t> </a:t>
            </a:r>
          </a:p>
          <a:p>
            <a:r>
              <a:rPr lang="ru-RU" sz="1700" dirty="0" smtClean="0"/>
              <a:t>экспозиции, ускоренной </a:t>
            </a:r>
          </a:p>
          <a:p>
            <a:r>
              <a:rPr lang="ru-RU" sz="1700" dirty="0" smtClean="0"/>
              <a:t>и </a:t>
            </a:r>
            <a:r>
              <a:rPr lang="ru-RU" sz="1700" dirty="0"/>
              <a:t>замедленной протяжке плёнки, </a:t>
            </a:r>
            <a:endParaRPr lang="ru-RU" sz="1700" dirty="0" smtClean="0"/>
          </a:p>
          <a:p>
            <a:r>
              <a:rPr lang="ru-RU" sz="1700" dirty="0" err="1" smtClean="0"/>
              <a:t>кашировании</a:t>
            </a:r>
            <a:r>
              <a:rPr lang="ru-RU" sz="1700" dirty="0" smtClean="0"/>
              <a:t> </a:t>
            </a:r>
            <a:r>
              <a:rPr lang="ru-RU" sz="1700" dirty="0"/>
              <a:t>и других приёмах.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1897 г. - </a:t>
            </a:r>
            <a:r>
              <a:rPr lang="ru-RU" sz="1700" dirty="0"/>
              <a:t> </a:t>
            </a:r>
            <a:r>
              <a:rPr lang="ru-RU" sz="1700" dirty="0" smtClean="0"/>
              <a:t> основал  студию </a:t>
            </a:r>
            <a:r>
              <a:rPr lang="ru-RU" sz="1700" i="1" dirty="0" smtClean="0"/>
              <a:t>«</a:t>
            </a:r>
            <a:r>
              <a:rPr lang="ru-RU" sz="1700" i="1" dirty="0"/>
              <a:t>Стар фильм</a:t>
            </a:r>
            <a:r>
              <a:rPr lang="ru-RU" sz="1700" i="1" dirty="0" smtClean="0"/>
              <a:t>» </a:t>
            </a:r>
          </a:p>
          <a:p>
            <a:r>
              <a:rPr lang="ru-RU" sz="1700" dirty="0" smtClean="0"/>
              <a:t>в </a:t>
            </a:r>
            <a:r>
              <a:rPr lang="ru-RU" sz="1700" dirty="0"/>
              <a:t>своём поместье в </a:t>
            </a:r>
            <a:r>
              <a:rPr lang="ru-RU" sz="1700" dirty="0" err="1" smtClean="0"/>
              <a:t>Монтрё</a:t>
            </a:r>
            <a:r>
              <a:rPr lang="ru-RU" sz="1700" dirty="0" smtClean="0"/>
              <a:t>.</a:t>
            </a:r>
            <a:endParaRPr lang="ru-RU" sz="1700" dirty="0" smtClean="0"/>
          </a:p>
          <a:p>
            <a:pPr>
              <a:buFont typeface="Arial" pitchFamily="34" charset="0"/>
              <a:buChar char="•"/>
            </a:pPr>
            <a:r>
              <a:rPr lang="ru-RU" sz="1700" dirty="0"/>
              <a:t>С</a:t>
            </a:r>
            <a:r>
              <a:rPr lang="ru-RU" sz="1700" dirty="0" smtClean="0"/>
              <a:t>нимал </a:t>
            </a:r>
            <a:r>
              <a:rPr lang="ru-RU" sz="1700" dirty="0"/>
              <a:t>«</a:t>
            </a:r>
            <a:r>
              <a:rPr lang="ru-RU" sz="1700" dirty="0" err="1"/>
              <a:t>псевдохронику</a:t>
            </a:r>
            <a:r>
              <a:rPr lang="ru-RU" sz="1700" dirty="0"/>
              <a:t>» — постановочные сюжеты, </a:t>
            </a:r>
            <a:endParaRPr lang="ru-RU" sz="1700" dirty="0" smtClean="0"/>
          </a:p>
          <a:p>
            <a:r>
              <a:rPr lang="ru-RU" sz="1700" dirty="0" smtClean="0"/>
              <a:t>воспроизводившие </a:t>
            </a:r>
            <a:r>
              <a:rPr lang="ru-RU" sz="1700" dirty="0"/>
              <a:t>реальные события. </a:t>
            </a:r>
            <a:endParaRPr lang="ru-RU" sz="1700" dirty="0" smtClean="0"/>
          </a:p>
          <a:p>
            <a:r>
              <a:rPr lang="ru-RU" sz="1700" dirty="0" smtClean="0"/>
              <a:t>«Дело Дрейфуса» , «</a:t>
            </a:r>
            <a:r>
              <a:rPr lang="ru-RU" sz="1700" dirty="0"/>
              <a:t>Коронация Эдуарда VII» </a:t>
            </a:r>
            <a:r>
              <a:rPr lang="ru-RU" sz="1700" dirty="0" smtClean="0"/>
              <a:t>и др. 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С</a:t>
            </a:r>
            <a:r>
              <a:rPr lang="ru-RU" sz="1700" dirty="0"/>
              <a:t> </a:t>
            </a:r>
            <a:r>
              <a:rPr lang="ru-RU" sz="1700" dirty="0" smtClean="0"/>
              <a:t> 1896 по</a:t>
            </a:r>
            <a:r>
              <a:rPr lang="ru-RU" sz="1700" dirty="0"/>
              <a:t> </a:t>
            </a:r>
            <a:r>
              <a:rPr lang="ru-RU" sz="1700" dirty="0" smtClean="0"/>
              <a:t>1913 год  </a:t>
            </a:r>
            <a:r>
              <a:rPr lang="ru-RU" sz="1700" dirty="0"/>
              <a:t>снял </a:t>
            </a:r>
            <a:r>
              <a:rPr lang="ru-RU" sz="1700" dirty="0" smtClean="0"/>
              <a:t> от </a:t>
            </a:r>
            <a:r>
              <a:rPr lang="ru-RU" sz="1700" dirty="0"/>
              <a:t>517 до 666 </a:t>
            </a:r>
            <a:r>
              <a:rPr lang="ru-RU" sz="1700" dirty="0" smtClean="0"/>
              <a:t>фильмов </a:t>
            </a:r>
          </a:p>
          <a:p>
            <a:r>
              <a:rPr lang="ru-RU" sz="1700" dirty="0" smtClean="0"/>
              <a:t>Длительность 1- </a:t>
            </a:r>
            <a:r>
              <a:rPr lang="ru-RU" sz="1700" dirty="0"/>
              <a:t>40 </a:t>
            </a:r>
            <a:r>
              <a:rPr lang="ru-RU" sz="1700" dirty="0" smtClean="0"/>
              <a:t>минут</a:t>
            </a:r>
          </a:p>
          <a:p>
            <a:r>
              <a:rPr lang="ru-RU" sz="1700" dirty="0" smtClean="0"/>
              <a:t>Сохранилось </a:t>
            </a:r>
            <a:r>
              <a:rPr lang="ru-RU" sz="1700" dirty="0"/>
              <a:t>около 200. </a:t>
            </a:r>
            <a:endParaRPr lang="ru-RU" sz="1700" dirty="0" smtClean="0"/>
          </a:p>
          <a:p>
            <a:pPr>
              <a:buFont typeface="Arial" pitchFamily="34" charset="0"/>
              <a:buChar char="•"/>
            </a:pPr>
            <a:r>
              <a:rPr lang="ru-RU" sz="1700" dirty="0" smtClean="0"/>
              <a:t>1914 – разорение, продажа киностудии</a:t>
            </a:r>
          </a:p>
          <a:p>
            <a:endParaRPr lang="ru-RU" sz="1700" dirty="0" smtClean="0"/>
          </a:p>
        </p:txBody>
      </p:sp>
    </p:spTree>
    <p:extLst>
      <p:ext uri="{BB962C8B-B14F-4D97-AF65-F5344CB8AC3E}">
        <p14:creationId xmlns="" xmlns:p14="http://schemas.microsoft.com/office/powerpoint/2010/main" val="26377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696"/>
            <a:ext cx="4038600" cy="273803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9878"/>
            <a:ext cx="4038600" cy="268566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Мельес</a:t>
            </a:r>
            <a:r>
              <a:rPr lang="ru-RU" dirty="0" smtClean="0"/>
              <a:t>: хранитель времени - напоминание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628800"/>
            <a:ext cx="792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Режиссер – Мартин Скорсезе, 2011, США. </a:t>
            </a:r>
          </a:p>
          <a:p>
            <a:r>
              <a:rPr lang="ru-RU" dirty="0" smtClean="0"/>
              <a:t>Сценарий Джон </a:t>
            </a:r>
            <a:r>
              <a:rPr lang="ru-RU" dirty="0" err="1" smtClean="0"/>
              <a:t>Логан</a:t>
            </a:r>
            <a:r>
              <a:rPr lang="ru-RU" dirty="0" smtClean="0"/>
              <a:t> по роману Брайана </a:t>
            </a:r>
            <a:r>
              <a:rPr lang="ru-RU" dirty="0" err="1" smtClean="0"/>
              <a:t>Селзника</a:t>
            </a:r>
            <a:endParaRPr lang="ru-RU" dirty="0" smtClean="0"/>
          </a:p>
          <a:p>
            <a:r>
              <a:rPr lang="ru-RU" dirty="0" smtClean="0"/>
              <a:t>В ролях: Бен </a:t>
            </a:r>
            <a:r>
              <a:rPr lang="ru-RU" dirty="0" err="1" smtClean="0"/>
              <a:t>Кигсли</a:t>
            </a:r>
            <a:r>
              <a:rPr lang="ru-RU" dirty="0" smtClean="0"/>
              <a:t>, Саша Барон Коэн, </a:t>
            </a:r>
            <a:r>
              <a:rPr lang="ru-RU" dirty="0" err="1" smtClean="0"/>
              <a:t>Эйса</a:t>
            </a:r>
            <a:r>
              <a:rPr lang="ru-RU" dirty="0" smtClean="0"/>
              <a:t> </a:t>
            </a:r>
            <a:r>
              <a:rPr lang="ru-RU" dirty="0" err="1" smtClean="0"/>
              <a:t>Баттерфилд</a:t>
            </a:r>
            <a:r>
              <a:rPr lang="ru-RU" dirty="0" smtClean="0"/>
              <a:t>, </a:t>
            </a:r>
            <a:r>
              <a:rPr lang="ru-RU" dirty="0" err="1" smtClean="0"/>
              <a:t>Хлоя</a:t>
            </a:r>
            <a:r>
              <a:rPr lang="ru-RU" dirty="0" smtClean="0"/>
              <a:t> Грейс </a:t>
            </a:r>
            <a:r>
              <a:rPr lang="ru-RU" dirty="0" err="1" smtClean="0"/>
              <a:t>Морец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8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1964616" cy="639762"/>
          </a:xfrm>
        </p:spPr>
        <p:txBody>
          <a:bodyPr>
            <a:normAutofit/>
          </a:bodyPr>
          <a:lstStyle/>
          <a:p>
            <a:r>
              <a:rPr lang="ru-RU" spc="0" dirty="0" smtClean="0"/>
              <a:t>Макс </a:t>
            </a:r>
            <a:r>
              <a:rPr lang="ru-RU" spc="0" dirty="0" err="1" smtClean="0"/>
              <a:t>Линдер</a:t>
            </a:r>
            <a:endParaRPr lang="ru-RU" spc="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2270760" cy="312115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929454" y="1571612"/>
            <a:ext cx="1874458" cy="639762"/>
          </a:xfrm>
        </p:spPr>
        <p:txBody>
          <a:bodyPr/>
          <a:lstStyle/>
          <a:p>
            <a:r>
              <a:rPr lang="ru-RU" spc="0" dirty="0" smtClean="0"/>
              <a:t>Луи </a:t>
            </a:r>
            <a:r>
              <a:rPr lang="ru-RU" spc="0" dirty="0" err="1" smtClean="0"/>
              <a:t>Фейад</a:t>
            </a:r>
            <a:endParaRPr lang="ru-RU" spc="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46" y="2254498"/>
            <a:ext cx="2096653" cy="26522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Звезды немого кино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2063485" cy="2708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78" y="3886240"/>
            <a:ext cx="1872208" cy="2658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5776" y="2132856"/>
            <a:ext cx="3976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До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мировой войны</a:t>
            </a:r>
          </a:p>
          <a:p>
            <a:pPr algn="ctr"/>
            <a:r>
              <a:rPr lang="ru-RU" dirty="0" smtClean="0"/>
              <a:t>французское </a:t>
            </a:r>
            <a:r>
              <a:rPr lang="ru-RU" dirty="0"/>
              <a:t>кино выпускало </a:t>
            </a:r>
            <a:endParaRPr lang="ru-RU" dirty="0" smtClean="0"/>
          </a:p>
          <a:p>
            <a:pPr algn="ctr"/>
            <a:r>
              <a:rPr lang="ru-RU" dirty="0" smtClean="0"/>
              <a:t>около </a:t>
            </a:r>
            <a:r>
              <a:rPr lang="ru-RU" dirty="0"/>
              <a:t>90 % мировой кинопродукции </a:t>
            </a:r>
          </a:p>
        </p:txBody>
      </p:sp>
    </p:spTree>
    <p:extLst>
      <p:ext uri="{BB962C8B-B14F-4D97-AF65-F5344CB8AC3E}">
        <p14:creationId xmlns="" xmlns:p14="http://schemas.microsoft.com/office/powerpoint/2010/main" val="30722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2629502"/>
            <a:ext cx="2736304" cy="2228258"/>
          </a:xfrm>
        </p:spPr>
        <p:txBody>
          <a:bodyPr>
            <a:noAutofit/>
          </a:bodyPr>
          <a:lstStyle/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ru-RU" sz="2000" spc="0" dirty="0" smtClean="0">
                <a:solidFill>
                  <a:schemeClr val="tx1"/>
                </a:solidFill>
              </a:rPr>
              <a:t>Французы </a:t>
            </a:r>
            <a:r>
              <a:rPr lang="ru-RU" sz="2000" spc="0" dirty="0" smtClean="0">
                <a:solidFill>
                  <a:schemeClr val="tx1"/>
                </a:solidFill>
              </a:rPr>
              <a:t>всегда трепетно относились к кино, </a:t>
            </a:r>
            <a:endParaRPr lang="ru-RU" sz="2000" spc="0" dirty="0" smtClean="0">
              <a:solidFill>
                <a:schemeClr val="tx1"/>
              </a:solidFill>
            </a:endParaRPr>
          </a:p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ru-RU" sz="2000" spc="0" dirty="0" smtClean="0">
                <a:solidFill>
                  <a:schemeClr val="tx1"/>
                </a:solidFill>
              </a:rPr>
              <a:t>Движение против использования кино коммерческих целях.</a:t>
            </a:r>
            <a:endParaRPr lang="ru-RU" sz="2000" spc="0" dirty="0">
              <a:solidFill>
                <a:schemeClr val="tx1"/>
              </a:solidFill>
            </a:endParaRPr>
          </a:p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ru-RU" sz="2000" spc="0" dirty="0">
                <a:solidFill>
                  <a:schemeClr val="tx1"/>
                </a:solidFill>
              </a:rPr>
              <a:t>С </a:t>
            </a:r>
            <a:r>
              <a:rPr lang="ru-RU" sz="2000" spc="0" dirty="0" smtClean="0">
                <a:solidFill>
                  <a:schemeClr val="tx1"/>
                </a:solidFill>
              </a:rPr>
              <a:t>1946 года</a:t>
            </a:r>
            <a:r>
              <a:rPr lang="ru-RU" sz="2000" spc="0" dirty="0">
                <a:solidFill>
                  <a:schemeClr val="tx1"/>
                </a:solidFill>
              </a:rPr>
              <a:t> раз в два года, </a:t>
            </a:r>
            <a:endParaRPr lang="ru-RU" sz="2000" spc="0" dirty="0" smtClean="0">
              <a:solidFill>
                <a:schemeClr val="tx1"/>
              </a:solidFill>
            </a:endParaRPr>
          </a:p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ru-RU" sz="2000" spc="0" dirty="0" smtClean="0">
                <a:solidFill>
                  <a:schemeClr val="tx1"/>
                </a:solidFill>
              </a:rPr>
              <a:t>а </a:t>
            </a:r>
            <a:r>
              <a:rPr lang="ru-RU" sz="2000" spc="0" dirty="0">
                <a:solidFill>
                  <a:schemeClr val="tx1"/>
                </a:solidFill>
              </a:rPr>
              <a:t>с </a:t>
            </a:r>
            <a:r>
              <a:rPr lang="ru-RU" sz="2000" spc="0" dirty="0" smtClean="0">
                <a:solidFill>
                  <a:schemeClr val="tx1"/>
                </a:solidFill>
              </a:rPr>
              <a:t>1951 года— </a:t>
            </a:r>
            <a:r>
              <a:rPr lang="ru-RU" sz="2000" spc="0" dirty="0">
                <a:solidFill>
                  <a:schemeClr val="tx1"/>
                </a:solidFill>
              </a:rPr>
              <a:t>ежегодно, проводятся </a:t>
            </a:r>
            <a:endParaRPr lang="ru-RU" sz="2000" spc="0" dirty="0" smtClean="0">
              <a:solidFill>
                <a:schemeClr val="tx1"/>
              </a:solidFill>
            </a:endParaRPr>
          </a:p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ru-RU" sz="2000" spc="0" dirty="0" smtClean="0">
                <a:solidFill>
                  <a:schemeClr val="tx1"/>
                </a:solidFill>
              </a:rPr>
              <a:t>Международный фестиваль в Каннах</a:t>
            </a:r>
            <a:endParaRPr lang="ru-RU" sz="2000" spc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359" y="2143116"/>
            <a:ext cx="2704359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4221088"/>
            <a:ext cx="3121152" cy="21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мировая война –</a:t>
            </a:r>
            <a:br>
              <a:rPr lang="ru-RU" dirty="0" smtClean="0"/>
            </a:br>
            <a:r>
              <a:rPr lang="ru-RU" dirty="0" smtClean="0"/>
              <a:t> рубеж в формировании французского кино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17695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53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3250704" cy="4010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312593" cy="308345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7572396" y="2214554"/>
            <a:ext cx="1428760" cy="290522"/>
          </a:xfrm>
        </p:spPr>
        <p:txBody>
          <a:bodyPr>
            <a:normAutofit fontScale="92500" lnSpcReduction="20000"/>
          </a:bodyPr>
          <a:lstStyle/>
          <a:p>
            <a:r>
              <a:rPr lang="ru-RU" sz="1600" spc="0" dirty="0" smtClean="0">
                <a:solidFill>
                  <a:schemeClr val="tx1"/>
                </a:solidFill>
              </a:rPr>
              <a:t>Луи де </a:t>
            </a:r>
            <a:r>
              <a:rPr lang="ru-RU" sz="1600" spc="0" dirty="0" err="1" smtClean="0">
                <a:solidFill>
                  <a:schemeClr val="tx1"/>
                </a:solidFill>
              </a:rPr>
              <a:t>Фюнес</a:t>
            </a:r>
            <a:endParaRPr lang="ru-RU" sz="1600" spc="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Французские комедии – </a:t>
            </a:r>
            <a:br>
              <a:rPr lang="ru-RU" dirty="0" smtClean="0"/>
            </a:br>
            <a:r>
              <a:rPr lang="ru-RU" dirty="0" smtClean="0"/>
              <a:t>кассовые лидеры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4346294"/>
            <a:ext cx="1012792" cy="129728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4277526"/>
              </p:ext>
            </p:extLst>
          </p:nvPr>
        </p:nvGraphicFramePr>
        <p:xfrm>
          <a:off x="251521" y="1714488"/>
          <a:ext cx="5184575" cy="490327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83894"/>
                <a:gridCol w="1175171"/>
                <a:gridCol w="1244298"/>
                <a:gridCol w="1036915"/>
                <a:gridCol w="414766"/>
                <a:gridCol w="829531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Французское название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Режиссер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Проданные билеты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66281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err="1" smtClean="0">
                          <a:effectLst/>
                        </a:rPr>
                        <a:t>Бобро</a:t>
                      </a:r>
                      <a:r>
                        <a:rPr lang="ru-RU" sz="900" u="none" strike="noStrike" dirty="0" smtClean="0">
                          <a:effectLst/>
                        </a:rPr>
                        <a:t> пожаловать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Bienvenue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chez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les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Ch’tis</a:t>
                      </a:r>
                      <a:r>
                        <a:rPr lang="ru-RU" sz="900" dirty="0">
                          <a:effectLst/>
                        </a:rPr>
                        <a:t>, </a:t>
                      </a:r>
                      <a:r>
                        <a:rPr lang="ru-RU" sz="700" dirty="0">
                          <a:effectLst/>
                        </a:rPr>
                        <a:t>Добро пожаловать к </a:t>
                      </a:r>
                      <a:r>
                        <a:rPr lang="ru-RU" sz="700" dirty="0" err="1">
                          <a:effectLst/>
                        </a:rPr>
                        <a:t>Ш’тям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Данни Бун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2008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20 489 303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43896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1+1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Intouchables</a:t>
                      </a:r>
                      <a:r>
                        <a:rPr lang="ru-RU" sz="900" dirty="0">
                          <a:effectLst/>
                        </a:rPr>
                        <a:t>, </a:t>
                      </a:r>
                      <a:endParaRPr lang="ru-RU" sz="900" dirty="0" smtClean="0">
                        <a:effectLst/>
                      </a:endParaRP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Неприкасаемые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Эрик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Толедано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Оливье </a:t>
                      </a:r>
                      <a:r>
                        <a:rPr lang="ru-RU" sz="9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Накаш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2011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19 490 688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25895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Большая прогулка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La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Grande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Vadrouille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err="1" smtClean="0">
                          <a:effectLst/>
                        </a:rPr>
                        <a:t>Жерар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Ури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1966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17 267 607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66281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err="1" smtClean="0">
                          <a:effectLst/>
                        </a:rPr>
                        <a:t>Астерикс</a:t>
                      </a:r>
                      <a:r>
                        <a:rPr lang="ru-RU" sz="900" u="none" strike="noStrike" dirty="0" smtClean="0">
                          <a:effectLst/>
                        </a:rPr>
                        <a:t> и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Обеликс</a:t>
                      </a:r>
                      <a:r>
                        <a:rPr lang="ru-RU" sz="900" u="none" strike="noStrike" dirty="0" smtClean="0">
                          <a:effectLst/>
                        </a:rPr>
                        <a:t>: Миссия Клеопатра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Astérix</a:t>
                      </a:r>
                      <a:r>
                        <a:rPr lang="en-US" sz="900" dirty="0">
                          <a:effectLst/>
                        </a:rPr>
                        <a:t> et </a:t>
                      </a:r>
                      <a:r>
                        <a:rPr lang="en-US" sz="900" dirty="0" err="1">
                          <a:effectLst/>
                        </a:rPr>
                        <a:t>Obélix</a:t>
                      </a:r>
                      <a:r>
                        <a:rPr lang="en-US" sz="900" dirty="0">
                          <a:effectLst/>
                        </a:rPr>
                        <a:t> : Mission </a:t>
                      </a:r>
                      <a:r>
                        <a:rPr lang="en-US" sz="900" dirty="0" err="1">
                          <a:effectLst/>
                        </a:rPr>
                        <a:t>Cléopâtre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Ален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Шаба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2002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14 559 509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25895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Пришельцы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Les Visiteurs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Жан-Мари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Пуаре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1993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13 782 991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46088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Маленький мир донна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Камилло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 Petit Monde de don Camillo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Жюльен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Дювивье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1952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12 791 168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46088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Безумная свадьба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Qu'est-ce qu'on a fait au Bon Dieu ?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Филипп де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Шоврон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2014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12 353 181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25895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Разиня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Le Corniaud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err="1" smtClean="0">
                          <a:effectLst/>
                        </a:rPr>
                        <a:t>Жерар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Ури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1965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11 739 783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46088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Веселые и загорелые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Les Bronzés 3 : Amis pour la vie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err="1" smtClean="0">
                          <a:effectLst/>
                        </a:rPr>
                        <a:t>Патрис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err="1" smtClean="0">
                          <a:effectLst/>
                        </a:rPr>
                        <a:t>Леконт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2006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10 355 928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  <a:tr h="258950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Такси2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Taxi</a:t>
                      </a:r>
                      <a:r>
                        <a:rPr lang="ru-RU" sz="900" dirty="0">
                          <a:effectLst/>
                        </a:rPr>
                        <a:t> 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err="1" smtClean="0">
                          <a:effectLst/>
                        </a:rPr>
                        <a:t>Жерар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Кравчик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u="none" strike="noStrike" dirty="0" smtClean="0">
                          <a:effectLst/>
                        </a:rPr>
                        <a:t>2000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10 345 901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16" marR="57016" marT="28508" marB="28508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85762" y="5774312"/>
            <a:ext cx="917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Бурвиль</a:t>
            </a:r>
            <a:endParaRPr lang="ru-RU" sz="1600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ранцузское кино\p_47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2571744"/>
            <a:ext cx="985124" cy="129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69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pc="0" dirty="0" smtClean="0">
                <a:solidFill>
                  <a:schemeClr val="tx1"/>
                </a:solidFill>
              </a:rPr>
              <a:t>На </a:t>
            </a:r>
            <a:r>
              <a:rPr lang="ru-RU" spc="0" dirty="0">
                <a:solidFill>
                  <a:schemeClr val="tx1"/>
                </a:solidFill>
              </a:rPr>
              <a:t>пике «новой волны» (конец 50-х) во французское кино за короткий срок приходят более 150 новых режиссёров, среди которых ведущие места заняли Жан-Люк </a:t>
            </a:r>
            <a:r>
              <a:rPr lang="ru-RU" spc="0" dirty="0" err="1">
                <a:solidFill>
                  <a:schemeClr val="tx1"/>
                </a:solidFill>
              </a:rPr>
              <a:t>Годар</a:t>
            </a:r>
            <a:r>
              <a:rPr lang="ru-RU" spc="0" dirty="0">
                <a:solidFill>
                  <a:schemeClr val="tx1"/>
                </a:solidFill>
              </a:rPr>
              <a:t>, Франсуа </a:t>
            </a:r>
            <a:r>
              <a:rPr lang="ru-RU" spc="0" dirty="0" err="1">
                <a:solidFill>
                  <a:schemeClr val="tx1"/>
                </a:solidFill>
              </a:rPr>
              <a:t>Трюффо</a:t>
            </a:r>
            <a:r>
              <a:rPr lang="ru-RU" spc="0" dirty="0">
                <a:solidFill>
                  <a:schemeClr val="tx1"/>
                </a:solidFill>
              </a:rPr>
              <a:t>, Клод </a:t>
            </a:r>
            <a:r>
              <a:rPr lang="ru-RU" spc="0" dirty="0" err="1">
                <a:solidFill>
                  <a:schemeClr val="tx1"/>
                </a:solidFill>
              </a:rPr>
              <a:t>Лелуш</a:t>
            </a:r>
            <a:r>
              <a:rPr lang="ru-RU" spc="0" dirty="0">
                <a:solidFill>
                  <a:schemeClr val="tx1"/>
                </a:solidFill>
              </a:rPr>
              <a:t>, Клод </a:t>
            </a:r>
            <a:r>
              <a:rPr lang="ru-RU" spc="0" dirty="0" err="1">
                <a:solidFill>
                  <a:schemeClr val="tx1"/>
                </a:solidFill>
              </a:rPr>
              <a:t>Шаброль</a:t>
            </a:r>
            <a:r>
              <a:rPr lang="ru-RU" spc="0" dirty="0">
                <a:solidFill>
                  <a:schemeClr val="tx1"/>
                </a:solidFill>
              </a:rPr>
              <a:t>, Луи </a:t>
            </a:r>
            <a:r>
              <a:rPr lang="ru-RU" spc="0" dirty="0" err="1">
                <a:solidFill>
                  <a:schemeClr val="tx1"/>
                </a:solidFill>
              </a:rPr>
              <a:t>Маль</a:t>
            </a:r>
            <a:r>
              <a:rPr lang="ru-RU" spc="0" dirty="0">
                <a:solidFill>
                  <a:schemeClr val="tx1"/>
                </a:solidFill>
              </a:rPr>
              <a:t>.</a:t>
            </a:r>
          </a:p>
          <a:p>
            <a:r>
              <a:rPr lang="ru-RU" spc="0" dirty="0" smtClean="0">
                <a:solidFill>
                  <a:schemeClr val="tx1"/>
                </a:solidFill>
              </a:rPr>
              <a:t>Появились </a:t>
            </a:r>
            <a:r>
              <a:rPr lang="ru-RU" spc="0" dirty="0">
                <a:solidFill>
                  <a:schemeClr val="tx1"/>
                </a:solidFill>
              </a:rPr>
              <a:t>фильмы-мюзиклы режиссёра Жака </a:t>
            </a:r>
            <a:r>
              <a:rPr lang="ru-RU" spc="0" dirty="0" err="1">
                <a:solidFill>
                  <a:schemeClr val="tx1"/>
                </a:solidFill>
              </a:rPr>
              <a:t>Деми</a:t>
            </a:r>
            <a:r>
              <a:rPr lang="ru-RU" spc="0" dirty="0">
                <a:solidFill>
                  <a:schemeClr val="tx1"/>
                </a:solidFill>
              </a:rPr>
              <a:t> — «</a:t>
            </a:r>
            <a:r>
              <a:rPr lang="ru-RU" spc="0" dirty="0" err="1" smtClean="0">
                <a:solidFill>
                  <a:schemeClr val="tx1"/>
                </a:solidFill>
              </a:rPr>
              <a:t>Шербургские</a:t>
            </a:r>
            <a:r>
              <a:rPr lang="ru-RU" spc="0" dirty="0" smtClean="0">
                <a:solidFill>
                  <a:schemeClr val="tx1"/>
                </a:solidFill>
              </a:rPr>
              <a:t> </a:t>
            </a:r>
            <a:r>
              <a:rPr lang="ru-RU" spc="0" dirty="0">
                <a:solidFill>
                  <a:schemeClr val="tx1"/>
                </a:solidFill>
              </a:rPr>
              <a:t>зонтики» (1964) и Девушки из </a:t>
            </a:r>
            <a:r>
              <a:rPr lang="ru-RU" spc="0" dirty="0" err="1">
                <a:solidFill>
                  <a:schemeClr val="tx1"/>
                </a:solidFill>
              </a:rPr>
              <a:t>Рошфора</a:t>
            </a:r>
            <a:r>
              <a:rPr lang="ru-RU" spc="0" dirty="0">
                <a:solidFill>
                  <a:schemeClr val="tx1"/>
                </a:solidFill>
              </a:rPr>
              <a:t>(1967). Большинство фильмов конца 1950-х — это развлекательные ленты, далёкие от социальной тематики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2710505" cy="368776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1950-е, Французская новая </a:t>
            </a:r>
            <a:r>
              <a:rPr lang="ru-RU" dirty="0" smtClean="0"/>
              <a:t>волна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83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883</TotalTime>
  <Words>420</Words>
  <Application>Microsoft Office PowerPoint</Application>
  <PresentationFormat>Экран (4:3)</PresentationFormat>
  <Paragraphs>163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Почему мне нравится французское кино</vt:lpstr>
      <vt:lpstr>День рождения кино</vt:lpstr>
      <vt:lpstr>Мельес : родоначальник игрового кино</vt:lpstr>
      <vt:lpstr>Студия Мельеса:</vt:lpstr>
      <vt:lpstr>Мельес: хранитель времени - напоминание</vt:lpstr>
      <vt:lpstr>Звезды немого кино</vt:lpstr>
      <vt:lpstr>Вторая мировая война –  рубеж в формировании французского кино</vt:lpstr>
      <vt:lpstr>Французские комедии –  кассовые лидеры</vt:lpstr>
      <vt:lpstr>1950-е, Французская новая волна</vt:lpstr>
      <vt:lpstr>Пьер ришар и жерар де пардье</vt:lpstr>
      <vt:lpstr>Кассовые комедии Астерикс и обеликс</vt:lpstr>
      <vt:lpstr>Кассовые комедии</vt:lpstr>
      <vt:lpstr>Драмы, комедии Дети природы - Les enfants du marais</vt:lpstr>
      <vt:lpstr>Страш(н)ные сады-Effroyables jardins</vt:lpstr>
      <vt:lpstr>1+1  (Intouchables, неприкасаемые)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WIN7XP</cp:lastModifiedBy>
  <cp:revision>48</cp:revision>
  <dcterms:modified xsi:type="dcterms:W3CDTF">2016-11-18T06:37:51Z</dcterms:modified>
</cp:coreProperties>
</file>