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70" r:id="rId12"/>
    <p:sldId id="269" r:id="rId13"/>
    <p:sldId id="268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76" autoAdjust="0"/>
  </p:normalViewPr>
  <p:slideViewPr>
    <p:cSldViewPr>
      <p:cViewPr varScale="1">
        <p:scale>
          <a:sx n="109" d="100"/>
          <a:sy n="109" d="100"/>
        </p:scale>
        <p:origin x="16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AB3AE-05E6-4A10-A1FE-34044D822511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2BD1A-B578-4396-837A-4737D9649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758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2BD1A-B578-4396-837A-4737D96494B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0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8924-E540-485B-B9C1-3080F978A612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9ED3-92B8-4E88-AB65-042CC38422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948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8924-E540-485B-B9C1-3080F978A612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9ED3-92B8-4E88-AB65-042CC38422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39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8924-E540-485B-B9C1-3080F978A612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9ED3-92B8-4E88-AB65-042CC38422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1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8924-E540-485B-B9C1-3080F978A612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9ED3-92B8-4E88-AB65-042CC38422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10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8924-E540-485B-B9C1-3080F978A612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9ED3-92B8-4E88-AB65-042CC38422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61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8924-E540-485B-B9C1-3080F978A612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9ED3-92B8-4E88-AB65-042CC38422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8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8924-E540-485B-B9C1-3080F978A612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9ED3-92B8-4E88-AB65-042CC38422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37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8924-E540-485B-B9C1-3080F978A612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9ED3-92B8-4E88-AB65-042CC38422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27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8924-E540-485B-B9C1-3080F978A612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9ED3-92B8-4E88-AB65-042CC38422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26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8924-E540-485B-B9C1-3080F978A612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9ED3-92B8-4E88-AB65-042CC38422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78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8924-E540-485B-B9C1-3080F978A612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9ED3-92B8-4E88-AB65-042CC38422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63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86000">
              <a:srgbClr val="FF7A00"/>
            </a:gs>
            <a:gs pos="94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58924-E540-485B-B9C1-3080F978A612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89ED3-92B8-4E88-AB65-042CC38422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52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7869" y="1268760"/>
            <a:ext cx="6044208" cy="2232248"/>
          </a:xfrm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«ОГОНЬ 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ДРУГ 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или 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ВРАГ?»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4991202"/>
            <a:ext cx="4015663" cy="17057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Подготовила воспитатель Яшкина Е.И.</a:t>
            </a:r>
          </a:p>
        </p:txBody>
      </p:sp>
      <p:pic>
        <p:nvPicPr>
          <p:cNvPr id="1028" name="Picture 4" descr="C:\Users\vk\Downloads\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09480"/>
            <a:ext cx="2520280" cy="39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k\Downloads\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92696"/>
            <a:ext cx="296385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76" y="4941168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24316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2879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13176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8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84" y="188640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91325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4664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69160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69160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36236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74386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0" y="222597"/>
            <a:ext cx="8243046" cy="641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9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433" y="1131937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973" y="333078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49" y="4797152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91714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Правила дорожного движения для дошкольников наглядно Правила поведения при пожаре для дошкольников. Наглядное пособие"/>
          <p:cNvPicPr/>
          <p:nvPr/>
        </p:nvPicPr>
        <p:blipFill>
          <a:blip r:embed="rId3"/>
          <a:srcRect l="4404" t="58254" r="75723" b="6772"/>
          <a:stretch>
            <a:fillRect/>
          </a:stretch>
        </p:blipFill>
        <p:spPr bwMode="auto">
          <a:xfrm>
            <a:off x="19859" y="3790"/>
            <a:ext cx="3183989" cy="400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Правила дорожного движения для дошкольников наглядно Правила поведения при пожаре для дошкольников. Наглядное пособие"/>
          <p:cNvPicPr/>
          <p:nvPr/>
        </p:nvPicPr>
        <p:blipFill>
          <a:blip r:embed="rId3"/>
          <a:srcRect l="28123" t="58254" r="52324" b="6772"/>
          <a:stretch>
            <a:fillRect/>
          </a:stretch>
        </p:blipFill>
        <p:spPr bwMode="auto">
          <a:xfrm>
            <a:off x="6054818" y="11410"/>
            <a:ext cx="3089182" cy="399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Правила дорожного движения для дошкольников наглядно Правила поведения при пожаре для дошкольников. Наглядное пособие"/>
          <p:cNvPicPr/>
          <p:nvPr/>
        </p:nvPicPr>
        <p:blipFill>
          <a:blip r:embed="rId3"/>
          <a:srcRect l="51683" t="58254" r="28444" b="6772"/>
          <a:stretch>
            <a:fillRect/>
          </a:stretch>
        </p:blipFill>
        <p:spPr bwMode="auto">
          <a:xfrm>
            <a:off x="3203848" y="3068960"/>
            <a:ext cx="2850970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025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745791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973" y="333078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49" y="4797152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69160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Правила дорожного движения для дошкольников наглядно Правила поведения при пожаре для дошкольников. Наглядное пособие"/>
          <p:cNvPicPr/>
          <p:nvPr/>
        </p:nvPicPr>
        <p:blipFill>
          <a:blip r:embed="rId3"/>
          <a:srcRect l="75402" t="58254" r="4725" b="6772"/>
          <a:stretch>
            <a:fillRect/>
          </a:stretch>
        </p:blipFill>
        <p:spPr bwMode="auto">
          <a:xfrm>
            <a:off x="1" y="5695"/>
            <a:ext cx="3059832" cy="399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Правила дорожного движения для дошкольников наглядно Правила поведения при пожаре для дошкольников. Наглядное пособие"/>
          <p:cNvPicPr/>
          <p:nvPr/>
        </p:nvPicPr>
        <p:blipFill>
          <a:blip r:embed="rId3"/>
          <a:srcRect l="4605" t="20027" r="75711" b="41976"/>
          <a:stretch>
            <a:fillRect/>
          </a:stretch>
        </p:blipFill>
        <p:spPr bwMode="auto">
          <a:xfrm>
            <a:off x="6084168" y="5695"/>
            <a:ext cx="3127160" cy="399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Правила дорожного движения для дошкольников наглядно Правила поведения при пожаре для дошкольников. Наглядное пособие"/>
          <p:cNvPicPr/>
          <p:nvPr/>
        </p:nvPicPr>
        <p:blipFill>
          <a:blip r:embed="rId3"/>
          <a:srcRect l="28224" t="20439" r="52167" b="41838"/>
          <a:stretch>
            <a:fillRect/>
          </a:stretch>
        </p:blipFill>
        <p:spPr bwMode="auto">
          <a:xfrm>
            <a:off x="3059833" y="2276871"/>
            <a:ext cx="3024335" cy="455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66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равила дорожного движения для дошкольников наглядно Правила поведения при пожаре для дошкольников. Наглядное пособие"/>
          <p:cNvPicPr/>
          <p:nvPr/>
        </p:nvPicPr>
        <p:blipFill>
          <a:blip r:embed="rId2"/>
          <a:srcRect l="51861" t="20439" r="28332" b="41838"/>
          <a:stretch>
            <a:fillRect/>
          </a:stretch>
        </p:blipFill>
        <p:spPr bwMode="auto">
          <a:xfrm>
            <a:off x="0" y="0"/>
            <a:ext cx="4572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Правила дорожного движения для дошкольников наглядно Правила поведения при пожаре для дошкольников. Наглядное пособие"/>
          <p:cNvPicPr/>
          <p:nvPr/>
        </p:nvPicPr>
        <p:blipFill>
          <a:blip r:embed="rId2"/>
          <a:srcRect l="75498" t="20439" r="4725" b="41838"/>
          <a:stretch>
            <a:fillRect/>
          </a:stretch>
        </p:blipFill>
        <p:spPr bwMode="auto">
          <a:xfrm>
            <a:off x="4572000" y="980728"/>
            <a:ext cx="4564979" cy="584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877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cheboksary.ru/images/22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502826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3698448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Дым и огонь не к добру, так и знай,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>
                <a:solidFill>
                  <a:srgbClr val="FF0000"/>
                </a:solidFill>
              </a:rPr>
              <a:t>Взрослых на помощь скорей призывай,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И в </a:t>
            </a:r>
            <a:r>
              <a:rPr lang="ru-RU" sz="3200" b="1" dirty="0">
                <a:solidFill>
                  <a:srgbClr val="FF0000"/>
                </a:solidFill>
              </a:rPr>
              <a:t>«01» </a:t>
            </a:r>
            <a:r>
              <a:rPr lang="ru-RU" sz="2000" b="1" dirty="0">
                <a:solidFill>
                  <a:srgbClr val="FF0000"/>
                </a:solidFill>
              </a:rPr>
              <a:t>поскорее звони: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/>
              <a:t>Срочно пожарных! Помогут они!</a:t>
            </a:r>
          </a:p>
        </p:txBody>
      </p:sp>
      <p:pic>
        <p:nvPicPr>
          <p:cNvPr id="6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7" y="1916832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86" y="3356992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582" y="1700808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625" y="2949419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онтак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0" y="4005064"/>
            <a:ext cx="2216430" cy="267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Контак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35127"/>
            <a:ext cx="2216430" cy="267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8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Сформировать у детей чувство опасности огня</a:t>
            </a:r>
          </a:p>
          <a:p>
            <a:r>
              <a:rPr lang="ru-RU" dirty="0" smtClean="0"/>
              <a:t>Прививать навыки безопасного обращения с бытовыми приборами </a:t>
            </a:r>
          </a:p>
          <a:p>
            <a:r>
              <a:rPr lang="ru-RU" dirty="0" smtClean="0"/>
              <a:t>Прививать навыки  правильного поведения в случае пожара</a:t>
            </a:r>
            <a:endParaRPr lang="ru-RU" dirty="0"/>
          </a:p>
        </p:txBody>
      </p:sp>
      <p:pic>
        <p:nvPicPr>
          <p:cNvPr id="4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70" y="476672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4301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71" y="4941168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235302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97152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85184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15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25658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4500" dirty="0">
                <a:solidFill>
                  <a:srgbClr val="FF0000"/>
                </a:solidFill>
                <a:latin typeface="Arial Black" pitchFamily="34" charset="0"/>
              </a:rPr>
              <a:t>Он таким</a:t>
            </a:r>
            <a:r>
              <a:rPr lang="ru-RU" sz="4500" dirty="0">
                <a:latin typeface="Arial Black" pitchFamily="34" charset="0"/>
              </a:rPr>
              <a:t> </a:t>
            </a:r>
            <a:r>
              <a:rPr lang="ru-RU" sz="4500" dirty="0">
                <a:solidFill>
                  <a:srgbClr val="00B050"/>
                </a:solidFill>
                <a:latin typeface="Arial Black" pitchFamily="34" charset="0"/>
              </a:rPr>
              <a:t>бывает разным -</a:t>
            </a:r>
            <a:r>
              <a:rPr lang="ru-RU" sz="4500" dirty="0">
                <a:latin typeface="Arial Black" pitchFamily="34" charset="0"/>
              </a:rPr>
              <a:t/>
            </a:r>
            <a:br>
              <a:rPr lang="ru-RU" sz="4500" dirty="0">
                <a:latin typeface="Arial Black" pitchFamily="34" charset="0"/>
              </a:rPr>
            </a:br>
            <a:r>
              <a:rPr lang="ru-RU" sz="4500" dirty="0">
                <a:solidFill>
                  <a:srgbClr val="00B0F0"/>
                </a:solidFill>
                <a:latin typeface="Arial Black" pitchFamily="34" charset="0"/>
              </a:rPr>
              <a:t>Голубым</a:t>
            </a:r>
            <a:r>
              <a:rPr lang="ru-RU" sz="4500" dirty="0">
                <a:latin typeface="Arial Black" pitchFamily="34" charset="0"/>
              </a:rPr>
              <a:t> </a:t>
            </a:r>
            <a:r>
              <a:rPr lang="ru-RU" sz="4500" dirty="0">
                <a:solidFill>
                  <a:srgbClr val="00B050"/>
                </a:solidFill>
                <a:latin typeface="Arial Black" pitchFamily="34" charset="0"/>
              </a:rPr>
              <a:t>и</a:t>
            </a:r>
            <a:r>
              <a:rPr lang="ru-RU" sz="4500" dirty="0">
                <a:latin typeface="Arial Black" pitchFamily="34" charset="0"/>
              </a:rPr>
              <a:t> </a:t>
            </a:r>
            <a:r>
              <a:rPr lang="ru-RU" sz="45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рыже-красным</a:t>
            </a:r>
            <a:r>
              <a:rPr lang="ru-RU" sz="4500" dirty="0">
                <a:solidFill>
                  <a:srgbClr val="0070C0"/>
                </a:solidFill>
                <a:latin typeface="Arial Black" pitchFamily="34" charset="0"/>
              </a:rPr>
              <a:t>,</a:t>
            </a:r>
            <a:r>
              <a:rPr lang="ru-RU" sz="4500" dirty="0">
                <a:latin typeface="Arial Black" pitchFamily="34" charset="0"/>
              </a:rPr>
              <a:t/>
            </a:r>
            <a:br>
              <a:rPr lang="ru-RU" sz="4500" dirty="0">
                <a:latin typeface="Arial Black" pitchFamily="34" charset="0"/>
              </a:rPr>
            </a:br>
            <a:r>
              <a:rPr lang="ru-RU" sz="4500" dirty="0">
                <a:solidFill>
                  <a:srgbClr val="FFFF00"/>
                </a:solidFill>
                <a:latin typeface="Arial Black" pitchFamily="34" charset="0"/>
              </a:rPr>
              <a:t>Ярко-жёлтым</a:t>
            </a:r>
            <a:r>
              <a:rPr lang="ru-RU" sz="4500" dirty="0">
                <a:latin typeface="Arial Black" pitchFamily="34" charset="0"/>
              </a:rPr>
              <a:t> </a:t>
            </a:r>
            <a:r>
              <a:rPr lang="ru-RU" sz="4500" dirty="0">
                <a:solidFill>
                  <a:srgbClr val="7030A0"/>
                </a:solidFill>
                <a:latin typeface="Arial Black" pitchFamily="34" charset="0"/>
              </a:rPr>
              <a:t>и, ещё же,</a:t>
            </a:r>
            <a:br>
              <a:rPr lang="ru-RU" sz="4500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4500" dirty="0">
                <a:solidFill>
                  <a:srgbClr val="FF0000"/>
                </a:solidFill>
                <a:latin typeface="Arial Black" pitchFamily="34" charset="0"/>
              </a:rPr>
              <a:t>Олимпийским</a:t>
            </a:r>
            <a:r>
              <a:rPr lang="ru-RU" sz="4500" dirty="0">
                <a:latin typeface="Arial Black" pitchFamily="34" charset="0"/>
              </a:rPr>
              <a:t> </a:t>
            </a:r>
            <a:r>
              <a:rPr lang="ru-RU" sz="4500" dirty="0">
                <a:solidFill>
                  <a:srgbClr val="00B050"/>
                </a:solidFill>
                <a:latin typeface="Arial Black" pitchFamily="34" charset="0"/>
              </a:rPr>
              <a:t>быть он может.</a:t>
            </a:r>
          </a:p>
          <a:p>
            <a:pPr marL="0" indent="0" algn="ctr">
              <a:buNone/>
            </a:pPr>
            <a:r>
              <a:rPr lang="ru-RU" sz="4500" dirty="0">
                <a:solidFill>
                  <a:srgbClr val="FFFF00"/>
                </a:solidFill>
                <a:latin typeface="Arial Black" pitchFamily="34" charset="0"/>
              </a:rPr>
              <a:t>Тот огонь, что </a:t>
            </a:r>
            <a:r>
              <a:rPr lang="ru-RU" sz="4500" dirty="0">
                <a:solidFill>
                  <a:srgbClr val="00B0F0"/>
                </a:solidFill>
                <a:latin typeface="Arial Black" pitchFamily="34" charset="0"/>
              </a:rPr>
              <a:t>с нами дружен,</a:t>
            </a:r>
            <a:br>
              <a:rPr lang="ru-RU" sz="45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4500" dirty="0">
                <a:solidFill>
                  <a:srgbClr val="00B050"/>
                </a:solidFill>
                <a:latin typeface="Arial Black" pitchFamily="34" charset="0"/>
              </a:rPr>
              <a:t>Очень всем,</a:t>
            </a:r>
            <a:r>
              <a:rPr lang="ru-RU" sz="4500" dirty="0">
                <a:latin typeface="Arial Black" pitchFamily="34" charset="0"/>
              </a:rPr>
              <a:t> </a:t>
            </a:r>
            <a:r>
              <a:rPr lang="ru-RU" sz="4500" dirty="0">
                <a:solidFill>
                  <a:srgbClr val="7030A0"/>
                </a:solidFill>
                <a:latin typeface="Arial Black" pitchFamily="34" charset="0"/>
              </a:rPr>
              <a:t>конечно, нужен,</a:t>
            </a:r>
            <a:br>
              <a:rPr lang="ru-RU" sz="4500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4500" dirty="0" smtClean="0">
                <a:solidFill>
                  <a:srgbClr val="0070C0"/>
                </a:solidFill>
                <a:latin typeface="Arial Black" pitchFamily="34" charset="0"/>
              </a:rPr>
              <a:t>Но опасен,</a:t>
            </a:r>
            <a:r>
              <a:rPr lang="ru-RU" sz="4500" dirty="0" smtClean="0">
                <a:latin typeface="Arial Black" pitchFamily="34" charset="0"/>
              </a:rPr>
              <a:t> </a:t>
            </a:r>
            <a:r>
              <a:rPr lang="ru-RU" sz="4500" dirty="0">
                <a:solidFill>
                  <a:srgbClr val="FF0000"/>
                </a:solidFill>
                <a:latin typeface="Arial Black" pitchFamily="34" charset="0"/>
              </a:rPr>
              <a:t>если бродит</a:t>
            </a:r>
            <a:br>
              <a:rPr lang="ru-RU" sz="45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500" dirty="0">
                <a:solidFill>
                  <a:srgbClr val="00B050"/>
                </a:solidFill>
                <a:latin typeface="Arial Black" pitchFamily="34" charset="0"/>
              </a:rPr>
              <a:t>Сам собою </a:t>
            </a:r>
            <a:r>
              <a:rPr lang="ru-RU" sz="4500" dirty="0">
                <a:solidFill>
                  <a:srgbClr val="FFFF00"/>
                </a:solidFill>
                <a:latin typeface="Arial Black" pitchFamily="34" charset="0"/>
              </a:rPr>
              <a:t>на свободе!</a:t>
            </a:r>
          </a:p>
          <a:p>
            <a:pPr marL="0" indent="0" algn="ctr">
              <a:buNone/>
            </a:pPr>
            <a:r>
              <a:rPr lang="ru-RU" sz="45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Очень скоро</a:t>
            </a:r>
            <a:r>
              <a:rPr lang="ru-RU" sz="4500" dirty="0">
                <a:latin typeface="Arial Black" pitchFamily="34" charset="0"/>
              </a:rPr>
              <a:t> </a:t>
            </a:r>
            <a:r>
              <a:rPr lang="ru-RU" sz="4500" dirty="0">
                <a:solidFill>
                  <a:srgbClr val="00B0F0"/>
                </a:solidFill>
                <a:latin typeface="Arial Black" pitchFamily="34" charset="0"/>
              </a:rPr>
              <a:t>подрастёте</a:t>
            </a:r>
            <a:r>
              <a:rPr lang="ru-RU" sz="4500" dirty="0">
                <a:latin typeface="Arial Black" pitchFamily="34" charset="0"/>
              </a:rPr>
              <a:t/>
            </a:r>
            <a:br>
              <a:rPr lang="ru-RU" sz="4500" dirty="0">
                <a:latin typeface="Arial Black" pitchFamily="34" charset="0"/>
              </a:rPr>
            </a:br>
            <a:r>
              <a:rPr lang="ru-RU" sz="4500" dirty="0">
                <a:solidFill>
                  <a:srgbClr val="FF0000"/>
                </a:solidFill>
                <a:latin typeface="Arial Black" pitchFamily="34" charset="0"/>
              </a:rPr>
              <a:t>И в огромный </a:t>
            </a:r>
            <a:r>
              <a:rPr lang="ru-RU" sz="4500" dirty="0">
                <a:solidFill>
                  <a:srgbClr val="00B050"/>
                </a:solidFill>
                <a:latin typeface="Arial Black" pitchFamily="34" charset="0"/>
              </a:rPr>
              <a:t>мир войдёте.</a:t>
            </a:r>
            <a:br>
              <a:rPr lang="ru-RU" sz="4500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4500" dirty="0">
                <a:solidFill>
                  <a:srgbClr val="FFFF00"/>
                </a:solidFill>
                <a:latin typeface="Arial Black" pitchFamily="34" charset="0"/>
              </a:rPr>
              <a:t>Кто-то станет </a:t>
            </a:r>
            <a:r>
              <a:rPr lang="ru-RU" sz="4500" dirty="0">
                <a:solidFill>
                  <a:srgbClr val="7030A0"/>
                </a:solidFill>
                <a:latin typeface="Arial Black" pitchFamily="34" charset="0"/>
              </a:rPr>
              <a:t>сталеваром,</a:t>
            </a:r>
            <a:r>
              <a:rPr lang="ru-RU" sz="4500" dirty="0">
                <a:latin typeface="Arial Black" pitchFamily="34" charset="0"/>
              </a:rPr>
              <a:t/>
            </a:r>
            <a:br>
              <a:rPr lang="ru-RU" sz="4500" dirty="0">
                <a:latin typeface="Arial Black" pitchFamily="34" charset="0"/>
              </a:rPr>
            </a:br>
            <a:r>
              <a:rPr lang="ru-RU" sz="4500" dirty="0">
                <a:solidFill>
                  <a:srgbClr val="0070C0"/>
                </a:solidFill>
                <a:latin typeface="Arial Black" pitchFamily="34" charset="0"/>
              </a:rPr>
              <a:t>Кто-то станет </a:t>
            </a:r>
            <a:r>
              <a:rPr lang="ru-RU" sz="45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кашеваром,</a:t>
            </a:r>
            <a:r>
              <a:rPr lang="ru-RU" sz="4500" dirty="0">
                <a:latin typeface="Arial Black" pitchFamily="34" charset="0"/>
              </a:rPr>
              <a:t/>
            </a:r>
            <a:br>
              <a:rPr lang="ru-RU" sz="4500" dirty="0">
                <a:latin typeface="Arial Black" pitchFamily="34" charset="0"/>
              </a:rPr>
            </a:br>
            <a:r>
              <a:rPr lang="ru-RU" sz="4500" dirty="0">
                <a:solidFill>
                  <a:srgbClr val="FF0000"/>
                </a:solidFill>
                <a:latin typeface="Arial Black" pitchFamily="34" charset="0"/>
              </a:rPr>
              <a:t>И в пожарные — </a:t>
            </a:r>
            <a:r>
              <a:rPr lang="ru-RU" sz="4500" dirty="0">
                <a:solidFill>
                  <a:srgbClr val="00B050"/>
                </a:solidFill>
                <a:latin typeface="Arial Black" pitchFamily="34" charset="0"/>
              </a:rPr>
              <a:t>на смену</a:t>
            </a:r>
            <a:r>
              <a:rPr lang="ru-RU" sz="4500" dirty="0">
                <a:latin typeface="Arial Black" pitchFamily="34" charset="0"/>
              </a:rPr>
              <a:t/>
            </a:r>
            <a:br>
              <a:rPr lang="ru-RU" sz="4500" dirty="0">
                <a:latin typeface="Arial Black" pitchFamily="34" charset="0"/>
              </a:rPr>
            </a:br>
            <a:r>
              <a:rPr lang="ru-RU" sz="4500" dirty="0">
                <a:solidFill>
                  <a:srgbClr val="00B0F0"/>
                </a:solidFill>
                <a:latin typeface="Arial Black" pitchFamily="34" charset="0"/>
              </a:rPr>
              <a:t>Вы придёте </a:t>
            </a:r>
            <a:r>
              <a:rPr lang="ru-RU" sz="4500" dirty="0">
                <a:solidFill>
                  <a:srgbClr val="7030A0"/>
                </a:solidFill>
                <a:latin typeface="Arial Black" pitchFamily="34" charset="0"/>
              </a:rPr>
              <a:t>непременно!..</a:t>
            </a:r>
          </a:p>
          <a:p>
            <a:pPr marL="0" indent="0" algn="ctr">
              <a:buNone/>
            </a:pPr>
            <a:r>
              <a:rPr lang="ru-RU" sz="4500" dirty="0">
                <a:solidFill>
                  <a:srgbClr val="FFFF00"/>
                </a:solidFill>
                <a:latin typeface="Arial Black" pitchFamily="34" charset="0"/>
              </a:rPr>
              <a:t>И ещё </a:t>
            </a:r>
            <a:r>
              <a:rPr lang="ru-RU" sz="4500" dirty="0">
                <a:solidFill>
                  <a:srgbClr val="0070C0"/>
                </a:solidFill>
                <a:latin typeface="Arial Black" pitchFamily="34" charset="0"/>
              </a:rPr>
              <a:t>профессий море,</a:t>
            </a:r>
            <a:br>
              <a:rPr lang="ru-RU" sz="45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5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Где, с огнём </a:t>
            </a:r>
            <a:r>
              <a:rPr lang="ru-RU" sz="4500" dirty="0">
                <a:solidFill>
                  <a:srgbClr val="7030A0"/>
                </a:solidFill>
                <a:latin typeface="Arial Black" pitchFamily="34" charset="0"/>
              </a:rPr>
              <a:t>дружа и споря,</a:t>
            </a:r>
            <a:r>
              <a:rPr lang="ru-RU" sz="4500" dirty="0">
                <a:latin typeface="Arial Black" pitchFamily="34" charset="0"/>
              </a:rPr>
              <a:t/>
            </a:r>
            <a:br>
              <a:rPr lang="ru-RU" sz="4500" dirty="0">
                <a:latin typeface="Arial Black" pitchFamily="34" charset="0"/>
              </a:rPr>
            </a:br>
            <a:r>
              <a:rPr lang="ru-RU" sz="4500" dirty="0">
                <a:solidFill>
                  <a:srgbClr val="FF0000"/>
                </a:solidFill>
                <a:latin typeface="Arial Black" pitchFamily="34" charset="0"/>
              </a:rPr>
              <a:t>Вам придётся </a:t>
            </a:r>
            <a:r>
              <a:rPr lang="ru-RU" sz="4500" dirty="0">
                <a:solidFill>
                  <a:srgbClr val="FFFF00"/>
                </a:solidFill>
                <a:latin typeface="Arial Black" pitchFamily="34" charset="0"/>
              </a:rPr>
              <a:t>жить, друзья,</a:t>
            </a:r>
            <a:br>
              <a:rPr lang="ru-RU" sz="45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4500" dirty="0">
                <a:solidFill>
                  <a:srgbClr val="00B050"/>
                </a:solidFill>
                <a:latin typeface="Arial Black" pitchFamily="34" charset="0"/>
              </a:rPr>
              <a:t>Ведь без </a:t>
            </a:r>
            <a:r>
              <a:rPr lang="ru-RU" sz="4500" dirty="0">
                <a:solidFill>
                  <a:srgbClr val="00B0F0"/>
                </a:solidFill>
                <a:latin typeface="Arial Black" pitchFamily="34" charset="0"/>
              </a:rPr>
              <a:t>этого нельзя!</a:t>
            </a:r>
          </a:p>
          <a:p>
            <a:pPr marL="0" indent="0" algn="ctr">
              <a:buNone/>
            </a:pPr>
            <a:r>
              <a:rPr lang="ru-RU" sz="4500" dirty="0">
                <a:solidFill>
                  <a:srgbClr val="FFFF00"/>
                </a:solidFill>
                <a:latin typeface="Arial Black" pitchFamily="34" charset="0"/>
              </a:rPr>
              <a:t>А сейчас, шаля, </a:t>
            </a:r>
            <a:r>
              <a:rPr lang="ru-RU" sz="4500" dirty="0">
                <a:solidFill>
                  <a:srgbClr val="FF0000"/>
                </a:solidFill>
                <a:latin typeface="Arial Black" pitchFamily="34" charset="0"/>
              </a:rPr>
              <a:t>от скуки,</a:t>
            </a:r>
            <a:r>
              <a:rPr lang="ru-RU" sz="4500" dirty="0">
                <a:latin typeface="Arial Black" pitchFamily="34" charset="0"/>
              </a:rPr>
              <a:t/>
            </a:r>
            <a:br>
              <a:rPr lang="ru-RU" sz="4500" dirty="0">
                <a:latin typeface="Arial Black" pitchFamily="34" charset="0"/>
              </a:rPr>
            </a:br>
            <a:r>
              <a:rPr lang="ru-RU" sz="4500" dirty="0">
                <a:solidFill>
                  <a:srgbClr val="7030A0"/>
                </a:solidFill>
                <a:latin typeface="Arial Black" pitchFamily="34" charset="0"/>
              </a:rPr>
              <a:t>Не берите спички </a:t>
            </a:r>
            <a:r>
              <a:rPr lang="ru-RU" sz="4500" dirty="0">
                <a:solidFill>
                  <a:srgbClr val="FFFF00"/>
                </a:solidFill>
                <a:latin typeface="Arial Black" pitchFamily="34" charset="0"/>
              </a:rPr>
              <a:t>в руки,</a:t>
            </a:r>
            <a:br>
              <a:rPr lang="ru-RU" sz="45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4500" dirty="0">
                <a:solidFill>
                  <a:srgbClr val="FF0000"/>
                </a:solidFill>
                <a:latin typeface="Arial Black" pitchFamily="34" charset="0"/>
              </a:rPr>
              <a:t>Зажигалки,</a:t>
            </a:r>
            <a:r>
              <a:rPr lang="ru-RU" sz="4500" dirty="0">
                <a:latin typeface="Arial Black" pitchFamily="34" charset="0"/>
              </a:rPr>
              <a:t> </a:t>
            </a:r>
            <a:r>
              <a:rPr lang="ru-RU" sz="4500" dirty="0">
                <a:solidFill>
                  <a:srgbClr val="00B0F0"/>
                </a:solidFill>
                <a:latin typeface="Arial Black" pitchFamily="34" charset="0"/>
              </a:rPr>
              <a:t>свечи тоже,</a:t>
            </a:r>
            <a:br>
              <a:rPr lang="ru-RU" sz="45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4500" dirty="0">
                <a:solidFill>
                  <a:srgbClr val="0070C0"/>
                </a:solidFill>
                <a:latin typeface="Arial Black" pitchFamily="34" charset="0"/>
              </a:rPr>
              <a:t>Ведь беда </a:t>
            </a:r>
            <a:r>
              <a:rPr lang="ru-RU" sz="4500" dirty="0">
                <a:solidFill>
                  <a:srgbClr val="00B050"/>
                </a:solidFill>
                <a:latin typeface="Arial Black" pitchFamily="34" charset="0"/>
              </a:rPr>
              <a:t>случиться может!</a:t>
            </a:r>
          </a:p>
          <a:p>
            <a:pPr marL="0" indent="0">
              <a:buNone/>
            </a:pPr>
            <a:endParaRPr lang="ru-RU" dirty="0">
              <a:latin typeface="Arial Black" pitchFamily="34" charset="0"/>
            </a:endParaRPr>
          </a:p>
        </p:txBody>
      </p:sp>
      <p:pic>
        <p:nvPicPr>
          <p:cNvPr id="2050" name="Picture 2" descr="C:\Users\vk\Downloads\471725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67" y="476672"/>
            <a:ext cx="2263907" cy="238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k\Downloads\ruyada-asci-gormek-neye-isarettir-ruyada-asci-oldugunu-gormek-700x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360" y="3424172"/>
            <a:ext cx="7279" cy="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k\Downloads\ruyada-asci-gormek-neye-isarettir-ruyada-asci-oldugunu-gormek-700x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360" y="3424172"/>
            <a:ext cx="7279" cy="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вар универсал в Польшу - Бары / рестораны Градижск на Slan…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0378"/>
            <a:ext cx="215724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Спортсмен - Раскраски для детей - распечатать или скачать бесплатно детские картинк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0" y="3433828"/>
            <a:ext cx="2314330" cy="245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Начальная школа Подготовка к школе - Страница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085" y="3453767"/>
            <a:ext cx="2433549" cy="243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8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9752" y="692696"/>
            <a:ext cx="47646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ПОЖАРНОЙ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БЕЗОПАСНОСТИ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Развлечение &quot;Колобок - пожарников дружок&quot; МБДОУ &quot;Побочинский детский сад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071" y="198593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49930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199" y="692696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390" y="2348880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390" y="4365104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2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k\Downloads\stixi-dlya-detej-pravila-pozharnoj-bezopasnosti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9859"/>
            <a:ext cx="411474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80394" y="19168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Чтобы пожаров избежать,</a:t>
            </a:r>
            <a:br>
              <a:rPr lang="ru-RU" sz="2400" b="1" dirty="0"/>
            </a:br>
            <a:r>
              <a:rPr lang="ru-RU" sz="2400" b="1" dirty="0"/>
              <a:t>Нужно много детям знать.</a:t>
            </a:r>
          </a:p>
          <a:p>
            <a:pPr algn="ctr"/>
            <a:r>
              <a:rPr lang="ru-RU" sz="2400" b="1" dirty="0"/>
              <a:t>Деревянные сестрички</a:t>
            </a:r>
            <a:br>
              <a:rPr lang="ru-RU" sz="2400" b="1" dirty="0"/>
            </a:br>
            <a:r>
              <a:rPr lang="ru-RU" sz="2400" b="1" dirty="0"/>
              <a:t>В коробочке — это спички.</a:t>
            </a:r>
            <a:br>
              <a:rPr lang="ru-RU" sz="2400" b="1" dirty="0"/>
            </a:br>
            <a:r>
              <a:rPr lang="ru-RU" sz="2400" b="1" dirty="0"/>
              <a:t>Вы запомните, друзья,</a:t>
            </a:r>
            <a:br>
              <a:rPr lang="ru-RU" sz="2400" b="1" dirty="0"/>
            </a:br>
            <a:r>
              <a:rPr lang="ru-RU" sz="2400" b="1" dirty="0">
                <a:solidFill>
                  <a:srgbClr val="FF0000"/>
                </a:solidFill>
              </a:rPr>
              <a:t>Спички детям брать нельзя!</a:t>
            </a:r>
          </a:p>
        </p:txBody>
      </p:sp>
      <p:pic>
        <p:nvPicPr>
          <p:cNvPr id="4100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79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65" y="162879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421" y="601029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7" y="4450179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13176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375" y="4380198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699" y="5032531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6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белка в сад на тему пожарной безопас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2709716" cy="36930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1934" y="171448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Ты, малыш, запомнить должен: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Будь с розеткой осторожен!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 ней никак нельзя играть,</a:t>
            </a:r>
            <a:br>
              <a:rPr lang="ru-RU" b="1" dirty="0" smtClean="0"/>
            </a:br>
            <a:r>
              <a:rPr lang="ru-RU" b="1" dirty="0" smtClean="0"/>
              <a:t>Гвоздики в неё совать.</a:t>
            </a:r>
          </a:p>
          <a:p>
            <a:r>
              <a:rPr lang="ru-RU" b="1" dirty="0" smtClean="0"/>
              <a:t>Сунешь гвоздик ненароком –</a:t>
            </a:r>
            <a:br>
              <a:rPr lang="ru-RU" b="1" dirty="0" smtClean="0"/>
            </a:br>
            <a:r>
              <a:rPr lang="ru-RU" b="1" dirty="0" smtClean="0"/>
              <a:t>И тебя ударит током,</a:t>
            </a:r>
          </a:p>
          <a:p>
            <a:r>
              <a:rPr lang="ru-RU" b="1" dirty="0" smtClean="0"/>
              <a:t>А замкнет ее дружок,</a:t>
            </a:r>
          </a:p>
          <a:p>
            <a:r>
              <a:rPr lang="ru-RU" b="1" dirty="0" smtClean="0"/>
              <a:t>Загорится все в разок!</a:t>
            </a:r>
          </a:p>
          <a:p>
            <a:endParaRPr lang="ru-RU" dirty="0"/>
          </a:p>
        </p:txBody>
      </p:sp>
      <p:pic>
        <p:nvPicPr>
          <p:cNvPr id="6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84" y="188640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14290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785794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85728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5143512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5072074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357694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4857760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4" y="-11665"/>
            <a:ext cx="4692733" cy="66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213" y="0"/>
            <a:ext cx="4307781" cy="599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3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4" y="0"/>
            <a:ext cx="4693132" cy="652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1"/>
            <a:ext cx="4307619" cy="599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28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78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973" y="333078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Огонь Анимашки, блестяшки, бесплатные Анимашки, блестяшки Огонь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69160"/>
            <a:ext cx="1447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400" y="31101"/>
            <a:ext cx="4304377" cy="599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5658" cy="662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9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FEFE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FEFE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61</Words>
  <Application>Microsoft Office PowerPoint</Application>
  <PresentationFormat>Экран (4:3)</PresentationFormat>
  <Paragraphs>21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Arabic Typesetting</vt:lpstr>
      <vt:lpstr>Arial</vt:lpstr>
      <vt:lpstr>Arial Black</vt:lpstr>
      <vt:lpstr>Calibri</vt:lpstr>
      <vt:lpstr>Constantia</vt:lpstr>
      <vt:lpstr>Тема Office</vt:lpstr>
      <vt:lpstr>«ОГОНЬ  ДРУГ  или  ВРАГ?»</vt:lpstr>
      <vt:lpstr>Цели: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ОГОНЬ-ДРУГ ОГОНЬ-ВРАГ</dc:title>
  <dc:creator>vk</dc:creator>
  <cp:lastModifiedBy>User</cp:lastModifiedBy>
  <cp:revision>25</cp:revision>
  <dcterms:created xsi:type="dcterms:W3CDTF">2015-04-15T19:45:42Z</dcterms:created>
  <dcterms:modified xsi:type="dcterms:W3CDTF">2021-12-19T20:33:44Z</dcterms:modified>
</cp:coreProperties>
</file>