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68" r:id="rId5"/>
    <p:sldId id="279" r:id="rId6"/>
    <p:sldId id="281" r:id="rId7"/>
    <p:sldId id="280" r:id="rId8"/>
    <p:sldId id="282" r:id="rId9"/>
    <p:sldId id="278" r:id="rId10"/>
    <p:sldId id="287" r:id="rId11"/>
    <p:sldId id="288" r:id="rId12"/>
    <p:sldId id="289" r:id="rId13"/>
    <p:sldId id="285" r:id="rId14"/>
    <p:sldId id="293" r:id="rId15"/>
    <p:sldId id="283" r:id="rId16"/>
    <p:sldId id="284" r:id="rId17"/>
    <p:sldId id="290" r:id="rId18"/>
    <p:sldId id="258" r:id="rId19"/>
    <p:sldId id="260" r:id="rId20"/>
    <p:sldId id="262" r:id="rId21"/>
    <p:sldId id="265" r:id="rId22"/>
    <p:sldId id="264" r:id="rId23"/>
    <p:sldId id="263" r:id="rId24"/>
    <p:sldId id="261" r:id="rId25"/>
    <p:sldId id="266" r:id="rId26"/>
    <p:sldId id="269" r:id="rId27"/>
    <p:sldId id="267" r:id="rId28"/>
    <p:sldId id="270" r:id="rId29"/>
    <p:sldId id="272" r:id="rId30"/>
    <p:sldId id="273" r:id="rId31"/>
    <p:sldId id="274" r:id="rId32"/>
    <p:sldId id="275" r:id="rId33"/>
    <p:sldId id="277" r:id="rId34"/>
    <p:sldId id="286" r:id="rId35"/>
    <p:sldId id="276" r:id="rId36"/>
    <p:sldId id="292" r:id="rId3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  <a:srgbClr val="008000"/>
    <a:srgbClr val="223E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7FAFD-4FF6-4ECF-B0FB-51E5FA29E860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2070B70-D864-4EBA-866F-03BE49FC502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>
              <a:latin typeface="Bahnschrift Light SemiCondensed" pitchFamily="34" charset="0"/>
              <a:cs typeface="Arial" pitchFamily="34" charset="0"/>
            </a:rPr>
            <a:t>Виды моделей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Bahnschrift Light SemiCondensed" pitchFamily="34" charset="0"/>
              <a:cs typeface="Arial" pitchFamily="34" charset="0"/>
            </a:rPr>
            <a:t>в дошкольном обучении   </a:t>
          </a:r>
          <a:endParaRPr lang="ru-RU" sz="2400" dirty="0" smtClean="0">
            <a:latin typeface="Bahnschrift Light SemiCondensed" pitchFamily="34" charset="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7DE4CE4A-0175-4D39-9604-8B9D7C8F57FD}" type="parTrans" cxnId="{90849E39-C9A2-498B-AC7D-27BC9C33969E}">
      <dgm:prSet/>
      <dgm:spPr/>
      <dgm:t>
        <a:bodyPr/>
        <a:lstStyle/>
        <a:p>
          <a:endParaRPr lang="ru-RU"/>
        </a:p>
      </dgm:t>
    </dgm:pt>
    <dgm:pt modelId="{A913A145-D24F-49DF-9884-204FB6A3D2D3}" type="sibTrans" cxnId="{90849E39-C9A2-498B-AC7D-27BC9C33969E}">
      <dgm:prSet/>
      <dgm:spPr/>
      <dgm:t>
        <a:bodyPr/>
        <a:lstStyle/>
        <a:p>
          <a:endParaRPr lang="ru-RU"/>
        </a:p>
      </dgm:t>
    </dgm:pt>
    <dgm:pt modelId="{90C44023-4C64-433A-B56C-05AD985A583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0" dirty="0" smtClean="0">
              <a:latin typeface="Bahnschrift Light SemiCondensed" pitchFamily="34" charset="0"/>
              <a:cs typeface="Arial" pitchFamily="34" charset="0"/>
            </a:rPr>
            <a:t>Предметные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0" dirty="0" smtClean="0">
              <a:latin typeface="Bahnschrift Light SemiCondensed" pitchFamily="34" charset="0"/>
              <a:cs typeface="Arial" pitchFamily="34" charset="0"/>
            </a:rPr>
            <a:t>и графические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dirty="0" smtClean="0">
              <a:latin typeface="Bahnschrift Light SemiCondensed" pitchFamily="34" charset="0"/>
              <a:cs typeface="Arial" pitchFamily="34" charset="0"/>
            </a:rPr>
            <a:t> </a:t>
          </a:r>
          <a:endParaRPr lang="ru-RU" sz="1900" b="1" i="1" dirty="0" smtClean="0">
            <a:latin typeface="Bahnschrift Light SemiCondensed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0" dirty="0" smtClean="0">
              <a:latin typeface="Bahnschrift Light SemiCondensed" pitchFamily="34" charset="0"/>
              <a:cs typeface="Arial" pitchFamily="34" charset="0"/>
            </a:rPr>
            <a:t>(младшие дошкольники)</a:t>
          </a:r>
          <a:endParaRPr lang="ru-RU" sz="2400" i="0" dirty="0" smtClean="0">
            <a:latin typeface="Bahnschrift Light SemiCondensed" pitchFamily="34" charset="0"/>
          </a:endParaRPr>
        </a:p>
      </dgm:t>
    </dgm:pt>
    <dgm:pt modelId="{BFA821A7-5A60-49F6-856E-D1C276F7ED66}" type="parTrans" cxnId="{23A301A9-DB19-43E5-A16E-EC93BE327AD9}">
      <dgm:prSet/>
      <dgm:spPr/>
      <dgm:t>
        <a:bodyPr/>
        <a:lstStyle/>
        <a:p>
          <a:endParaRPr lang="ru-RU"/>
        </a:p>
      </dgm:t>
    </dgm:pt>
    <dgm:pt modelId="{25E7348C-45BB-4C11-A7F6-D94B51ABE9CF}" type="sibTrans" cxnId="{23A301A9-DB19-43E5-A16E-EC93BE327AD9}">
      <dgm:prSet/>
      <dgm:spPr/>
      <dgm:t>
        <a:bodyPr/>
        <a:lstStyle/>
        <a:p>
          <a:endParaRPr lang="ru-RU"/>
        </a:p>
      </dgm:t>
    </dgm:pt>
    <dgm:pt modelId="{0B1B1B78-D167-4BCB-B179-DF1966577E4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i="1" dirty="0" smtClean="0">
            <a:latin typeface="Bookman Old Style" pitchFamily="18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0" dirty="0" smtClean="0">
              <a:latin typeface="Bahnschrift Light SemiCondensed" pitchFamily="34" charset="0"/>
              <a:cs typeface="Arial" pitchFamily="34" charset="0"/>
            </a:rPr>
            <a:t>Предметно-схематические 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dirty="0" smtClean="0">
              <a:latin typeface="Bahnschrift Light SemiCondensed" pitchFamily="34" charset="0"/>
              <a:cs typeface="Arial" pitchFamily="34" charset="0"/>
            </a:rPr>
            <a:t> </a:t>
          </a:r>
          <a:endParaRPr lang="ru-RU" sz="2000" dirty="0" smtClean="0">
            <a:latin typeface="Bahnschrift Light SemiCondensed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0" dirty="0" smtClean="0">
              <a:latin typeface="Bahnschrift Light SemiCondensed" pitchFamily="34" charset="0"/>
              <a:cs typeface="Arial" pitchFamily="34" charset="0"/>
            </a:rPr>
            <a:t>(старшие дошкольники)</a:t>
          </a:r>
          <a:endParaRPr lang="ru-RU" sz="2400" i="0" dirty="0" smtClean="0">
            <a:latin typeface="Bahnschrift Light SemiCondensed" pitchFamily="34" charset="0"/>
          </a:endParaRPr>
        </a:p>
        <a:p>
          <a:endParaRPr lang="ru-RU" sz="1900" dirty="0"/>
        </a:p>
      </dgm:t>
    </dgm:pt>
    <dgm:pt modelId="{17506D10-FAAD-49CC-86A0-D5B32E606779}" type="parTrans" cxnId="{56640E2D-DBE9-4266-81AC-3A5357935366}">
      <dgm:prSet/>
      <dgm:spPr/>
      <dgm:t>
        <a:bodyPr/>
        <a:lstStyle/>
        <a:p>
          <a:endParaRPr lang="ru-RU"/>
        </a:p>
      </dgm:t>
    </dgm:pt>
    <dgm:pt modelId="{D8D4F2BF-BAAB-4F66-A15A-4D5F24175F7E}" type="sibTrans" cxnId="{56640E2D-DBE9-4266-81AC-3A5357935366}">
      <dgm:prSet/>
      <dgm:spPr/>
      <dgm:t>
        <a:bodyPr/>
        <a:lstStyle/>
        <a:p>
          <a:endParaRPr lang="ru-RU"/>
        </a:p>
      </dgm:t>
    </dgm:pt>
    <dgm:pt modelId="{FD81738D-CCE5-42C3-9E33-1C10A3A9C9F4}" type="pres">
      <dgm:prSet presAssocID="{86B7FAFD-4FF6-4ECF-B0FB-51E5FA29E8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4EA2F2-FE55-4CAA-90EE-49B5649730A9}" type="pres">
      <dgm:prSet presAssocID="{82070B70-D864-4EBA-866F-03BE49FC502B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9CD315-F979-4BC2-ACF0-CE7FF88EB620}" type="pres">
      <dgm:prSet presAssocID="{82070B70-D864-4EBA-866F-03BE49FC502B}" presName="rootComposite1" presStyleCnt="0"/>
      <dgm:spPr/>
      <dgm:t>
        <a:bodyPr/>
        <a:lstStyle/>
        <a:p>
          <a:endParaRPr lang="ru-RU"/>
        </a:p>
      </dgm:t>
    </dgm:pt>
    <dgm:pt modelId="{BBF25D5D-9143-4299-AFD6-18F388EF5243}" type="pres">
      <dgm:prSet presAssocID="{82070B70-D864-4EBA-866F-03BE49FC502B}" presName="rootText1" presStyleLbl="node0" presStyleIdx="0" presStyleCnt="1" custScaleX="127561" custScaleY="64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23140A-297C-4AE0-9043-B79F8DD2DA05}" type="pres">
      <dgm:prSet presAssocID="{82070B70-D864-4EBA-866F-03BE49FC502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D413788-BD74-46F6-8510-AE59D6925A87}" type="pres">
      <dgm:prSet presAssocID="{82070B70-D864-4EBA-866F-03BE49FC502B}" presName="hierChild2" presStyleCnt="0"/>
      <dgm:spPr/>
      <dgm:t>
        <a:bodyPr/>
        <a:lstStyle/>
        <a:p>
          <a:endParaRPr lang="ru-RU"/>
        </a:p>
      </dgm:t>
    </dgm:pt>
    <dgm:pt modelId="{659F1CED-5208-4F0E-98B6-C74911542E73}" type="pres">
      <dgm:prSet presAssocID="{BFA821A7-5A60-49F6-856E-D1C276F7ED6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E7BC8E0-D4E5-4B63-B4E2-9DE187005829}" type="pres">
      <dgm:prSet presAssocID="{90C44023-4C64-433A-B56C-05AD985A583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8CFB88C-F91B-48F5-80B3-620CD706B37B}" type="pres">
      <dgm:prSet presAssocID="{90C44023-4C64-433A-B56C-05AD985A5832}" presName="rootComposite" presStyleCnt="0"/>
      <dgm:spPr/>
      <dgm:t>
        <a:bodyPr/>
        <a:lstStyle/>
        <a:p>
          <a:endParaRPr lang="ru-RU"/>
        </a:p>
      </dgm:t>
    </dgm:pt>
    <dgm:pt modelId="{9A6F360E-6376-409C-B8F8-BF71AA642DFF}" type="pres">
      <dgm:prSet presAssocID="{90C44023-4C64-433A-B56C-05AD985A5832}" presName="rootText" presStyleLbl="node2" presStyleIdx="0" presStyleCnt="2" custScaleY="88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DB37D8-D885-4214-A20E-B5CAC24BF5AB}" type="pres">
      <dgm:prSet presAssocID="{90C44023-4C64-433A-B56C-05AD985A5832}" presName="rootConnector" presStyleLbl="node2" presStyleIdx="0" presStyleCnt="2"/>
      <dgm:spPr/>
      <dgm:t>
        <a:bodyPr/>
        <a:lstStyle/>
        <a:p>
          <a:endParaRPr lang="ru-RU"/>
        </a:p>
      </dgm:t>
    </dgm:pt>
    <dgm:pt modelId="{93D722A1-163E-4AD0-BB07-6C5647254D65}" type="pres">
      <dgm:prSet presAssocID="{90C44023-4C64-433A-B56C-05AD985A5832}" presName="hierChild4" presStyleCnt="0"/>
      <dgm:spPr/>
      <dgm:t>
        <a:bodyPr/>
        <a:lstStyle/>
        <a:p>
          <a:endParaRPr lang="ru-RU"/>
        </a:p>
      </dgm:t>
    </dgm:pt>
    <dgm:pt modelId="{92A87E88-0539-46D4-A68B-16C96CDF9D34}" type="pres">
      <dgm:prSet presAssocID="{90C44023-4C64-433A-B56C-05AD985A5832}" presName="hierChild5" presStyleCnt="0"/>
      <dgm:spPr/>
      <dgm:t>
        <a:bodyPr/>
        <a:lstStyle/>
        <a:p>
          <a:endParaRPr lang="ru-RU"/>
        </a:p>
      </dgm:t>
    </dgm:pt>
    <dgm:pt modelId="{D3AA0EC8-CC5E-4EBF-88F0-DEA00CD5E7DF}" type="pres">
      <dgm:prSet presAssocID="{17506D10-FAAD-49CC-86A0-D5B32E606779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CBD2EA0-009C-4F27-B17E-B74A9A48A641}" type="pres">
      <dgm:prSet presAssocID="{0B1B1B78-D167-4BCB-B179-DF1966577E4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9C05489-3586-47BC-972B-1978EEA45466}" type="pres">
      <dgm:prSet presAssocID="{0B1B1B78-D167-4BCB-B179-DF1966577E4E}" presName="rootComposite" presStyleCnt="0"/>
      <dgm:spPr/>
      <dgm:t>
        <a:bodyPr/>
        <a:lstStyle/>
        <a:p>
          <a:endParaRPr lang="ru-RU"/>
        </a:p>
      </dgm:t>
    </dgm:pt>
    <dgm:pt modelId="{D92EF810-C87B-4F0D-B516-B3F4527A0D30}" type="pres">
      <dgm:prSet presAssocID="{0B1B1B78-D167-4BCB-B179-DF1966577E4E}" presName="rootText" presStyleLbl="node2" presStyleIdx="1" presStyleCnt="2" custScaleY="88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A2065D-4EE4-4A27-806A-5711E817BE35}" type="pres">
      <dgm:prSet presAssocID="{0B1B1B78-D167-4BCB-B179-DF1966577E4E}" presName="rootConnector" presStyleLbl="node2" presStyleIdx="1" presStyleCnt="2"/>
      <dgm:spPr/>
      <dgm:t>
        <a:bodyPr/>
        <a:lstStyle/>
        <a:p>
          <a:endParaRPr lang="ru-RU"/>
        </a:p>
      </dgm:t>
    </dgm:pt>
    <dgm:pt modelId="{959AD9C9-9B16-4177-AE0C-77DE608D03FF}" type="pres">
      <dgm:prSet presAssocID="{0B1B1B78-D167-4BCB-B179-DF1966577E4E}" presName="hierChild4" presStyleCnt="0"/>
      <dgm:spPr/>
      <dgm:t>
        <a:bodyPr/>
        <a:lstStyle/>
        <a:p>
          <a:endParaRPr lang="ru-RU"/>
        </a:p>
      </dgm:t>
    </dgm:pt>
    <dgm:pt modelId="{DCDA0F01-8557-4CF8-B818-327EAF56707B}" type="pres">
      <dgm:prSet presAssocID="{0B1B1B78-D167-4BCB-B179-DF1966577E4E}" presName="hierChild5" presStyleCnt="0"/>
      <dgm:spPr/>
      <dgm:t>
        <a:bodyPr/>
        <a:lstStyle/>
        <a:p>
          <a:endParaRPr lang="ru-RU"/>
        </a:p>
      </dgm:t>
    </dgm:pt>
    <dgm:pt modelId="{006194B3-C87A-4B45-AAD3-D44147EFEC1A}" type="pres">
      <dgm:prSet presAssocID="{82070B70-D864-4EBA-866F-03BE49FC502B}" presName="hierChild3" presStyleCnt="0"/>
      <dgm:spPr/>
      <dgm:t>
        <a:bodyPr/>
        <a:lstStyle/>
        <a:p>
          <a:endParaRPr lang="ru-RU"/>
        </a:p>
      </dgm:t>
    </dgm:pt>
  </dgm:ptLst>
  <dgm:cxnLst>
    <dgm:cxn modelId="{90849E39-C9A2-498B-AC7D-27BC9C33969E}" srcId="{86B7FAFD-4FF6-4ECF-B0FB-51E5FA29E860}" destId="{82070B70-D864-4EBA-866F-03BE49FC502B}" srcOrd="0" destOrd="0" parTransId="{7DE4CE4A-0175-4D39-9604-8B9D7C8F57FD}" sibTransId="{A913A145-D24F-49DF-9884-204FB6A3D2D3}"/>
    <dgm:cxn modelId="{7B453406-7984-46DD-AAAD-E6D1D88610CF}" type="presOf" srcId="{90C44023-4C64-433A-B56C-05AD985A5832}" destId="{9A6F360E-6376-409C-B8F8-BF71AA642DFF}" srcOrd="0" destOrd="0" presId="urn:microsoft.com/office/officeart/2005/8/layout/orgChart1"/>
    <dgm:cxn modelId="{8D38BF02-3837-4D5A-8D1B-64A794C71FC6}" type="presOf" srcId="{82070B70-D864-4EBA-866F-03BE49FC502B}" destId="{A723140A-297C-4AE0-9043-B79F8DD2DA05}" srcOrd="1" destOrd="0" presId="urn:microsoft.com/office/officeart/2005/8/layout/orgChart1"/>
    <dgm:cxn modelId="{3A4D62A8-6476-443A-91D4-2775FC48F8FF}" type="presOf" srcId="{17506D10-FAAD-49CC-86A0-D5B32E606779}" destId="{D3AA0EC8-CC5E-4EBF-88F0-DEA00CD5E7DF}" srcOrd="0" destOrd="0" presId="urn:microsoft.com/office/officeart/2005/8/layout/orgChart1"/>
    <dgm:cxn modelId="{6170B937-65F0-47B9-BD6F-6A1BAE304789}" type="presOf" srcId="{0B1B1B78-D167-4BCB-B179-DF1966577E4E}" destId="{8BA2065D-4EE4-4A27-806A-5711E817BE35}" srcOrd="1" destOrd="0" presId="urn:microsoft.com/office/officeart/2005/8/layout/orgChart1"/>
    <dgm:cxn modelId="{23A301A9-DB19-43E5-A16E-EC93BE327AD9}" srcId="{82070B70-D864-4EBA-866F-03BE49FC502B}" destId="{90C44023-4C64-433A-B56C-05AD985A5832}" srcOrd="0" destOrd="0" parTransId="{BFA821A7-5A60-49F6-856E-D1C276F7ED66}" sibTransId="{25E7348C-45BB-4C11-A7F6-D94B51ABE9CF}"/>
    <dgm:cxn modelId="{E3ADB579-46C8-4B9F-AB62-2B226A351CE9}" type="presOf" srcId="{90C44023-4C64-433A-B56C-05AD985A5832}" destId="{EADB37D8-D885-4214-A20E-B5CAC24BF5AB}" srcOrd="1" destOrd="0" presId="urn:microsoft.com/office/officeart/2005/8/layout/orgChart1"/>
    <dgm:cxn modelId="{A42E2AD8-CCC8-4FE6-BFC9-4A2B1FE01306}" type="presOf" srcId="{BFA821A7-5A60-49F6-856E-D1C276F7ED66}" destId="{659F1CED-5208-4F0E-98B6-C74911542E73}" srcOrd="0" destOrd="0" presId="urn:microsoft.com/office/officeart/2005/8/layout/orgChart1"/>
    <dgm:cxn modelId="{1A878310-7745-4E6D-93DA-ACC53AE4E034}" type="presOf" srcId="{82070B70-D864-4EBA-866F-03BE49FC502B}" destId="{BBF25D5D-9143-4299-AFD6-18F388EF5243}" srcOrd="0" destOrd="0" presId="urn:microsoft.com/office/officeart/2005/8/layout/orgChart1"/>
    <dgm:cxn modelId="{AB216D7D-D54A-465D-A190-5DABD5D26761}" type="presOf" srcId="{86B7FAFD-4FF6-4ECF-B0FB-51E5FA29E860}" destId="{FD81738D-CCE5-42C3-9E33-1C10A3A9C9F4}" srcOrd="0" destOrd="0" presId="urn:microsoft.com/office/officeart/2005/8/layout/orgChart1"/>
    <dgm:cxn modelId="{5D71BA1B-BEFD-4F73-87B8-D68090372D93}" type="presOf" srcId="{0B1B1B78-D167-4BCB-B179-DF1966577E4E}" destId="{D92EF810-C87B-4F0D-B516-B3F4527A0D30}" srcOrd="0" destOrd="0" presId="urn:microsoft.com/office/officeart/2005/8/layout/orgChart1"/>
    <dgm:cxn modelId="{56640E2D-DBE9-4266-81AC-3A5357935366}" srcId="{82070B70-D864-4EBA-866F-03BE49FC502B}" destId="{0B1B1B78-D167-4BCB-B179-DF1966577E4E}" srcOrd="1" destOrd="0" parTransId="{17506D10-FAAD-49CC-86A0-D5B32E606779}" sibTransId="{D8D4F2BF-BAAB-4F66-A15A-4D5F24175F7E}"/>
    <dgm:cxn modelId="{89E37AE9-D542-472C-BACC-AFDB1FF14166}" type="presParOf" srcId="{FD81738D-CCE5-42C3-9E33-1C10A3A9C9F4}" destId="{904EA2F2-FE55-4CAA-90EE-49B5649730A9}" srcOrd="0" destOrd="0" presId="urn:microsoft.com/office/officeart/2005/8/layout/orgChart1"/>
    <dgm:cxn modelId="{B57BDA00-D082-47A8-AFC6-4655C1D244C5}" type="presParOf" srcId="{904EA2F2-FE55-4CAA-90EE-49B5649730A9}" destId="{A39CD315-F979-4BC2-ACF0-CE7FF88EB620}" srcOrd="0" destOrd="0" presId="urn:microsoft.com/office/officeart/2005/8/layout/orgChart1"/>
    <dgm:cxn modelId="{54FB6C3E-7B24-4402-8761-A87FE8649518}" type="presParOf" srcId="{A39CD315-F979-4BC2-ACF0-CE7FF88EB620}" destId="{BBF25D5D-9143-4299-AFD6-18F388EF5243}" srcOrd="0" destOrd="0" presId="urn:microsoft.com/office/officeart/2005/8/layout/orgChart1"/>
    <dgm:cxn modelId="{255FF93C-7D3E-4DF1-AAEC-34E4B9BC5659}" type="presParOf" srcId="{A39CD315-F979-4BC2-ACF0-CE7FF88EB620}" destId="{A723140A-297C-4AE0-9043-B79F8DD2DA05}" srcOrd="1" destOrd="0" presId="urn:microsoft.com/office/officeart/2005/8/layout/orgChart1"/>
    <dgm:cxn modelId="{96B5B093-FE6B-4776-A174-DB8111FE9AA9}" type="presParOf" srcId="{904EA2F2-FE55-4CAA-90EE-49B5649730A9}" destId="{8D413788-BD74-46F6-8510-AE59D6925A87}" srcOrd="1" destOrd="0" presId="urn:microsoft.com/office/officeart/2005/8/layout/orgChart1"/>
    <dgm:cxn modelId="{9F14B05E-2F3C-4B3A-BDA1-98A0A2885CCE}" type="presParOf" srcId="{8D413788-BD74-46F6-8510-AE59D6925A87}" destId="{659F1CED-5208-4F0E-98B6-C74911542E73}" srcOrd="0" destOrd="0" presId="urn:microsoft.com/office/officeart/2005/8/layout/orgChart1"/>
    <dgm:cxn modelId="{04083F0D-09C3-41E6-9B48-29BC4F518447}" type="presParOf" srcId="{8D413788-BD74-46F6-8510-AE59D6925A87}" destId="{DE7BC8E0-D4E5-4B63-B4E2-9DE187005829}" srcOrd="1" destOrd="0" presId="urn:microsoft.com/office/officeart/2005/8/layout/orgChart1"/>
    <dgm:cxn modelId="{66D45611-E7EE-44AA-AC83-996E2E006365}" type="presParOf" srcId="{DE7BC8E0-D4E5-4B63-B4E2-9DE187005829}" destId="{58CFB88C-F91B-48F5-80B3-620CD706B37B}" srcOrd="0" destOrd="0" presId="urn:microsoft.com/office/officeart/2005/8/layout/orgChart1"/>
    <dgm:cxn modelId="{9B8CD98D-322E-47A9-8D2A-1194F876E0A5}" type="presParOf" srcId="{58CFB88C-F91B-48F5-80B3-620CD706B37B}" destId="{9A6F360E-6376-409C-B8F8-BF71AA642DFF}" srcOrd="0" destOrd="0" presId="urn:microsoft.com/office/officeart/2005/8/layout/orgChart1"/>
    <dgm:cxn modelId="{A2F27296-DA7F-4D91-9034-F436D0671123}" type="presParOf" srcId="{58CFB88C-F91B-48F5-80B3-620CD706B37B}" destId="{EADB37D8-D885-4214-A20E-B5CAC24BF5AB}" srcOrd="1" destOrd="0" presId="urn:microsoft.com/office/officeart/2005/8/layout/orgChart1"/>
    <dgm:cxn modelId="{BB820D26-F6B5-4439-8229-E83A11DFFFBA}" type="presParOf" srcId="{DE7BC8E0-D4E5-4B63-B4E2-9DE187005829}" destId="{93D722A1-163E-4AD0-BB07-6C5647254D65}" srcOrd="1" destOrd="0" presId="urn:microsoft.com/office/officeart/2005/8/layout/orgChart1"/>
    <dgm:cxn modelId="{D526A7F8-9657-4EB8-9412-5B253DA0BB5D}" type="presParOf" srcId="{DE7BC8E0-D4E5-4B63-B4E2-9DE187005829}" destId="{92A87E88-0539-46D4-A68B-16C96CDF9D34}" srcOrd="2" destOrd="0" presId="urn:microsoft.com/office/officeart/2005/8/layout/orgChart1"/>
    <dgm:cxn modelId="{116271AC-9ABC-4185-B03F-EC797876F27A}" type="presParOf" srcId="{8D413788-BD74-46F6-8510-AE59D6925A87}" destId="{D3AA0EC8-CC5E-4EBF-88F0-DEA00CD5E7DF}" srcOrd="2" destOrd="0" presId="urn:microsoft.com/office/officeart/2005/8/layout/orgChart1"/>
    <dgm:cxn modelId="{911DC0CE-5F97-4F90-A222-1CAF96B0B4D0}" type="presParOf" srcId="{8D413788-BD74-46F6-8510-AE59D6925A87}" destId="{2CBD2EA0-009C-4F27-B17E-B74A9A48A641}" srcOrd="3" destOrd="0" presId="urn:microsoft.com/office/officeart/2005/8/layout/orgChart1"/>
    <dgm:cxn modelId="{D81817D6-6CC2-435E-8F2B-02CA67098B53}" type="presParOf" srcId="{2CBD2EA0-009C-4F27-B17E-B74A9A48A641}" destId="{99C05489-3586-47BC-972B-1978EEA45466}" srcOrd="0" destOrd="0" presId="urn:microsoft.com/office/officeart/2005/8/layout/orgChart1"/>
    <dgm:cxn modelId="{87F1CDCD-01D9-481F-81A3-D2708E003920}" type="presParOf" srcId="{99C05489-3586-47BC-972B-1978EEA45466}" destId="{D92EF810-C87B-4F0D-B516-B3F4527A0D30}" srcOrd="0" destOrd="0" presId="urn:microsoft.com/office/officeart/2005/8/layout/orgChart1"/>
    <dgm:cxn modelId="{9D75C4F3-F831-4BA6-BD07-3B3F36DA395D}" type="presParOf" srcId="{99C05489-3586-47BC-972B-1978EEA45466}" destId="{8BA2065D-4EE4-4A27-806A-5711E817BE35}" srcOrd="1" destOrd="0" presId="urn:microsoft.com/office/officeart/2005/8/layout/orgChart1"/>
    <dgm:cxn modelId="{A5DDC1D1-B61C-47AC-A40C-55F94ABBFBA4}" type="presParOf" srcId="{2CBD2EA0-009C-4F27-B17E-B74A9A48A641}" destId="{959AD9C9-9B16-4177-AE0C-77DE608D03FF}" srcOrd="1" destOrd="0" presId="urn:microsoft.com/office/officeart/2005/8/layout/orgChart1"/>
    <dgm:cxn modelId="{1D3F6698-3A1B-43A6-81CB-86E2ADC7191F}" type="presParOf" srcId="{2CBD2EA0-009C-4F27-B17E-B74A9A48A641}" destId="{DCDA0F01-8557-4CF8-B818-327EAF56707B}" srcOrd="2" destOrd="0" presId="urn:microsoft.com/office/officeart/2005/8/layout/orgChart1"/>
    <dgm:cxn modelId="{C3D5FBB0-AA41-4899-8ED0-9E73B1D47DDB}" type="presParOf" srcId="{904EA2F2-FE55-4CAA-90EE-49B5649730A9}" destId="{006194B3-C87A-4B45-AAD3-D44147EFEC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1D00CE-5BA8-4476-AC0D-432475B8EA86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F259D9AD-588C-4C2A-8E85-B9239061C147}">
      <dgm:prSet phldrT="[Текст]" custT="1"/>
      <dgm:spPr/>
      <dgm:t>
        <a:bodyPr/>
        <a:lstStyle/>
        <a:p>
          <a:r>
            <a:rPr kumimoji="0" lang="ru-RU" sz="2800" b="1" i="0" u="none" strike="noStrike" cap="none" normalizeH="0" baseline="0" dirty="0" err="1" smtClean="0">
              <a:ln/>
              <a:solidFill>
                <a:srgbClr val="FFFF00"/>
              </a:solidFill>
              <a:effectLst/>
              <a:latin typeface="Bahnschrift Light SemiCondensed" pitchFamily="34" charset="0"/>
              <a:ea typeface="Times New Roman" pitchFamily="18" charset="0"/>
              <a:cs typeface="Times New Roman" pitchFamily="18" charset="0"/>
            </a:rPr>
            <a:t>мнемоквадраты</a:t>
          </a:r>
          <a:endParaRPr lang="ru-RU" sz="2200" b="1" dirty="0">
            <a:solidFill>
              <a:srgbClr val="FFFF00"/>
            </a:solidFill>
            <a:latin typeface="Bahnschrift Light SemiCondensed" pitchFamily="34" charset="0"/>
          </a:endParaRPr>
        </a:p>
      </dgm:t>
    </dgm:pt>
    <dgm:pt modelId="{98A91411-8108-4978-8AB3-5EDB6CEB8F33}" type="parTrans" cxnId="{1C815498-AF7F-40F8-AE30-25E743D8F21A}">
      <dgm:prSet/>
      <dgm:spPr/>
      <dgm:t>
        <a:bodyPr/>
        <a:lstStyle/>
        <a:p>
          <a:endParaRPr lang="ru-RU" sz="2800">
            <a:solidFill>
              <a:srgbClr val="FFFF00"/>
            </a:solidFill>
          </a:endParaRPr>
        </a:p>
      </dgm:t>
    </dgm:pt>
    <dgm:pt modelId="{C429718F-09EB-43AB-9F65-BFA829727891}" type="sibTrans" cxnId="{1C815498-AF7F-40F8-AE30-25E743D8F21A}">
      <dgm:prSet/>
      <dgm:spPr/>
      <dgm:t>
        <a:bodyPr/>
        <a:lstStyle/>
        <a:p>
          <a:endParaRPr lang="ru-RU" sz="2800">
            <a:solidFill>
              <a:srgbClr val="FFFF00"/>
            </a:solidFill>
          </a:endParaRPr>
        </a:p>
      </dgm:t>
    </dgm:pt>
    <dgm:pt modelId="{73836B0B-F92A-40C6-9E22-0A63E23B6BB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2000" b="1" i="0" u="none" strike="noStrike" cap="none" normalizeH="0" baseline="0" dirty="0" smtClean="0">
            <a:ln/>
            <a:solidFill>
              <a:srgbClr val="FFFF00"/>
            </a:solidFill>
            <a:effectLst/>
            <a:latin typeface="Bookman Old Style" pitchFamily="18" charset="0"/>
            <a:ea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800" b="1" i="0" u="none" strike="noStrike" cap="none" normalizeH="0" baseline="0" dirty="0" err="1" smtClean="0">
              <a:ln/>
              <a:solidFill>
                <a:srgbClr val="FFFF00"/>
              </a:solidFill>
              <a:effectLst/>
              <a:latin typeface="Bahnschrift Light SemiCondensed" pitchFamily="34" charset="0"/>
              <a:ea typeface="Times New Roman" pitchFamily="18" charset="0"/>
              <a:cs typeface="Times New Roman" pitchFamily="18" charset="0"/>
            </a:rPr>
            <a:t>мнемотаблицы</a:t>
          </a:r>
          <a:endParaRPr lang="ru-RU" sz="2200" b="1" dirty="0" smtClean="0">
            <a:solidFill>
              <a:srgbClr val="FFFF00"/>
            </a:solidFill>
            <a:latin typeface="Bahnschrift Light SemiCondensed" pitchFamily="34" charset="0"/>
          </a:endParaRP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rgbClr val="FFFF00"/>
            </a:solidFill>
          </a:endParaRPr>
        </a:p>
      </dgm:t>
    </dgm:pt>
    <dgm:pt modelId="{A43BED66-0823-4910-86E6-68E253A22404}" type="parTrans" cxnId="{86D19788-1602-4489-9309-D6986F0281D2}">
      <dgm:prSet/>
      <dgm:spPr/>
      <dgm:t>
        <a:bodyPr/>
        <a:lstStyle/>
        <a:p>
          <a:endParaRPr lang="ru-RU" sz="2800">
            <a:solidFill>
              <a:srgbClr val="FFFF00"/>
            </a:solidFill>
          </a:endParaRPr>
        </a:p>
      </dgm:t>
    </dgm:pt>
    <dgm:pt modelId="{A00BB306-FAC3-4C97-BC06-50E0A7E5929F}" type="sibTrans" cxnId="{86D19788-1602-4489-9309-D6986F0281D2}">
      <dgm:prSet/>
      <dgm:spPr/>
      <dgm:t>
        <a:bodyPr/>
        <a:lstStyle/>
        <a:p>
          <a:endParaRPr lang="ru-RU" sz="2800">
            <a:solidFill>
              <a:srgbClr val="FFFF00"/>
            </a:solidFill>
          </a:endParaRPr>
        </a:p>
      </dgm:t>
    </dgm:pt>
    <dgm:pt modelId="{3016CB64-30EC-4574-953B-AD90A1E02370}">
      <dgm:prSet custT="1"/>
      <dgm:spPr/>
      <dgm:t>
        <a:bodyPr/>
        <a:lstStyle/>
        <a:p>
          <a:r>
            <a:rPr kumimoji="0" lang="ru-RU" sz="2800" b="1" i="0" u="none" strike="noStrike" cap="none" normalizeH="0" baseline="0" dirty="0" err="1" smtClean="0">
              <a:ln/>
              <a:solidFill>
                <a:srgbClr val="FFFF00"/>
              </a:solidFill>
              <a:effectLst/>
              <a:latin typeface="Bahnschrift Light SemiCondensed" pitchFamily="34" charset="0"/>
              <a:ea typeface="Times New Roman" pitchFamily="18" charset="0"/>
              <a:cs typeface="Times New Roman" pitchFamily="18" charset="0"/>
            </a:rPr>
            <a:t>мнемодорожки</a:t>
          </a:r>
          <a:endParaRPr lang="ru-RU" sz="2200" b="1" dirty="0">
            <a:solidFill>
              <a:srgbClr val="FFFF00"/>
            </a:solidFill>
            <a:latin typeface="Bahnschrift Light SemiCondensed" pitchFamily="34" charset="0"/>
          </a:endParaRPr>
        </a:p>
      </dgm:t>
    </dgm:pt>
    <dgm:pt modelId="{0FFB096C-29AF-4386-A222-79B989F27D84}" type="parTrans" cxnId="{DAAF95B7-9E21-47EF-B830-F1745571B04C}">
      <dgm:prSet/>
      <dgm:spPr/>
      <dgm:t>
        <a:bodyPr/>
        <a:lstStyle/>
        <a:p>
          <a:endParaRPr lang="ru-RU" sz="2800">
            <a:solidFill>
              <a:srgbClr val="FFFF00"/>
            </a:solidFill>
          </a:endParaRPr>
        </a:p>
      </dgm:t>
    </dgm:pt>
    <dgm:pt modelId="{6AB378F9-A718-4594-9C26-BDAC72CD24B7}" type="sibTrans" cxnId="{DAAF95B7-9E21-47EF-B830-F1745571B04C}">
      <dgm:prSet/>
      <dgm:spPr/>
      <dgm:t>
        <a:bodyPr/>
        <a:lstStyle/>
        <a:p>
          <a:endParaRPr lang="ru-RU" sz="2800">
            <a:solidFill>
              <a:srgbClr val="FFFF00"/>
            </a:solidFill>
          </a:endParaRPr>
        </a:p>
      </dgm:t>
    </dgm:pt>
    <dgm:pt modelId="{0BC92278-6573-4E95-8FF4-8993EA2DCE54}" type="pres">
      <dgm:prSet presAssocID="{971D00CE-5BA8-4476-AC0D-432475B8EA86}" presName="CompostProcess" presStyleCnt="0">
        <dgm:presLayoutVars>
          <dgm:dir/>
          <dgm:resizeHandles val="exact"/>
        </dgm:presLayoutVars>
      </dgm:prSet>
      <dgm:spPr/>
    </dgm:pt>
    <dgm:pt modelId="{640ED2BC-EEB7-4D52-96A4-1BEDF2BF6262}" type="pres">
      <dgm:prSet presAssocID="{971D00CE-5BA8-4476-AC0D-432475B8EA86}" presName="arrow" presStyleLbl="bgShp" presStyleIdx="0" presStyleCnt="1"/>
      <dgm:spPr/>
    </dgm:pt>
    <dgm:pt modelId="{85140AE7-135C-4BB2-B429-A2256C06D39F}" type="pres">
      <dgm:prSet presAssocID="{971D00CE-5BA8-4476-AC0D-432475B8EA86}" presName="linearProcess" presStyleCnt="0"/>
      <dgm:spPr/>
    </dgm:pt>
    <dgm:pt modelId="{1D8E0FEF-54D0-407B-AF1D-79EF051DB1DC}" type="pres">
      <dgm:prSet presAssocID="{F259D9AD-588C-4C2A-8E85-B9239061C147}" presName="textNode" presStyleLbl="node1" presStyleIdx="0" presStyleCnt="3" custScaleX="148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6274F-9A55-48C6-BA26-0A813FE2BF49}" type="pres">
      <dgm:prSet presAssocID="{C429718F-09EB-43AB-9F65-BFA829727891}" presName="sibTrans" presStyleCnt="0"/>
      <dgm:spPr/>
    </dgm:pt>
    <dgm:pt modelId="{195AD903-7948-4D22-9800-6367C5137510}" type="pres">
      <dgm:prSet presAssocID="{3016CB64-30EC-4574-953B-AD90A1E02370}" presName="textNode" presStyleLbl="node1" presStyleIdx="1" presStyleCnt="3" custScaleX="140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F717B-3ADA-466D-8CD7-E2153794F42F}" type="pres">
      <dgm:prSet presAssocID="{6AB378F9-A718-4594-9C26-BDAC72CD24B7}" presName="sibTrans" presStyleCnt="0"/>
      <dgm:spPr/>
    </dgm:pt>
    <dgm:pt modelId="{D7EA97AC-F8C8-4C1D-A555-931B24DAB261}" type="pres">
      <dgm:prSet presAssocID="{73836B0B-F92A-40C6-9E22-0A63E23B6BB2}" presName="textNode" presStyleLbl="node1" presStyleIdx="2" presStyleCnt="3" custScaleX="136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F03BF7-C8F5-4F4D-AD73-FB13EB45CB7D}" type="presOf" srcId="{971D00CE-5BA8-4476-AC0D-432475B8EA86}" destId="{0BC92278-6573-4E95-8FF4-8993EA2DCE54}" srcOrd="0" destOrd="0" presId="urn:microsoft.com/office/officeart/2005/8/layout/hProcess9"/>
    <dgm:cxn modelId="{AE067E66-1EEE-467D-9379-867655BB8A80}" type="presOf" srcId="{3016CB64-30EC-4574-953B-AD90A1E02370}" destId="{195AD903-7948-4D22-9800-6367C5137510}" srcOrd="0" destOrd="0" presId="urn:microsoft.com/office/officeart/2005/8/layout/hProcess9"/>
    <dgm:cxn modelId="{B46E83D1-4555-478A-A84A-A8FBD8D7CB35}" type="presOf" srcId="{F259D9AD-588C-4C2A-8E85-B9239061C147}" destId="{1D8E0FEF-54D0-407B-AF1D-79EF051DB1DC}" srcOrd="0" destOrd="0" presId="urn:microsoft.com/office/officeart/2005/8/layout/hProcess9"/>
    <dgm:cxn modelId="{86D19788-1602-4489-9309-D6986F0281D2}" srcId="{971D00CE-5BA8-4476-AC0D-432475B8EA86}" destId="{73836B0B-F92A-40C6-9E22-0A63E23B6BB2}" srcOrd="2" destOrd="0" parTransId="{A43BED66-0823-4910-86E6-68E253A22404}" sibTransId="{A00BB306-FAC3-4C97-BC06-50E0A7E5929F}"/>
    <dgm:cxn modelId="{DAAF95B7-9E21-47EF-B830-F1745571B04C}" srcId="{971D00CE-5BA8-4476-AC0D-432475B8EA86}" destId="{3016CB64-30EC-4574-953B-AD90A1E02370}" srcOrd="1" destOrd="0" parTransId="{0FFB096C-29AF-4386-A222-79B989F27D84}" sibTransId="{6AB378F9-A718-4594-9C26-BDAC72CD24B7}"/>
    <dgm:cxn modelId="{F6E36689-7C87-46C3-8DAE-67E15D960A45}" type="presOf" srcId="{73836B0B-F92A-40C6-9E22-0A63E23B6BB2}" destId="{D7EA97AC-F8C8-4C1D-A555-931B24DAB261}" srcOrd="0" destOrd="0" presId="urn:microsoft.com/office/officeart/2005/8/layout/hProcess9"/>
    <dgm:cxn modelId="{1C815498-AF7F-40F8-AE30-25E743D8F21A}" srcId="{971D00CE-5BA8-4476-AC0D-432475B8EA86}" destId="{F259D9AD-588C-4C2A-8E85-B9239061C147}" srcOrd="0" destOrd="0" parTransId="{98A91411-8108-4978-8AB3-5EDB6CEB8F33}" sibTransId="{C429718F-09EB-43AB-9F65-BFA829727891}"/>
    <dgm:cxn modelId="{EB156659-A2DD-4F55-93F5-311C4C8E5B26}" type="presParOf" srcId="{0BC92278-6573-4E95-8FF4-8993EA2DCE54}" destId="{640ED2BC-EEB7-4D52-96A4-1BEDF2BF6262}" srcOrd="0" destOrd="0" presId="urn:microsoft.com/office/officeart/2005/8/layout/hProcess9"/>
    <dgm:cxn modelId="{01F25457-861F-4FF9-804F-1CC4C1478E13}" type="presParOf" srcId="{0BC92278-6573-4E95-8FF4-8993EA2DCE54}" destId="{85140AE7-135C-4BB2-B429-A2256C06D39F}" srcOrd="1" destOrd="0" presId="urn:microsoft.com/office/officeart/2005/8/layout/hProcess9"/>
    <dgm:cxn modelId="{B8C36469-10FE-4A19-9D5F-BBDEB9457C91}" type="presParOf" srcId="{85140AE7-135C-4BB2-B429-A2256C06D39F}" destId="{1D8E0FEF-54D0-407B-AF1D-79EF051DB1DC}" srcOrd="0" destOrd="0" presId="urn:microsoft.com/office/officeart/2005/8/layout/hProcess9"/>
    <dgm:cxn modelId="{E942C03C-4088-43CF-9453-26EE25E0F2FD}" type="presParOf" srcId="{85140AE7-135C-4BB2-B429-A2256C06D39F}" destId="{5B86274F-9A55-48C6-BA26-0A813FE2BF49}" srcOrd="1" destOrd="0" presId="urn:microsoft.com/office/officeart/2005/8/layout/hProcess9"/>
    <dgm:cxn modelId="{63FDFBEC-D3AF-44D9-882A-59734F2A56DB}" type="presParOf" srcId="{85140AE7-135C-4BB2-B429-A2256C06D39F}" destId="{195AD903-7948-4D22-9800-6367C5137510}" srcOrd="2" destOrd="0" presId="urn:microsoft.com/office/officeart/2005/8/layout/hProcess9"/>
    <dgm:cxn modelId="{C347FD1E-AE64-4BCC-AFA6-4DF36DFD57B8}" type="presParOf" srcId="{85140AE7-135C-4BB2-B429-A2256C06D39F}" destId="{346F717B-3ADA-466D-8CD7-E2153794F42F}" srcOrd="3" destOrd="0" presId="urn:microsoft.com/office/officeart/2005/8/layout/hProcess9"/>
    <dgm:cxn modelId="{703073F6-FC6C-46E7-9A95-532D6846C4C2}" type="presParOf" srcId="{85140AE7-135C-4BB2-B429-A2256C06D39F}" destId="{D7EA97AC-F8C8-4C1D-A555-931B24DAB2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AA0EC8-CC5E-4EBF-88F0-DEA00CD5E7DF}">
      <dsp:nvSpPr>
        <dsp:cNvPr id="0" name=""/>
        <dsp:cNvSpPr/>
      </dsp:nvSpPr>
      <dsp:spPr>
        <a:xfrm>
          <a:off x="3744416" y="1828696"/>
          <a:ext cx="2049121" cy="71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632"/>
              </a:lnTo>
              <a:lnTo>
                <a:pt x="2049121" y="355632"/>
              </a:lnTo>
              <a:lnTo>
                <a:pt x="2049121" y="7112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F1CED-5208-4F0E-98B6-C74911542E73}">
      <dsp:nvSpPr>
        <dsp:cNvPr id="0" name=""/>
        <dsp:cNvSpPr/>
      </dsp:nvSpPr>
      <dsp:spPr>
        <a:xfrm>
          <a:off x="1695294" y="1828696"/>
          <a:ext cx="2049121" cy="711265"/>
        </a:xfrm>
        <a:custGeom>
          <a:avLst/>
          <a:gdLst/>
          <a:ahLst/>
          <a:cxnLst/>
          <a:rect l="0" t="0" r="0" b="0"/>
          <a:pathLst>
            <a:path>
              <a:moveTo>
                <a:pt x="2049121" y="0"/>
              </a:moveTo>
              <a:lnTo>
                <a:pt x="2049121" y="355632"/>
              </a:lnTo>
              <a:lnTo>
                <a:pt x="0" y="355632"/>
              </a:lnTo>
              <a:lnTo>
                <a:pt x="0" y="7112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25D5D-9143-4299-AFD6-18F388EF5243}">
      <dsp:nvSpPr>
        <dsp:cNvPr id="0" name=""/>
        <dsp:cNvSpPr/>
      </dsp:nvSpPr>
      <dsp:spPr>
        <a:xfrm>
          <a:off x="1584184" y="735853"/>
          <a:ext cx="4320462" cy="1092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>
              <a:latin typeface="Bahnschrift Light SemiCondensed" pitchFamily="34" charset="0"/>
              <a:cs typeface="Arial" pitchFamily="34" charset="0"/>
            </a:rPr>
            <a:t>Виды моделей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Bahnschrift Light SemiCondensed" pitchFamily="34" charset="0"/>
              <a:cs typeface="Arial" pitchFamily="34" charset="0"/>
            </a:rPr>
            <a:t>в дошкольном обучении   </a:t>
          </a:r>
          <a:endParaRPr lang="ru-RU" sz="2400" kern="1200" dirty="0" smtClean="0">
            <a:latin typeface="Bahnschrift Light SemiCondensed" pitchFamily="34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584184" y="735853"/>
        <a:ext cx="4320462" cy="1092842"/>
      </dsp:txXfrm>
    </dsp:sp>
    <dsp:sp modelId="{9A6F360E-6376-409C-B8F8-BF71AA642DFF}">
      <dsp:nvSpPr>
        <dsp:cNvPr id="0" name=""/>
        <dsp:cNvSpPr/>
      </dsp:nvSpPr>
      <dsp:spPr>
        <a:xfrm>
          <a:off x="1805" y="2539961"/>
          <a:ext cx="3386977" cy="14924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0" kern="1200" dirty="0" smtClean="0">
              <a:latin typeface="Bahnschrift Light SemiCondensed" pitchFamily="34" charset="0"/>
              <a:cs typeface="Arial" pitchFamily="34" charset="0"/>
            </a:rPr>
            <a:t>Предметные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0" kern="1200" dirty="0" smtClean="0">
              <a:latin typeface="Bahnschrift Light SemiCondensed" pitchFamily="34" charset="0"/>
              <a:cs typeface="Arial" pitchFamily="34" charset="0"/>
            </a:rPr>
            <a:t>и графические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kern="1200" dirty="0" smtClean="0">
              <a:latin typeface="Bahnschrift Light SemiCondensed" pitchFamily="34" charset="0"/>
              <a:cs typeface="Arial" pitchFamily="34" charset="0"/>
            </a:rPr>
            <a:t> </a:t>
          </a:r>
          <a:endParaRPr lang="ru-RU" sz="1900" b="1" i="1" kern="1200" dirty="0" smtClean="0">
            <a:latin typeface="Bahnschrift Light SemiCondensed" pitchFamily="34" charset="0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0" kern="1200" dirty="0" smtClean="0">
              <a:latin typeface="Bahnschrift Light SemiCondensed" pitchFamily="34" charset="0"/>
              <a:cs typeface="Arial" pitchFamily="34" charset="0"/>
            </a:rPr>
            <a:t>(младшие дошкольники)</a:t>
          </a:r>
          <a:endParaRPr lang="ru-RU" sz="2400" i="0" kern="1200" dirty="0" smtClean="0">
            <a:latin typeface="Bahnschrift Light SemiCondensed" pitchFamily="34" charset="0"/>
          </a:endParaRPr>
        </a:p>
      </dsp:txBody>
      <dsp:txXfrm>
        <a:off x="1805" y="2539961"/>
        <a:ext cx="3386977" cy="1492488"/>
      </dsp:txXfrm>
    </dsp:sp>
    <dsp:sp modelId="{D92EF810-C87B-4F0D-B516-B3F4527A0D30}">
      <dsp:nvSpPr>
        <dsp:cNvPr id="0" name=""/>
        <dsp:cNvSpPr/>
      </dsp:nvSpPr>
      <dsp:spPr>
        <a:xfrm>
          <a:off x="4100048" y="2539961"/>
          <a:ext cx="3386977" cy="14924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i="1" kern="1200" dirty="0" smtClean="0">
            <a:latin typeface="Bookman Old Style" pitchFamily="18" charset="0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0" kern="1200" dirty="0" smtClean="0">
              <a:latin typeface="Bahnschrift Light SemiCondensed" pitchFamily="34" charset="0"/>
              <a:cs typeface="Arial" pitchFamily="34" charset="0"/>
            </a:rPr>
            <a:t>Предметно-схематические 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kern="1200" dirty="0" smtClean="0">
              <a:latin typeface="Bahnschrift Light SemiCondensed" pitchFamily="34" charset="0"/>
              <a:cs typeface="Arial" pitchFamily="34" charset="0"/>
            </a:rPr>
            <a:t> </a:t>
          </a:r>
          <a:endParaRPr lang="ru-RU" sz="2000" kern="1200" dirty="0" smtClean="0">
            <a:latin typeface="Bahnschrift Light SemiCondensed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0" kern="1200" dirty="0" smtClean="0">
              <a:latin typeface="Bahnschrift Light SemiCondensed" pitchFamily="34" charset="0"/>
              <a:cs typeface="Arial" pitchFamily="34" charset="0"/>
            </a:rPr>
            <a:t>(старшие дошкольники)</a:t>
          </a:r>
          <a:endParaRPr lang="ru-RU" sz="2400" i="0" kern="1200" dirty="0" smtClean="0">
            <a:latin typeface="Bahnschrift Light SemiCondensed" pitchFamily="34" charset="0"/>
          </a:endParaRPr>
        </a:p>
        <a:p>
          <a:pPr lvl="0" algn="ctr">
            <a:spcBef>
              <a:spcPct val="0"/>
            </a:spcBef>
          </a:pPr>
          <a:endParaRPr lang="ru-RU" sz="1900" kern="1200" dirty="0"/>
        </a:p>
      </dsp:txBody>
      <dsp:txXfrm>
        <a:off x="4100048" y="2539961"/>
        <a:ext cx="3386977" cy="14924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0ED2BC-EEB7-4D52-96A4-1BEDF2BF6262}">
      <dsp:nvSpPr>
        <dsp:cNvPr id="0" name=""/>
        <dsp:cNvSpPr/>
      </dsp:nvSpPr>
      <dsp:spPr>
        <a:xfrm>
          <a:off x="664273" y="0"/>
          <a:ext cx="7528436" cy="20162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E0FEF-54D0-407B-AF1D-79EF051DB1DC}">
      <dsp:nvSpPr>
        <dsp:cNvPr id="0" name=""/>
        <dsp:cNvSpPr/>
      </dsp:nvSpPr>
      <dsp:spPr>
        <a:xfrm>
          <a:off x="4546" y="604867"/>
          <a:ext cx="2862651" cy="806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800" b="1" i="0" u="none" strike="noStrike" kern="1200" cap="none" normalizeH="0" baseline="0" dirty="0" err="1" smtClean="0">
              <a:ln/>
              <a:solidFill>
                <a:srgbClr val="FFFF00"/>
              </a:solidFill>
              <a:effectLst/>
              <a:latin typeface="Bahnschrift Light SemiCondensed" pitchFamily="34" charset="0"/>
              <a:ea typeface="Times New Roman" pitchFamily="18" charset="0"/>
              <a:cs typeface="Times New Roman" pitchFamily="18" charset="0"/>
            </a:rPr>
            <a:t>мнемоквадраты</a:t>
          </a:r>
          <a:endParaRPr lang="ru-RU" sz="2200" b="1" kern="1200" dirty="0">
            <a:solidFill>
              <a:srgbClr val="FFFF00"/>
            </a:solidFill>
            <a:latin typeface="Bahnschrift Light SemiCondensed" pitchFamily="34" charset="0"/>
          </a:endParaRPr>
        </a:p>
      </dsp:txBody>
      <dsp:txXfrm>
        <a:off x="4546" y="604867"/>
        <a:ext cx="2862651" cy="806489"/>
      </dsp:txXfrm>
    </dsp:sp>
    <dsp:sp modelId="{195AD903-7948-4D22-9800-6367C5137510}">
      <dsp:nvSpPr>
        <dsp:cNvPr id="0" name=""/>
        <dsp:cNvSpPr/>
      </dsp:nvSpPr>
      <dsp:spPr>
        <a:xfrm>
          <a:off x="3188956" y="604867"/>
          <a:ext cx="2713034" cy="806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800" b="1" i="0" u="none" strike="noStrike" kern="1200" cap="none" normalizeH="0" baseline="0" dirty="0" err="1" smtClean="0">
              <a:ln/>
              <a:solidFill>
                <a:srgbClr val="FFFF00"/>
              </a:solidFill>
              <a:effectLst/>
              <a:latin typeface="Bahnschrift Light SemiCondensed" pitchFamily="34" charset="0"/>
              <a:ea typeface="Times New Roman" pitchFamily="18" charset="0"/>
              <a:cs typeface="Times New Roman" pitchFamily="18" charset="0"/>
            </a:rPr>
            <a:t>мнемодорожки</a:t>
          </a:r>
          <a:endParaRPr lang="ru-RU" sz="2200" b="1" kern="1200" dirty="0">
            <a:solidFill>
              <a:srgbClr val="FFFF00"/>
            </a:solidFill>
            <a:latin typeface="Bahnschrift Light SemiCondensed" pitchFamily="34" charset="0"/>
          </a:endParaRPr>
        </a:p>
      </dsp:txBody>
      <dsp:txXfrm>
        <a:off x="3188956" y="604867"/>
        <a:ext cx="2713034" cy="806489"/>
      </dsp:txXfrm>
    </dsp:sp>
    <dsp:sp modelId="{D7EA97AC-F8C8-4C1D-A555-931B24DAB261}">
      <dsp:nvSpPr>
        <dsp:cNvPr id="0" name=""/>
        <dsp:cNvSpPr/>
      </dsp:nvSpPr>
      <dsp:spPr>
        <a:xfrm>
          <a:off x="6223748" y="604867"/>
          <a:ext cx="2628688" cy="806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2000" b="1" i="0" u="none" strike="noStrike" kern="1200" cap="none" normalizeH="0" baseline="0" dirty="0" smtClean="0">
            <a:ln/>
            <a:solidFill>
              <a:srgbClr val="FFFF00"/>
            </a:solidFill>
            <a:effectLst/>
            <a:latin typeface="Bookman Old Style" pitchFamily="18" charset="0"/>
            <a:ea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800" b="1" i="0" u="none" strike="noStrike" kern="1200" cap="none" normalizeH="0" baseline="0" dirty="0" err="1" smtClean="0">
              <a:ln/>
              <a:solidFill>
                <a:srgbClr val="FFFF00"/>
              </a:solidFill>
              <a:effectLst/>
              <a:latin typeface="Bahnschrift Light SemiCondensed" pitchFamily="34" charset="0"/>
              <a:ea typeface="Times New Roman" pitchFamily="18" charset="0"/>
              <a:cs typeface="Times New Roman" pitchFamily="18" charset="0"/>
            </a:rPr>
            <a:t>мнемотаблицы</a:t>
          </a:r>
          <a:endParaRPr lang="ru-RU" sz="2200" b="1" kern="1200" dirty="0" smtClean="0">
            <a:solidFill>
              <a:srgbClr val="FFFF00"/>
            </a:solidFill>
            <a:latin typeface="Bahnschrift Light SemiCondensed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FFFF00"/>
            </a:solidFill>
          </a:endParaRPr>
        </a:p>
      </dsp:txBody>
      <dsp:txXfrm>
        <a:off x="6223748" y="604867"/>
        <a:ext cx="2628688" cy="806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Picture 7"/>
          <p:cNvPicPr/>
          <p:nvPr/>
        </p:nvPicPr>
        <p:blipFill>
          <a:blip r:embed="rId15" cstate="print"/>
          <a:stretch/>
        </p:blipFill>
        <p:spPr>
          <a:xfrm>
            <a:off x="2060280" y="1563120"/>
            <a:ext cx="4813560" cy="8460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16799D9-0648-4D02-8B85-ECFC2ECC97D6}" type="datetime">
              <a:rPr lang="en-US" sz="18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3/3/2022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4754EE5-3614-404D-854F-883FCBB0C447}" type="slidenum">
              <a:rPr lang="en-US" sz="18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‹#›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edge/>
  </p:transition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" name="Picture 7"/>
          <p:cNvPicPr/>
          <p:nvPr/>
        </p:nvPicPr>
        <p:blipFill>
          <a:blip r:embed="rId15" cstate="print"/>
          <a:stretch/>
        </p:blipFill>
        <p:spPr>
          <a:xfrm>
            <a:off x="2060280" y="1563120"/>
            <a:ext cx="4813560" cy="84600"/>
          </a:xfrm>
          <a:prstGeom prst="rect">
            <a:avLst/>
          </a:prstGeom>
          <a:ln>
            <a:noFill/>
          </a:ln>
        </p:spPr>
      </p:pic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000" b="1" strike="noStrike" cap="all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8B8B8B"/>
                </a:solidFill>
                <a:latin typeface="Calibri"/>
              </a:rPr>
              <a:t>Образец текста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4BF66D4-05A8-4DA2-AFCF-D571B6770242}" type="datetime">
              <a:rPr lang="en-US" sz="18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3/3/2022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A35E544-CF7D-47AE-AC13-733BDADB4509}" type="slidenum">
              <a:rPr lang="en-US" sz="18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‹#›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wedge/>
  </p:transition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7" name="Picture 7"/>
          <p:cNvPicPr/>
          <p:nvPr/>
        </p:nvPicPr>
        <p:blipFill>
          <a:blip r:embed="rId15" cstate="print"/>
          <a:stretch/>
        </p:blipFill>
        <p:spPr>
          <a:xfrm>
            <a:off x="2060280" y="1563120"/>
            <a:ext cx="4813560" cy="84600"/>
          </a:xfrm>
          <a:prstGeom prst="rect">
            <a:avLst/>
          </a:prstGeom>
          <a:ln>
            <a:noFill/>
          </a:ln>
        </p:spPr>
      </p:pic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93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B693F7B-4929-470A-8836-18CFA7FF0324}" type="datetime">
              <a:rPr lang="en-US" sz="18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3/3/2022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94" name="PlaceHolder 8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5" name="PlaceHolder 9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9574E65-7C2C-4A9C-B1F1-8AD01D799932}" type="slidenum">
              <a:rPr lang="en-US" sz="18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‹#›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>
    <p:wedge/>
  </p:transition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2"/>
          <p:cNvSpPr/>
          <p:nvPr/>
        </p:nvSpPr>
        <p:spPr>
          <a:xfrm>
            <a:off x="1858320" y="4019760"/>
            <a:ext cx="549396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508104" y="4056458"/>
            <a:ext cx="316835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solidFill>
                  <a:srgbClr val="8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Сафошкина</a:t>
            </a:r>
            <a:r>
              <a:rPr lang="ru-RU" sz="2000" b="1" dirty="0" smtClean="0">
                <a:solidFill>
                  <a:srgbClr val="8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М.В.,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воспитатель ДОУ №117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8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г.о. Саранск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700808"/>
            <a:ext cx="7632848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/>
                <a:solidFill>
                  <a:srgbClr val="008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ЭКОЛОГИЧЕСКОЕ МОДЕЛИРОВАНИЕ, МНЕМОТЕХНИКА В РАБОТЕ С ДЕТЬМИ ДОШКОЛЬНОГО  ВОЗРАСТА</a:t>
            </a:r>
            <a:endParaRPr lang="ru-RU" sz="2800" b="1" dirty="0" smtClean="0">
              <a:ln/>
              <a:solidFill>
                <a:srgbClr val="008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4.bp.blogspot.com/-TKWJAsBrwh0/Vswwq9FTvrI/AAAAAAAABqU/UbaFvTT3OcU/s1600/%25D0%25A0%25D0%2590%25D0%25A1%25D0%25A1%25D0%259A%25D0%2590%25D0%2596%25D0%2598%2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098"/>
            <a:ext cx="9144000" cy="68690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764704"/>
            <a:ext cx="4878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rial Black" pitchFamily="34" charset="0"/>
              </a:rPr>
              <a:t>- </a:t>
            </a:r>
            <a:r>
              <a:rPr lang="ru-RU" sz="2800" b="1" i="1" dirty="0" smtClean="0">
                <a:solidFill>
                  <a:srgbClr val="C00000"/>
                </a:solidFill>
                <a:latin typeface="Arial Black" pitchFamily="34" charset="0"/>
              </a:rPr>
              <a:t>р</a:t>
            </a:r>
            <a:r>
              <a:rPr lang="ru-RU" sz="2800" b="1" i="1" dirty="0" smtClean="0">
                <a:solidFill>
                  <a:srgbClr val="C00000"/>
                </a:solidFill>
                <a:latin typeface="Arial Black" pitchFamily="34" charset="0"/>
              </a:rPr>
              <a:t>астениях, деревьях: 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2" descr="https://fs-thb01.getcourse.ru/fileservice/file/thumbnail/h/21e12baed698e0da1d69d34e3adc6c3d.jpg/s/s1200x/a/27502/sc/3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8760"/>
            <a:ext cx="9144000" cy="55892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54/b3/d6/54b3d6aadb62b8f96c614b71d6a46dd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620688"/>
            <a:ext cx="6192688" cy="851144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00FF"/>
                </a:solidFill>
                <a:latin typeface="Bahnschrift Light SemiCondensed" pitchFamily="34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Bahnschrift Light SemiCondensed" pitchFamily="34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Bahnschrift Light SemiCondensed" pitchFamily="34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Bahnschrift Light SemiCondensed" pitchFamily="34" charset="0"/>
              </a:rPr>
            </a:br>
            <a:endParaRPr lang="ru-RU" sz="2800" dirty="0">
              <a:solidFill>
                <a:srgbClr val="0000FF"/>
              </a:solidFill>
              <a:latin typeface="Bahnschrift Light SemiCondensed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/>
          </p:nvPr>
        </p:nvSpPr>
        <p:spPr>
          <a:xfrm>
            <a:off x="539552" y="980728"/>
            <a:ext cx="8013216" cy="3977280"/>
          </a:xfrm>
        </p:spPr>
        <p:txBody>
          <a:bodyPr anchor="t"/>
          <a:lstStyle/>
          <a:p>
            <a:pPr indent="273050" algn="just"/>
            <a:r>
              <a:rPr lang="ru-RU" sz="27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По модели </a:t>
            </a:r>
            <a:r>
              <a:rPr lang="ru-RU" sz="2700" b="1" dirty="0" smtClean="0">
                <a:solidFill>
                  <a:srgbClr val="C00000"/>
                </a:solidFill>
                <a:latin typeface="Bahnschrift Light SemiCondensed" pitchFamily="34" charset="0"/>
              </a:rPr>
              <a:t>длительного </a:t>
            </a:r>
          </a:p>
          <a:p>
            <a:pPr indent="273050" algn="l"/>
            <a:r>
              <a:rPr lang="ru-RU" sz="2700" b="1" dirty="0" smtClean="0">
                <a:solidFill>
                  <a:srgbClr val="C00000"/>
                </a:solidFill>
                <a:latin typeface="Bahnschrift Light SemiCondensed" pitchFamily="34" charset="0"/>
              </a:rPr>
              <a:t>наблюдения  </a:t>
            </a:r>
            <a:r>
              <a:rPr lang="ru-RU" sz="27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(«любимая веточка») дети учатся: </a:t>
            </a:r>
          </a:p>
          <a:p>
            <a:pPr indent="273050" algn="just">
              <a:buFontTx/>
              <a:buChar char="-"/>
            </a:pPr>
            <a:r>
              <a:rPr lang="ru-RU" sz="27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устанавливать </a:t>
            </a:r>
            <a:r>
              <a:rPr lang="ru-RU" sz="2700" b="1" dirty="0">
                <a:solidFill>
                  <a:srgbClr val="0000FF"/>
                </a:solidFill>
                <a:latin typeface="Bahnschrift Light SemiCondensed" pitchFamily="34" charset="0"/>
              </a:rPr>
              <a:t>связь между состоянием растений и условиями погоды; </a:t>
            </a:r>
            <a:endParaRPr lang="ru-RU" sz="2700" b="1" dirty="0" smtClean="0">
              <a:solidFill>
                <a:srgbClr val="0000FF"/>
              </a:solidFill>
              <a:latin typeface="Bahnschrift Light SemiCondensed" pitchFamily="34" charset="0"/>
            </a:endParaRPr>
          </a:p>
          <a:p>
            <a:pPr indent="273050" algn="just">
              <a:buFontTx/>
              <a:buChar char="-"/>
            </a:pPr>
            <a:r>
              <a:rPr lang="ru-RU" sz="2700" b="1" dirty="0">
                <a:solidFill>
                  <a:srgbClr val="0000FF"/>
                </a:solidFill>
                <a:latin typeface="Bahnschrift Light SemiCondensed" pitchFamily="34" charset="0"/>
              </a:rPr>
              <a:t> </a:t>
            </a:r>
            <a:r>
              <a:rPr lang="ru-RU" sz="27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выявлять </a:t>
            </a:r>
            <a:r>
              <a:rPr lang="ru-RU" sz="2700" b="1" dirty="0">
                <a:solidFill>
                  <a:srgbClr val="0000FF"/>
                </a:solidFill>
                <a:latin typeface="Bahnschrift Light SemiCondensed" pitchFamily="34" charset="0"/>
              </a:rPr>
              <a:t>причины происходящих изменений; </a:t>
            </a:r>
            <a:endParaRPr lang="ru-RU" sz="2700" b="1" dirty="0" smtClean="0">
              <a:solidFill>
                <a:srgbClr val="0000FF"/>
              </a:solidFill>
              <a:latin typeface="Bahnschrift Light SemiCondensed" pitchFamily="34" charset="0"/>
            </a:endParaRPr>
          </a:p>
          <a:p>
            <a:pPr indent="273050" algn="just">
              <a:buFontTx/>
              <a:buChar char="-"/>
            </a:pPr>
            <a:r>
              <a:rPr lang="ru-RU" sz="2700" b="1" dirty="0">
                <a:solidFill>
                  <a:srgbClr val="0000FF"/>
                </a:solidFill>
                <a:latin typeface="Bahnschrift Light SemiCondensed" pitchFamily="34" charset="0"/>
              </a:rPr>
              <a:t> </a:t>
            </a:r>
            <a:r>
              <a:rPr lang="ru-RU" sz="27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узнавать о </a:t>
            </a:r>
            <a:r>
              <a:rPr lang="ru-RU" sz="2700" b="1" dirty="0">
                <a:solidFill>
                  <a:srgbClr val="0000FF"/>
                </a:solidFill>
                <a:latin typeface="Bahnschrift Light SemiCondensed" pitchFamily="34" charset="0"/>
              </a:rPr>
              <a:t>том, </a:t>
            </a:r>
            <a:r>
              <a:rPr lang="ru-RU" sz="27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что дерево </a:t>
            </a:r>
            <a:r>
              <a:rPr lang="ru-RU" sz="2700" b="1" dirty="0">
                <a:solidFill>
                  <a:srgbClr val="0000FF"/>
                </a:solidFill>
                <a:latin typeface="Bahnschrift Light SemiCondensed" pitchFamily="34" charset="0"/>
              </a:rPr>
              <a:t>– живой организм, который нуждается в </a:t>
            </a:r>
            <a:r>
              <a:rPr lang="ru-RU" sz="27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воде, свете </a:t>
            </a:r>
            <a:r>
              <a:rPr lang="ru-RU" sz="2700" b="1" dirty="0">
                <a:solidFill>
                  <a:srgbClr val="0000FF"/>
                </a:solidFill>
                <a:latin typeface="Bahnschrift Light SemiCondensed" pitchFamily="34" charset="0"/>
              </a:rPr>
              <a:t>и </a:t>
            </a:r>
            <a:r>
              <a:rPr lang="ru-RU" sz="27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тепле.</a:t>
            </a:r>
            <a:endParaRPr lang="ru-RU" sz="2700" b="1" dirty="0">
              <a:solidFill>
                <a:srgbClr val="0000FF"/>
              </a:solidFill>
              <a:latin typeface="Bahnschrift Light SemiCondensed" pitchFamily="34" charset="0"/>
            </a:endParaRPr>
          </a:p>
          <a:p>
            <a:endParaRPr lang="ru-RU" dirty="0"/>
          </a:p>
        </p:txBody>
      </p:sp>
      <p:pic>
        <p:nvPicPr>
          <p:cNvPr id="6" name="Рисунок 5" descr="https://image.jimcdn.com/app/cms/image/transf/dimension=1920x400:format=jpg/path/s7740ddfca2aa283f/image/ic869e377468d439d/version/1489327325/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2915816" cy="2852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https://image.jimcdn.com/app/cms/image/transf/dimension=1920x400:format=jpg/path/s7740ddfca2aa283f/image/i7625bdc01cb093cf/version/1489327336/ima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005064"/>
            <a:ext cx="3024336" cy="2852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Рисунок 7" descr="https://image.jimcdn.com/app/cms/image/transf/dimension=1920x400:format=jpg/path/s7740ddfca2aa283f/image/i58e86907d6e6a330/version/1489774371/imag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005064"/>
            <a:ext cx="3203848" cy="2852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980728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- животных, птицах, насекомых: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7586" name="Picture 2" descr="https://fsd.multiurok.ru/html/2021/02/12/s_602637de3377f/1634456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fs-thb01.getcourse.ru/fileservice/file/thumbnail/h/01710bf74b377735ddc72a07274e90e2.jpg/s/s1200x/a/27502/sc/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11560" y="26064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27584" y="836712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064896" cy="108012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sz="3000" b="1" dirty="0" smtClean="0">
                <a:solidFill>
                  <a:srgbClr val="C00000"/>
                </a:solidFill>
                <a:latin typeface="Bahnschrift Light SemiCondensed" pitchFamily="34" charset="0"/>
                <a:cs typeface="Arial" pitchFamily="34" charset="0"/>
              </a:rPr>
              <a:t>Особенности воспитания дошкольников </a:t>
            </a:r>
            <a:br>
              <a:rPr lang="ru-RU" sz="3000" b="1" dirty="0" smtClean="0">
                <a:solidFill>
                  <a:srgbClr val="C00000"/>
                </a:solidFill>
                <a:latin typeface="Bahnschrift Light SemiCondensed" pitchFamily="34" charset="0"/>
                <a:cs typeface="Arial" pitchFamily="34" charset="0"/>
              </a:rPr>
            </a:br>
            <a:r>
              <a:rPr lang="ru-RU" sz="3000" b="1" dirty="0" smtClean="0">
                <a:solidFill>
                  <a:srgbClr val="C00000"/>
                </a:solidFill>
                <a:latin typeface="Bahnschrift Light SemiCondensed" pitchFamily="34" charset="0"/>
                <a:cs typeface="Arial" pitchFamily="34" charset="0"/>
              </a:rPr>
              <a:t>как условие для применения метода  мнемотехники</a:t>
            </a:r>
            <a:r>
              <a:rPr lang="ru-RU" sz="2800" b="1" dirty="0" smtClean="0">
                <a:solidFill>
                  <a:srgbClr val="C00000"/>
                </a:solidFill>
                <a:latin typeface="Bahnschrift Light SemiCondensed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Bahnschrift Light SemiCondensed" pitchFamily="34" charset="0"/>
                <a:cs typeface="Arial" pitchFamily="34" charset="0"/>
              </a:rPr>
            </a:br>
            <a:endParaRPr lang="ru-RU" sz="2800" dirty="0">
              <a:latin typeface="Bahnschrift Light SemiCondensed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988840"/>
            <a:ext cx="777686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     </a:t>
            </a:r>
            <a:r>
              <a:rPr lang="ru-RU" sz="2800" b="1" i="1" dirty="0" smtClean="0">
                <a:solidFill>
                  <a:srgbClr val="C00000"/>
                </a:solidFill>
                <a:latin typeface="Bahnschrift Light SemiCondensed" pitchFamily="34" charset="0"/>
                <a:cs typeface="Arial" pitchFamily="34" charset="0"/>
              </a:rPr>
              <a:t>Мнемотехника</a:t>
            </a:r>
            <a:r>
              <a:rPr lang="ru-RU" sz="2800" dirty="0" smtClean="0">
                <a:solidFill>
                  <a:srgbClr val="002060"/>
                </a:solidFill>
                <a:latin typeface="Bahnschrift Light SemiCondensed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Bahnschrift Light SemiCondensed" pitchFamily="34" charset="0"/>
                <a:cs typeface="Arial" pitchFamily="34" charset="0"/>
              </a:rPr>
              <a:t>(</a:t>
            </a:r>
            <a:r>
              <a:rPr lang="ru-RU" sz="2800" b="1" i="1" dirty="0" smtClean="0">
                <a:solidFill>
                  <a:srgbClr val="C00000"/>
                </a:solidFill>
                <a:latin typeface="Bahnschrift Light SemiCondensed" pitchFamily="34" charset="0"/>
                <a:cs typeface="Arial" pitchFamily="34" charset="0"/>
              </a:rPr>
              <a:t>моделирование</a:t>
            </a:r>
            <a:r>
              <a:rPr lang="ru-RU" sz="2800" b="1" dirty="0" smtClean="0">
                <a:solidFill>
                  <a:srgbClr val="C00000"/>
                </a:solidFill>
                <a:latin typeface="Bahnschrift Light SemiCondensed" pitchFamily="34" charset="0"/>
                <a:cs typeface="Arial" pitchFamily="34" charset="0"/>
              </a:rPr>
              <a:t>) </a:t>
            </a:r>
            <a:r>
              <a:rPr lang="ru-RU" sz="2800" b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- наглядно-практические методы обучения, которые:</a:t>
            </a:r>
          </a:p>
          <a:p>
            <a:pPr algn="just"/>
            <a:endParaRPr lang="ru-RU" sz="1100" b="1" dirty="0" smtClean="0">
              <a:solidFill>
                <a:srgbClr val="0000FF"/>
              </a:solidFill>
              <a:latin typeface="Bahnschrift Light SemiCondensed" pitchFamily="34" charset="0"/>
              <a:cs typeface="Arial" pitchFamily="34" charset="0"/>
            </a:endParaRPr>
          </a:p>
          <a:p>
            <a:pPr algn="just">
              <a:tabLst>
                <a:tab pos="450850" algn="l"/>
                <a:tab pos="712788" algn="l"/>
                <a:tab pos="903288" algn="l"/>
              </a:tabLst>
            </a:pPr>
            <a:r>
              <a:rPr lang="ru-RU" sz="2800" b="1" i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	- </a:t>
            </a:r>
            <a:r>
              <a:rPr lang="ru-RU" sz="2800" b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представляют собой материальные заместители реально существующих предметов, явлений природы;</a:t>
            </a:r>
          </a:p>
          <a:p>
            <a:pPr algn="just">
              <a:tabLst>
                <a:tab pos="450850" algn="l"/>
                <a:tab pos="712788" algn="l"/>
                <a:tab pos="903288" algn="l"/>
              </a:tabLst>
            </a:pPr>
            <a:endParaRPr lang="ru-RU" sz="1100" b="1" dirty="0" smtClean="0">
              <a:solidFill>
                <a:srgbClr val="0000FF"/>
              </a:solidFill>
              <a:latin typeface="Bahnschrift Light SemiCondensed" pitchFamily="34" charset="0"/>
              <a:cs typeface="Arial" pitchFamily="34" charset="0"/>
            </a:endParaRPr>
          </a:p>
          <a:p>
            <a:pPr algn="just">
              <a:tabLst>
                <a:tab pos="450850" algn="l"/>
                <a:tab pos="903288" algn="l"/>
              </a:tabLst>
            </a:pPr>
            <a:r>
              <a:rPr lang="ru-RU" sz="2800" b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    	- отражают их признаки, структуру, взаимосвязи между структурными частями или компонентами</a:t>
            </a:r>
            <a:r>
              <a:rPr lang="ru-RU" sz="28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.</a:t>
            </a:r>
            <a:endParaRPr lang="ru-RU" sz="2800" b="1" dirty="0">
              <a:solidFill>
                <a:srgbClr val="0000FF"/>
              </a:solidFill>
              <a:latin typeface="Bahnschrift Light SemiCondensed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11560" y="26064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27584" y="836712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268760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       </a:t>
            </a:r>
            <a:r>
              <a:rPr lang="ru-RU" sz="3200" b="1" dirty="0" smtClean="0">
                <a:solidFill>
                  <a:srgbClr val="C00000"/>
                </a:solidFill>
                <a:latin typeface="Bahnschrift Light SemiCondensed" pitchFamily="34" charset="0"/>
                <a:cs typeface="Arial" pitchFamily="34" charset="0"/>
              </a:rPr>
              <a:t>Основа метода мнемотехники </a:t>
            </a:r>
            <a:r>
              <a:rPr lang="ru-RU" sz="3200" b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–</a:t>
            </a:r>
            <a:r>
              <a:rPr lang="ru-RU" sz="3200" b="1" dirty="0" smtClean="0">
                <a:latin typeface="Bahnschrift Light SemiCondensed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это</a:t>
            </a:r>
          </a:p>
          <a:p>
            <a:pPr algn="just"/>
            <a:r>
              <a:rPr lang="ru-RU" sz="2800" b="1" i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принцип замещения</a:t>
            </a:r>
            <a:r>
              <a:rPr lang="ru-RU" sz="2800" b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, когда реальный предмет ребенок замещает другим предметом или его изображением, каким-либо знаком. </a:t>
            </a:r>
          </a:p>
          <a:p>
            <a:pPr algn="just"/>
            <a:r>
              <a:rPr lang="ru-RU" sz="2800" b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ru-RU" sz="2800" b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       Первоначально способность к замещению   формируется у детей в игре с младшего и среднего возраста (</a:t>
            </a:r>
            <a:r>
              <a:rPr lang="ru-RU" sz="2800" b="1" i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камешек - конфетка, песок - кашка для куклы</a:t>
            </a:r>
            <a:r>
              <a:rPr lang="ru-RU" sz="2800" b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).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       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11560" y="26064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27584" y="836712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/>
          </p:nvPr>
        </p:nvSpPr>
        <p:spPr>
          <a:xfrm>
            <a:off x="611560" y="1916832"/>
            <a:ext cx="7776864" cy="3808984"/>
          </a:xfrm>
        </p:spPr>
        <p:txBody>
          <a:bodyPr/>
          <a:lstStyle/>
          <a:p>
            <a:pPr algn="just">
              <a:tabLst>
                <a:tab pos="62865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         </a:t>
            </a:r>
          </a:p>
          <a:p>
            <a:pPr algn="just">
              <a:tabLst>
                <a:tab pos="628650" algn="l"/>
              </a:tabLst>
            </a:pPr>
            <a:endParaRPr lang="ru-RU" sz="2000" b="1" i="1" dirty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pPr algn="just">
              <a:tabLst>
                <a:tab pos="628650" algn="l"/>
              </a:tabLst>
            </a:pPr>
            <a:endParaRPr lang="ru-RU" sz="2000" b="1" i="1" dirty="0" smtClean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pPr algn="just">
              <a:tabLst>
                <a:tab pos="628650" algn="l"/>
              </a:tabLst>
            </a:pPr>
            <a:endParaRPr lang="ru-RU" sz="2200" dirty="0" smtClean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  <a:p>
            <a:endParaRPr lang="ru-RU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899592" y="692696"/>
          <a:ext cx="748883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11560" y="26064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836712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  <a:tabLst>
                <a:tab pos="62865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Bahnschrift Light SemiCondensed" pitchFamily="34" charset="0"/>
                <a:cs typeface="Arial" pitchFamily="34" charset="0"/>
              </a:rPr>
              <a:t>Предметные и графические модели </a:t>
            </a:r>
          </a:p>
          <a:p>
            <a:pPr marL="514350" indent="-514350" algn="just">
              <a:tabLst>
                <a:tab pos="628650" algn="l"/>
              </a:tabLst>
            </a:pPr>
            <a:r>
              <a:rPr lang="ru-RU" sz="2400" b="1" i="1" dirty="0" smtClean="0">
                <a:solidFill>
                  <a:srgbClr val="C00000"/>
                </a:solidFill>
                <a:latin typeface="Bahnschrift Light SemiCondensed" pitchFamily="34" charset="0"/>
                <a:cs typeface="Arial" pitchFamily="34" charset="0"/>
              </a:rPr>
              <a:t>      </a:t>
            </a:r>
            <a:r>
              <a:rPr lang="ru-RU" sz="2400" b="1" dirty="0" smtClean="0">
                <a:solidFill>
                  <a:srgbClr val="C00000"/>
                </a:solidFill>
                <a:latin typeface="Bahnschrift Light SemiCondensed" pitchFamily="34" charset="0"/>
                <a:cs typeface="Arial" pitchFamily="34" charset="0"/>
              </a:rPr>
              <a:t>(младшие дошкольники):</a:t>
            </a:r>
          </a:p>
          <a:p>
            <a:pPr marL="514350" indent="-514350" algn="just">
              <a:tabLst>
                <a:tab pos="628650" algn="l"/>
              </a:tabLst>
            </a:pPr>
            <a:endParaRPr lang="ru-RU" sz="1200" b="1" dirty="0" smtClean="0">
              <a:solidFill>
                <a:srgbClr val="C00000"/>
              </a:solidFill>
              <a:latin typeface="Bahnschrift Light SemiCondensed" pitchFamily="34" charset="0"/>
              <a:cs typeface="Arial" pitchFamily="34" charset="0"/>
            </a:endParaRPr>
          </a:p>
          <a:p>
            <a:pPr algn="just">
              <a:tabLst>
                <a:tab pos="628650" algn="l"/>
              </a:tabLst>
            </a:pPr>
            <a:r>
              <a:rPr lang="ru-RU" sz="2200" b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    - </a:t>
            </a:r>
            <a:r>
              <a:rPr lang="ru-RU" sz="2400" b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воспроизведение конструктивных особенностей, пропорций, взаимосвязей частей объектов. </a:t>
            </a:r>
            <a:endParaRPr lang="ru-RU" sz="2200" b="1" dirty="0" smtClean="0">
              <a:solidFill>
                <a:srgbClr val="0000FF"/>
              </a:solidFill>
              <a:latin typeface="Bahnschrift Light SemiCondensed" pitchFamily="34" charset="0"/>
              <a:cs typeface="Arial" pitchFamily="34" charset="0"/>
            </a:endParaRPr>
          </a:p>
          <a:p>
            <a:pPr algn="just"/>
            <a:r>
              <a:rPr lang="ru-RU" sz="2200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	</a:t>
            </a:r>
            <a:r>
              <a:rPr lang="ru-RU" sz="2200" b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 </a:t>
            </a:r>
          </a:p>
          <a:p>
            <a:pPr algn="just">
              <a:tabLst>
                <a:tab pos="628650" algn="l"/>
              </a:tabLst>
            </a:pPr>
            <a:r>
              <a:rPr lang="ru-RU" sz="2200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	</a:t>
            </a:r>
          </a:p>
          <a:p>
            <a:pPr algn="just">
              <a:tabLst>
                <a:tab pos="628650" algn="l"/>
              </a:tabLst>
            </a:pPr>
            <a:r>
              <a:rPr lang="ru-RU" sz="2400" b="1" i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         На прогулке ребята рассматривают насекомых (бабочку, стрекозу, жука) и сравнивают их по внешнему виду, способу передвижения, находят сходство и различие. </a:t>
            </a:r>
          </a:p>
          <a:p>
            <a:pPr algn="just">
              <a:tabLst>
                <a:tab pos="628650" algn="l"/>
              </a:tabLst>
            </a:pPr>
            <a:r>
              <a:rPr lang="ru-RU" sz="2400" b="1" i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	Затем из бумаги изготавливаются изображения насекомых, которыми дети оперируют вместо картинок, выполняя задания на анализ строения тела насекомого, условия его проживания. </a:t>
            </a:r>
            <a:endParaRPr lang="ru-RU" sz="2400" b="1" i="1" dirty="0">
              <a:solidFill>
                <a:srgbClr val="0000FF"/>
              </a:solidFill>
              <a:latin typeface="Bahnschrift Light SemiCondensed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835696" y="2636912"/>
            <a:ext cx="5040560" cy="50405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Например:</a:t>
            </a:r>
            <a:endParaRPr lang="ru-RU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11560" y="26064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27584" y="836712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700808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0850" algn="l"/>
              </a:tabLst>
            </a:pPr>
            <a:r>
              <a:rPr lang="ru-RU" sz="2000" dirty="0" smtClean="0"/>
              <a:t>	</a:t>
            </a:r>
            <a:r>
              <a:rPr lang="ru-RU" sz="2800" b="1" i="1" dirty="0" smtClean="0">
                <a:solidFill>
                  <a:srgbClr val="0000FF"/>
                </a:solidFill>
                <a:latin typeface="Bahnschrift Light SemiCondensed" pitchFamily="34" charset="0"/>
              </a:rPr>
              <a:t>«Учите ребенка каким-нибудь неизвестным ему пяти словам – он будет долго и напрасно мучиться, но свяжите двадцать таких слов с картинками, и он их усвоит на лету».</a:t>
            </a:r>
          </a:p>
          <a:p>
            <a:pPr algn="just"/>
            <a:endParaRPr lang="ru-RU" sz="2800" b="1" i="1" dirty="0" smtClean="0">
              <a:latin typeface="Bahnschrift Light SemiCondensed" pitchFamily="34" charset="0"/>
            </a:endParaRPr>
          </a:p>
          <a:p>
            <a:pPr algn="r"/>
            <a:r>
              <a:rPr lang="ru-RU" sz="2800" b="1" i="1" dirty="0" smtClean="0">
                <a:solidFill>
                  <a:srgbClr val="0000FF"/>
                </a:solidFill>
                <a:latin typeface="Bahnschrift Light SemiCondensed" pitchFamily="34" charset="0"/>
              </a:rPr>
              <a:t>К.Д. Ушинский</a:t>
            </a:r>
            <a:endParaRPr lang="ru-RU" sz="2000" b="1" i="1" dirty="0">
              <a:solidFill>
                <a:srgbClr val="0000FF"/>
              </a:solidFill>
              <a:latin typeface="Bahnschrift Light SemiCondensed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124744"/>
            <a:ext cx="770485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80962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Bahnschrift Light SemiCondensed" pitchFamily="34" charset="0"/>
                <a:cs typeface="Arial" pitchFamily="34" charset="0"/>
              </a:rPr>
              <a:t>2. Предметно-схематические модели </a:t>
            </a:r>
          </a:p>
          <a:p>
            <a:pPr algn="just">
              <a:tabLst>
                <a:tab pos="80962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Bahnschrift Light SemiCondensed" pitchFamily="34" charset="0"/>
                <a:cs typeface="Arial" pitchFamily="34" charset="0"/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  <a:latin typeface="Bahnschrift Light SemiCondensed" pitchFamily="34" charset="0"/>
                <a:cs typeface="Arial" pitchFamily="34" charset="0"/>
              </a:rPr>
              <a:t>(старшие дошкольники):</a:t>
            </a:r>
            <a:endParaRPr lang="ru-RU" sz="2800" b="1" dirty="0" smtClean="0">
              <a:solidFill>
                <a:srgbClr val="C00000"/>
              </a:solidFill>
              <a:latin typeface="Bahnschrift Light SemiCondensed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Bahnschrift Light SemiCondensed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- существенные признаки и связи выражены с помощью предметов-заместителей, графических знаков.</a:t>
            </a:r>
          </a:p>
          <a:p>
            <a:pPr algn="just"/>
            <a:endParaRPr lang="ru-RU" sz="2400" b="1" dirty="0" smtClean="0">
              <a:solidFill>
                <a:srgbClr val="0000FF"/>
              </a:solidFill>
              <a:latin typeface="Bahnschrift Light SemiCondensed" pitchFamily="34" charset="0"/>
              <a:cs typeface="Arial" pitchFamily="34" charset="0"/>
            </a:endParaRPr>
          </a:p>
          <a:p>
            <a:pPr algn="just">
              <a:tabLst>
                <a:tab pos="534988" algn="l"/>
              </a:tabLst>
            </a:pPr>
            <a:r>
              <a:rPr lang="ru-RU" sz="2400" b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	</a:t>
            </a:r>
            <a:r>
              <a:rPr lang="ru-RU" sz="2400" b="1" i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Лист картона окрашен в два цвета. На него накладываются цветные изображения различных геометрических фигур. </a:t>
            </a:r>
          </a:p>
          <a:p>
            <a:pPr algn="just">
              <a:tabLst>
                <a:tab pos="534988" algn="l"/>
              </a:tabLst>
            </a:pPr>
            <a:r>
              <a:rPr lang="ru-RU" sz="2400" b="1" i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	Дети замечают, что при совпадении цвета поля и геометрической фигуры она становится незаметной. Такая модель помогает детям понять значение покрова (окраски) животных.</a:t>
            </a:r>
            <a:endParaRPr lang="ru-RU" sz="2400" b="1" i="1" dirty="0">
              <a:solidFill>
                <a:srgbClr val="0000FF"/>
              </a:solidFill>
              <a:latin typeface="Bahnschrift Light SemiCondensed" pitchFamily="34" charset="0"/>
              <a:cs typeface="Arial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123728" y="2780928"/>
            <a:ext cx="5040560" cy="36004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Например:</a:t>
            </a:r>
            <a:endParaRPr lang="ru-RU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11560" y="26064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27584" y="836712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268760"/>
            <a:ext cx="777686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4988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	</a:t>
            </a:r>
            <a:r>
              <a:rPr lang="ru-RU" sz="2500" b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Наиболее приемлемый тип предметно-схематических моделей для старших дошкольников - ведение </a:t>
            </a:r>
            <a:r>
              <a:rPr lang="ru-RU" sz="2500" b="1" dirty="0" smtClean="0">
                <a:solidFill>
                  <a:srgbClr val="C00000"/>
                </a:solidFill>
                <a:latin typeface="Bahnschrift Light SemiCondensed" pitchFamily="34" charset="0"/>
                <a:cs typeface="Arial" pitchFamily="34" charset="0"/>
              </a:rPr>
              <a:t>календаря природы. </a:t>
            </a:r>
          </a:p>
          <a:p>
            <a:pPr algn="just">
              <a:tabLst>
                <a:tab pos="534988" algn="l"/>
              </a:tabLst>
            </a:pPr>
            <a:r>
              <a:rPr lang="ru-RU" sz="2500" b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	Дети учатся фиксировать свои наблюдения, обобщать их и делать выводы о некоторых закономерностях явлений природы:   </a:t>
            </a:r>
            <a:r>
              <a:rPr lang="ru-RU" sz="2500" b="1" i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появление первых цветов, первых листьев на деревьях</a:t>
            </a:r>
            <a:r>
              <a:rPr lang="ru-RU" sz="2500" b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. </a:t>
            </a:r>
            <a:endParaRPr lang="ru-RU" sz="2500" b="1" dirty="0">
              <a:solidFill>
                <a:srgbClr val="0000FF"/>
              </a:solidFill>
              <a:latin typeface="Bahnschrift Light SemiCondensed" pitchFamily="34" charset="0"/>
              <a:cs typeface="Arial" pitchFamily="34" charset="0"/>
            </a:endParaRPr>
          </a:p>
        </p:txBody>
      </p:sp>
      <p:pic>
        <p:nvPicPr>
          <p:cNvPr id="10" name="Picture 2" descr="C:\Users\Ловь\Documents\IMG_2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05064"/>
            <a:ext cx="4752528" cy="28529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11560" y="26064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27584" y="836712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Блок-схема: извлечение 6"/>
          <p:cNvSpPr/>
          <p:nvPr/>
        </p:nvSpPr>
        <p:spPr>
          <a:xfrm>
            <a:off x="1187624" y="2636912"/>
            <a:ext cx="1857375" cy="1304925"/>
          </a:xfrm>
          <a:prstGeom prst="flowChartExtra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6" descr="1325103599_295275732_1--140--.jpg"/>
          <p:cNvPicPr>
            <a:picLocks noChangeAspect="1"/>
          </p:cNvPicPr>
          <p:nvPr/>
        </p:nvPicPr>
        <p:blipFill>
          <a:blip r:embed="rId2" cstate="print"/>
          <a:srcRect l="26961" t="5952" r="25861"/>
          <a:stretch>
            <a:fillRect/>
          </a:stretch>
        </p:blipFill>
        <p:spPr bwMode="auto">
          <a:xfrm>
            <a:off x="5364088" y="2492896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Овал 8"/>
          <p:cNvSpPr/>
          <p:nvPr/>
        </p:nvSpPr>
        <p:spPr>
          <a:xfrm>
            <a:off x="1619672" y="4365104"/>
            <a:ext cx="1285875" cy="121443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7" descr="previ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293096"/>
            <a:ext cx="16240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Прямоугольник 10"/>
          <p:cNvSpPr/>
          <p:nvPr/>
        </p:nvSpPr>
        <p:spPr>
          <a:xfrm>
            <a:off x="755576" y="1484784"/>
            <a:ext cx="74888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При ознакомлении детей с природой накапливается опыт замещения :</a:t>
            </a:r>
            <a:endParaRPr lang="ru-RU" sz="2500" b="1" dirty="0">
              <a:solidFill>
                <a:srgbClr val="0000FF"/>
              </a:solidFill>
              <a:latin typeface="Bahnschrift Light SemiCondensed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491880" y="3068960"/>
            <a:ext cx="1368152" cy="432048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635896" y="4581128"/>
            <a:ext cx="1368152" cy="432048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11560" y="26064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27584" y="836712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11560" y="1556792"/>
            <a:ext cx="770485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Мнемотехника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- древняя наука.</a:t>
            </a: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ahnschrift Light SemiCondensed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3968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Термин «</a:t>
            </a:r>
            <a:r>
              <a:rPr lang="ru-RU" sz="2800" b="1" dirty="0" smtClean="0">
                <a:solidFill>
                  <a:srgbClr val="0000FF"/>
                </a:solidFill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мнемотехника»</a:t>
            </a:r>
            <a:r>
              <a:rPr lang="ru-RU" sz="2800" b="1" i="1" dirty="0" smtClean="0">
                <a:solidFill>
                  <a:srgbClr val="0000FF"/>
                </a:solidFill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был введён Пифагором еще в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VI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 веке до нашей эры. </a:t>
            </a: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Использование приемов мнемотехники для развития речи детей сегодня - достаточно новое направление.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ahnschrift Light SemiCondense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11560" y="26064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27584" y="836712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1806353"/>
            <a:ext cx="7704856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b="1" dirty="0" smtClean="0">
                <a:solidFill>
                  <a:srgbClr val="0000FF"/>
                </a:solidFill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а каждое слово или словосочетание в тексте придумывается картинка и весь текст превращается в схемы.  </a:t>
            </a: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b="1" dirty="0" smtClean="0">
                <a:solidFill>
                  <a:srgbClr val="0000FF"/>
                </a:solidFill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Ребенок, г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лядя на эти схемы-рисунки (опору), легко воспроизводит текстовую информацию. Схемы - своеобразный зрительный план для создания монолога, помогающий детям выстраивать: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ahnschrift Light SemiCondensed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Arial" pitchFamily="34" charset="0"/>
              </a:rPr>
              <a:t>связность, последовательность, лексико-грамматическую наполняемость рассказа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ahnschrift Light SemiCondensed" pitchFamily="34" charset="0"/>
              <a:cs typeface="Arial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539552" y="980728"/>
            <a:ext cx="7632848" cy="648072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96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Суть мнемотехники: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11560" y="26064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27584" y="836712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11560" y="1607314"/>
            <a:ext cx="763284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Мнемотехника строится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от простого к сложному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07504" y="2348880"/>
          <a:ext cx="885698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3568" y="4293096"/>
            <a:ext cx="78488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Необходимо начинать работу с простейших </a:t>
            </a:r>
            <a:r>
              <a:rPr lang="ru-RU" sz="2600" b="1" i="1" dirty="0" err="1" smtClean="0">
                <a:solidFill>
                  <a:srgbClr val="0000FF"/>
                </a:solidFill>
                <a:latin typeface="Bahnschrift Light SemiCondensed" pitchFamily="34" charset="0"/>
              </a:rPr>
              <a:t>мнемоквадратов</a:t>
            </a: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, переходить на </a:t>
            </a:r>
            <a:r>
              <a:rPr lang="ru-RU" sz="2600" b="1" i="1" dirty="0" err="1" smtClean="0">
                <a:solidFill>
                  <a:srgbClr val="0000FF"/>
                </a:solidFill>
                <a:latin typeface="Bahnschrift Light SemiCondensed" pitchFamily="34" charset="0"/>
              </a:rPr>
              <a:t>мнемодорожки</a:t>
            </a: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 и позже к </a:t>
            </a:r>
            <a:r>
              <a:rPr lang="ru-RU" sz="2600" b="1" i="1" dirty="0" err="1" smtClean="0">
                <a:solidFill>
                  <a:srgbClr val="0000FF"/>
                </a:solidFill>
                <a:latin typeface="Bahnschrift Light SemiCondensed" pitchFamily="34" charset="0"/>
              </a:rPr>
              <a:t>мнемотаблицам</a:t>
            </a: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.</a:t>
            </a:r>
            <a:endParaRPr lang="ru-RU" sz="2600" b="1" dirty="0">
              <a:solidFill>
                <a:srgbClr val="0000FF"/>
              </a:solidFill>
              <a:latin typeface="Bahnschrift Light SemiCondensed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11560" y="26064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27584" y="836712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55576" y="1454006"/>
            <a:ext cx="763284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hnschrift Light SemiCondensed" pitchFamily="34" charset="0"/>
                <a:ea typeface="Times New Roman" pitchFamily="18" charset="0"/>
                <a:cs typeface="Arial" pitchFamily="34" charset="0"/>
              </a:rPr>
              <a:t>Мнемоквадрат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hnschrift Light SemiCondensed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– это графическое или частично графическое изображение предмета, явления природы, персонажа сказки и т. д.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ahnschrift Light SemiCondensed" pitchFamily="34" charset="0"/>
              <a:cs typeface="Arial" pitchFamily="34" charset="0"/>
            </a:endParaRPr>
          </a:p>
        </p:txBody>
      </p:sp>
      <p:pic>
        <p:nvPicPr>
          <p:cNvPr id="10243" name="Picture 3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924944"/>
            <a:ext cx="2520280" cy="27477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245" name="Picture 5" descr="https://kartinkin.net/uploads/posts/2021-01/1611330256_30-p-fon-travka-dlya-detei-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24944"/>
            <a:ext cx="4743632" cy="27079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11560" y="26064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27584" y="836712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484784"/>
            <a:ext cx="76328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0850" algn="l"/>
              </a:tabLst>
            </a:pP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2. </a:t>
            </a:r>
            <a:r>
              <a:rPr lang="ru-RU" sz="2600" b="1" dirty="0" err="1" smtClean="0">
                <a:solidFill>
                  <a:srgbClr val="C00000"/>
                </a:solidFill>
                <a:latin typeface="Bahnschrift Light SemiCondensed" pitchFamily="34" charset="0"/>
              </a:rPr>
              <a:t>Мнемодорожка</a:t>
            </a:r>
            <a:r>
              <a:rPr lang="ru-RU" sz="2600" b="1" dirty="0" smtClean="0">
                <a:solidFill>
                  <a:srgbClr val="C00000"/>
                </a:solidFill>
                <a:latin typeface="Bahnschrift Light SemiCondensed" pitchFamily="34" charset="0"/>
              </a:rPr>
              <a:t> </a:t>
            </a: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–</a:t>
            </a:r>
            <a:r>
              <a:rPr lang="ru-RU" sz="2600" b="1" dirty="0" smtClean="0">
                <a:solidFill>
                  <a:srgbClr val="C00000"/>
                </a:solidFill>
                <a:latin typeface="Bahnschrift Light SemiCondensed" pitchFamily="34" charset="0"/>
              </a:rPr>
              <a:t> </a:t>
            </a: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это     </a:t>
            </a:r>
            <a:r>
              <a:rPr lang="ru-RU" sz="2600" b="1" i="1" dirty="0" smtClean="0">
                <a:solidFill>
                  <a:srgbClr val="0000FF"/>
                </a:solidFill>
                <a:latin typeface="Bahnschrift Light SemiCondensed" pitchFamily="34" charset="0"/>
              </a:rPr>
              <a:t>последовательность изображений, которые распложены в один ряд и соединены одним сюжетом. </a:t>
            </a:r>
          </a:p>
          <a:p>
            <a:pPr algn="just"/>
            <a:endParaRPr lang="ru-RU" sz="2600" b="1" dirty="0" smtClean="0">
              <a:solidFill>
                <a:srgbClr val="0000FF"/>
              </a:solidFill>
              <a:latin typeface="Bahnschrift Light SemiCondensed" pitchFamily="34" charset="0"/>
            </a:endParaRPr>
          </a:p>
          <a:p>
            <a:pPr algn="just">
              <a:tabLst>
                <a:tab pos="450850" algn="l"/>
              </a:tabLst>
            </a:pP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	Каждая картинка несет визуальную и слуховую информацию. В изображении может быть зашифровано одно слово, словосочетание, простое предложение. </a:t>
            </a:r>
          </a:p>
          <a:p>
            <a:pPr algn="just">
              <a:tabLst>
                <a:tab pos="450850" algn="l"/>
              </a:tabLst>
            </a:pP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      Глядя на картинки, ребенок воспроизводит зашифрованную в них информацию, рассказывает истории, стихотворения, скороговорки, отгадывает загадки.</a:t>
            </a:r>
            <a:endParaRPr lang="ru-RU" sz="2600" b="1" dirty="0">
              <a:solidFill>
                <a:srgbClr val="0000FF"/>
              </a:solidFill>
              <a:latin typeface="Bahnschrift Light SemiCondensed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11560" y="26064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27584" y="836712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8370" name="Picture 2" descr="https://promany.ru/wp-content/uploads/2019/03/%D0%9F%D1%82%D0%B8%D1%86%D1%8B-%D0%BF%D1%80%D0%B8%D0%BB%D0%B8%D1%82%D0%B5%D0%BB%D0%B8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3999" cy="56886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11560" y="26064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27584" y="836712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683568" y="1361093"/>
            <a:ext cx="770485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hnschrift Light SemiCondensed" pitchFamily="34" charset="0"/>
                <a:ea typeface="Times New Roman" pitchFamily="18" charset="0"/>
                <a:cs typeface="Arial" pitchFamily="34" charset="0"/>
              </a:rPr>
              <a:t>Мнемотаблица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– это несколько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мнемоквадратов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, некая цепочка-схема, в которую заложена определённая информация большего объема. </a:t>
            </a: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В качестве символов-заместителей используются:</a:t>
            </a: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ahnschrift Light SemiCondensed" pitchFamily="34" charset="0"/>
              <a:cs typeface="Arial" pitchFamily="34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предметные картинки,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ahnschrift Light SemiCondensed" pitchFamily="34" charset="0"/>
              <a:cs typeface="Arial" pitchFamily="34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- силуэтные изображения,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ahnschrift Light SemiCondensed" pitchFamily="34" charset="0"/>
              <a:cs typeface="Arial" pitchFamily="34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- геометрические фигуры.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ahnschrift Light SemiCondensed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ahnschrift Light SemiCondensed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ahnschrift Light SemiCondense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11560" y="26064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27584" y="836712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988840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        Каждый человек в настоящее время должен иметь определенный уровень </a:t>
            </a:r>
            <a:r>
              <a:rPr lang="ru-RU" sz="2400" b="1" i="1" dirty="0" smtClean="0">
                <a:solidFill>
                  <a:srgbClr val="0000FF"/>
                </a:solidFill>
                <a:latin typeface="Bahnschrift Light SemiCondensed" pitchFamily="34" charset="0"/>
              </a:rPr>
              <a:t>экологической культуры и экологического сознания. </a:t>
            </a:r>
          </a:p>
          <a:p>
            <a:pPr algn="just"/>
            <a:r>
              <a:rPr lang="ru-RU" sz="2400" b="1" i="1" dirty="0" smtClean="0">
                <a:solidFill>
                  <a:srgbClr val="0000FF"/>
                </a:solidFill>
                <a:latin typeface="Bahnschrift Light SemiCondensed" pitchFamily="34" charset="0"/>
              </a:rPr>
              <a:t>        </a:t>
            </a:r>
            <a:r>
              <a:rPr lang="ru-RU" sz="24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Формирование этих основ начинается в раннем дошкольном детстве, когда ребенок получает первые впечатления о природе, накапливает представления о разных формах жизни, когда формируются начальные основы экологического мышления, сознания, закладываются начальные элементы экологической культуры.</a:t>
            </a:r>
            <a:endParaRPr lang="ru-RU" sz="2600" b="1" dirty="0" smtClean="0">
              <a:solidFill>
                <a:srgbClr val="0000FF"/>
              </a:solidFill>
              <a:latin typeface="Bahnschrift Light SemiCondens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908720"/>
            <a:ext cx="662473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Bahnschrift Light SemiCondensed" pitchFamily="34" charset="0"/>
                <a:cs typeface="Arial" pitchFamily="34" charset="0"/>
              </a:rPr>
              <a:t>Экологическое моделирование в детском саду</a:t>
            </a:r>
            <a:endParaRPr lang="ru-RU" sz="2800" dirty="0">
              <a:latin typeface="Bahnschrift Light SemiCondensed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11560" y="26064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27584" y="836712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0418" name="Picture 2" descr="Стих про весну мнемотабл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11560" y="26064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27584" y="836712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1442" name="Picture 2" descr="https://promany.ru/wp-content/uploads/2019/02/%D0%9C%D0%B0%D0%BB%D1%8C%D1%87%D0%B8%D0%BA-%D0%B2-%D0%BB%D0%B5%D1%81-%D0%BF%D0%BE%D1%88%D0%B5%D0%B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8114"/>
            <a:ext cx="4499992" cy="68498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61444" name="Picture 4" descr="https://promany.ru/wp-content/uploads/2019/02/%D0%9C%D0%B0%D0%BB%D1%8C%D1%87%D0%B8%D0%BA-%D0%B2-%D0%BB%D0%B5%D1%81-%D0%BF%D0%BE%D1%88%D0%B5%D0%BB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556792"/>
            <a:ext cx="777686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55600" algn="l"/>
              </a:tabLst>
            </a:pPr>
            <a:r>
              <a:rPr lang="ru-RU" sz="22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	Метод экологического моделирования даёт воспитателю возможность демонстрировать  детям  процессы, которые нельзя показать в природе. </a:t>
            </a:r>
          </a:p>
          <a:p>
            <a:pPr algn="just">
              <a:tabLst>
                <a:tab pos="355600" algn="l"/>
              </a:tabLst>
            </a:pPr>
            <a:r>
              <a:rPr lang="ru-RU" sz="2200" b="1" dirty="0" smtClean="0">
                <a:solidFill>
                  <a:srgbClr val="C00000"/>
                </a:solidFill>
                <a:latin typeface="Bahnschrift Light SemiCondensed" pitchFamily="34" charset="0"/>
              </a:rPr>
              <a:t>	Преимущество</a:t>
            </a:r>
            <a:r>
              <a:rPr lang="ru-RU" sz="22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 данного метода заключается в том, что он позволяет изучать биологические закономерности, не проводя экспериментов на живых организмах, не нанося им вреда. </a:t>
            </a:r>
          </a:p>
          <a:p>
            <a:pPr algn="just">
              <a:tabLst>
                <a:tab pos="355600" algn="l"/>
              </a:tabLst>
            </a:pPr>
            <a:r>
              <a:rPr lang="ru-RU" sz="22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	Моделирование процессов позволяет детям понять сущность многих явлений природы: </a:t>
            </a:r>
            <a:r>
              <a:rPr lang="ru-RU" sz="2200" b="1" i="1" dirty="0" smtClean="0">
                <a:solidFill>
                  <a:srgbClr val="0000FF"/>
                </a:solidFill>
                <a:latin typeface="Bahnschrift Light SemiCondensed" pitchFamily="34" charset="0"/>
              </a:rPr>
              <a:t>почему идет дождь, как растет дерево, почему на Земле бывает день и ночь </a:t>
            </a:r>
            <a:r>
              <a:rPr lang="ru-RU" sz="22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и т.д.   </a:t>
            </a:r>
          </a:p>
          <a:p>
            <a:pPr algn="just">
              <a:tabLst>
                <a:tab pos="355600" algn="l"/>
              </a:tabLst>
            </a:pPr>
            <a:r>
              <a:rPr lang="ru-RU" sz="22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	Занятия обычно оказывают на детей сильное эмоциональное воздействие, так как им предоставляется  возможность самим работать с моделями, рассуждать, моделировать отдельные ситуации. </a:t>
            </a:r>
            <a:endParaRPr lang="ru-RU" sz="2200" b="1" dirty="0">
              <a:solidFill>
                <a:srgbClr val="0000FF"/>
              </a:solidFill>
              <a:latin typeface="Bahnschrift Light SemiCondensed" pitchFamily="34" charset="0"/>
            </a:endParaRPr>
          </a:p>
        </p:txBody>
      </p:sp>
      <p:sp>
        <p:nvSpPr>
          <p:cNvPr id="7" name="Заголовок 8"/>
          <p:cNvSpPr>
            <a:spLocks noGrp="1"/>
          </p:cNvSpPr>
          <p:nvPr>
            <p:ph type="title"/>
          </p:nvPr>
        </p:nvSpPr>
        <p:spPr>
          <a:xfrm>
            <a:off x="1403648" y="764704"/>
            <a:ext cx="5472608" cy="79208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Выводы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2"/>
          <p:cNvSpPr txBox="1"/>
          <p:nvPr/>
        </p:nvSpPr>
        <p:spPr>
          <a:xfrm>
            <a:off x="827584" y="836712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2051720" y="1556792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24744"/>
            <a:ext cx="8064896" cy="4801314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Применяя мнемотехнику на основе схем и картинок, воспитатель помогает ребенку </a:t>
            </a:r>
            <a:r>
              <a:rPr lang="ru-RU" sz="2600" b="1" dirty="0" smtClean="0">
                <a:solidFill>
                  <a:srgbClr val="C00000"/>
                </a:solidFill>
                <a:latin typeface="Bahnschrift Light SemiCondensed" pitchFamily="34" charset="0"/>
              </a:rPr>
              <a:t>развивать</a:t>
            </a: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: </a:t>
            </a:r>
          </a:p>
          <a:p>
            <a:pPr fontAlgn="base"/>
            <a:endParaRPr lang="ru-RU" sz="1600" b="1" dirty="0" smtClean="0">
              <a:solidFill>
                <a:srgbClr val="0000FF"/>
              </a:solidFill>
              <a:latin typeface="Bahnschrift Light SemiCondensed" pitchFamily="34" charset="0"/>
            </a:endParaRPr>
          </a:p>
          <a:p>
            <a:pPr indent="447675" algn="just" fontAlgn="base">
              <a:buFont typeface="Wingdings" pitchFamily="2" charset="2"/>
              <a:buChar char="q"/>
            </a:pP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  память;</a:t>
            </a:r>
          </a:p>
          <a:p>
            <a:pPr indent="447675" algn="just" fontAlgn="base">
              <a:buFont typeface="Wingdings" pitchFamily="2" charset="2"/>
              <a:buChar char="q"/>
            </a:pP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  воображение;</a:t>
            </a:r>
          </a:p>
          <a:p>
            <a:pPr indent="447675" algn="just" fontAlgn="base">
              <a:buFont typeface="Wingdings" pitchFamily="2" charset="2"/>
              <a:buChar char="q"/>
            </a:pP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  интеллект;</a:t>
            </a:r>
          </a:p>
          <a:p>
            <a:pPr indent="447675" algn="just" fontAlgn="base">
              <a:buFont typeface="Wingdings" pitchFamily="2" charset="2"/>
              <a:buChar char="q"/>
            </a:pP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  образное мышление;</a:t>
            </a:r>
          </a:p>
          <a:p>
            <a:pPr indent="447675" algn="just" fontAlgn="base">
              <a:buFont typeface="Wingdings" pitchFamily="2" charset="2"/>
              <a:buChar char="q"/>
            </a:pP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  внимательность;</a:t>
            </a:r>
          </a:p>
          <a:p>
            <a:pPr indent="447675" algn="just" fontAlgn="base">
              <a:buFont typeface="Wingdings" pitchFamily="2" charset="2"/>
              <a:buChar char="q"/>
            </a:pP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  фантазию;</a:t>
            </a:r>
          </a:p>
          <a:p>
            <a:pPr indent="447675" algn="just" fontAlgn="base">
              <a:buFont typeface="Wingdings" pitchFamily="2" charset="2"/>
              <a:buChar char="q"/>
            </a:pP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  способность выстраивать логические цепочки;</a:t>
            </a:r>
          </a:p>
          <a:p>
            <a:pPr indent="447675" algn="just" fontAlgn="base">
              <a:buFont typeface="Wingdings" pitchFamily="2" charset="2"/>
              <a:buChar char="q"/>
            </a:pP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  речь и увеличивать словарный запас;</a:t>
            </a:r>
          </a:p>
          <a:p>
            <a:pPr indent="447675" algn="just" fontAlgn="base">
              <a:buFont typeface="Wingdings" pitchFamily="2" charset="2"/>
              <a:buChar char="q"/>
            </a:pP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  способность запоминания определенной информации.</a:t>
            </a:r>
            <a:endParaRPr lang="ru-RU" sz="2600" b="1" dirty="0">
              <a:solidFill>
                <a:srgbClr val="0000FF"/>
              </a:solidFill>
              <a:latin typeface="Bahnschrift Light SemiCondensed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bipbap.ru/wp-content/uploads/2017/10/000998-0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11560" y="26064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27584" y="836712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20486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	 </a:t>
            </a:r>
            <a:endParaRPr lang="ru-RU" sz="2400" i="1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412776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4988" algn="l"/>
              </a:tabLst>
            </a:pPr>
            <a:r>
              <a:rPr lang="ru-RU" sz="2400" dirty="0" smtClean="0">
                <a:latin typeface="Bookman Old Style" pitchFamily="18" charset="0"/>
                <a:cs typeface="Arial" pitchFamily="34" charset="0"/>
              </a:rPr>
              <a:t>	</a:t>
            </a: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В беседах о природе педагог широко использует не только пейзажные картины, но и различные предметные и сюжетные дидактические                       картины-модели, изображающие животных, растения, труд людей. </a:t>
            </a:r>
          </a:p>
          <a:p>
            <a:pPr algn="just">
              <a:tabLst>
                <a:tab pos="534988" algn="l"/>
              </a:tabLst>
            </a:pP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  <a:cs typeface="Arial" pitchFamily="34" charset="0"/>
              </a:rPr>
              <a:t>	Такие картины помогают расширить знания детей о мире природы, уточнить их представления о внешнем виде, характерных особенностях предметов и явлений природы.</a:t>
            </a:r>
            <a:endParaRPr lang="ru-RU" sz="2600" b="1" dirty="0">
              <a:solidFill>
                <a:srgbClr val="0000FF"/>
              </a:solidFill>
              <a:latin typeface="Bahnschrift Light SemiCondense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11560" y="26064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27584" y="836712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20486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	 </a:t>
            </a:r>
            <a:endParaRPr lang="ru-RU" sz="2400" i="1" dirty="0"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196752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4988" algn="l"/>
              </a:tabLst>
            </a:pP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	</a:t>
            </a:r>
            <a:r>
              <a:rPr lang="ru-RU" sz="2600" b="1" dirty="0" smtClean="0">
                <a:solidFill>
                  <a:srgbClr val="C00000"/>
                </a:solidFill>
                <a:latin typeface="Bahnschrift Light SemiCondensed" pitchFamily="34" charset="0"/>
              </a:rPr>
              <a:t>Экологическое воспитание</a:t>
            </a: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 - знакомство с бесконечно разнообразным миром природы. </a:t>
            </a:r>
          </a:p>
          <a:p>
            <a:pPr algn="just">
              <a:tabLst>
                <a:tab pos="534988" algn="l"/>
              </a:tabLst>
            </a:pP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	Основная </a:t>
            </a:r>
            <a:r>
              <a:rPr lang="ru-RU" sz="2600" b="1" dirty="0" smtClean="0">
                <a:solidFill>
                  <a:srgbClr val="C00000"/>
                </a:solidFill>
                <a:latin typeface="Bahnschrift Light SemiCondensed" pitchFamily="34" charset="0"/>
              </a:rPr>
              <a:t>задача экологического воспитания</a:t>
            </a: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 -</a:t>
            </a:r>
            <a:r>
              <a:rPr lang="ru-RU" sz="2600" b="1" i="1" dirty="0" smtClean="0">
                <a:solidFill>
                  <a:srgbClr val="0000FF"/>
                </a:solidFill>
                <a:latin typeface="Bahnschrift Light SemiCondensed" pitchFamily="34" charset="0"/>
              </a:rPr>
              <a:t>формирование у дошкольников элементарного экологического сознания</a:t>
            </a: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.</a:t>
            </a:r>
            <a:r>
              <a:rPr lang="ru-RU" sz="2800" b="1" dirty="0" smtClean="0">
                <a:latin typeface="Bahnschrift Light SemiCondensed" pitchFamily="34" charset="0"/>
              </a:rPr>
              <a:t> </a:t>
            </a:r>
          </a:p>
          <a:p>
            <a:pPr algn="just">
              <a:tabLst>
                <a:tab pos="534988" algn="l"/>
              </a:tabLst>
            </a:pPr>
            <a:r>
              <a:rPr lang="ru-RU" sz="28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	</a:t>
            </a: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Усвоить данные взаимосвязи в природе поможет </a:t>
            </a:r>
            <a:r>
              <a:rPr lang="ru-RU" sz="2600" b="1" dirty="0" smtClean="0">
                <a:solidFill>
                  <a:srgbClr val="C00000"/>
                </a:solidFill>
                <a:latin typeface="Bahnschrift Light SemiCondensed" pitchFamily="34" charset="0"/>
              </a:rPr>
              <a:t>моделирование</a:t>
            </a: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, которое делает общение                с детьми более доступным и наглядным. </a:t>
            </a:r>
          </a:p>
          <a:p>
            <a:pPr algn="just">
              <a:tabLst>
                <a:tab pos="534988" algn="l"/>
              </a:tabLst>
            </a:pP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	Моделирование в детском саду – это </a:t>
            </a:r>
            <a:r>
              <a:rPr lang="ru-RU" sz="2600" b="1" i="1" dirty="0" smtClean="0">
                <a:solidFill>
                  <a:srgbClr val="0000FF"/>
                </a:solidFill>
                <a:latin typeface="Bahnschrift Light SemiCondensed" pitchFamily="34" charset="0"/>
              </a:rPr>
              <a:t>совместная деятельность</a:t>
            </a:r>
            <a:r>
              <a:rPr lang="ru-RU" sz="26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 воспитателя и дошкольника, направленная на создание и использование моделей.</a:t>
            </a:r>
            <a:endParaRPr lang="ru-RU" sz="2600" b="1" dirty="0">
              <a:solidFill>
                <a:srgbClr val="0000FF"/>
              </a:solidFill>
              <a:latin typeface="Bahnschrift Light SemiCondensed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08720"/>
            <a:ext cx="79928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3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Обучение моделированию в детском саду  </a:t>
            </a:r>
          </a:p>
          <a:p>
            <a:pPr algn="just"/>
            <a:r>
              <a:rPr lang="ru-RU" sz="23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осуществляется в следующей </a:t>
            </a:r>
            <a:r>
              <a:rPr lang="ru-RU" sz="2300" b="1" dirty="0" smtClean="0">
                <a:solidFill>
                  <a:srgbClr val="C00000"/>
                </a:solidFill>
                <a:latin typeface="Bahnschrift Light SemiCondensed" pitchFamily="34" charset="0"/>
              </a:rPr>
              <a:t>последовательности</a:t>
            </a:r>
            <a:r>
              <a:rPr lang="ru-RU" sz="23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, </a:t>
            </a:r>
          </a:p>
          <a:p>
            <a:pPr algn="just"/>
            <a:r>
              <a:rPr lang="ru-RU" sz="23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в рамках которой воспитатель:</a:t>
            </a:r>
          </a:p>
          <a:p>
            <a:pPr indent="355600" algn="just"/>
            <a:r>
              <a:rPr lang="ru-RU" sz="23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1) предлагает детям описать новые объекты природы с помощью готовой  и уже известной детям модели;</a:t>
            </a:r>
          </a:p>
          <a:p>
            <a:pPr indent="355600" algn="just"/>
            <a:r>
              <a:rPr lang="ru-RU" sz="23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2) организует сравнение двух объектов между собой, учит детей выделять признаки различия и сходства, даёт задание отбирать модели, замещающие эти признаки;</a:t>
            </a:r>
          </a:p>
          <a:p>
            <a:pPr indent="355600" algn="just"/>
            <a:r>
              <a:rPr lang="ru-RU" sz="23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3) постепенно увеличивает количество сравниваемых объектов до 3х-4х и обучает моделированию значимых для этих объектов признаков;</a:t>
            </a:r>
          </a:p>
          <a:p>
            <a:pPr indent="355600" algn="just"/>
            <a:r>
              <a:rPr lang="ru-RU" sz="23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4) обучает детей созданию моделей элементарных понятий: «рыбы», «птицы», «звери», «домашние животные», «дикие животные», «растения», «живое», «неживое» и т.д.</a:t>
            </a:r>
            <a:endParaRPr lang="ru-RU" sz="2300" b="1" dirty="0">
              <a:solidFill>
                <a:srgbClr val="0000FF"/>
              </a:solidFill>
              <a:latin typeface="Bahnschrift Light SemiCondensed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11560" y="26064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27584" y="836712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908720"/>
            <a:ext cx="66247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0850" algn="l"/>
              </a:tabLst>
            </a:pPr>
            <a:r>
              <a:rPr lang="ru-RU" sz="2400" b="1" dirty="0" smtClean="0">
                <a:solidFill>
                  <a:srgbClr val="0000FF"/>
                </a:solidFill>
                <a:latin typeface="Bahnschrift Light SemiCondensed" pitchFamily="34" charset="0"/>
              </a:rPr>
              <a:t>По картинкам (моделям) ребенок может познать окружающий его мир и рассказать о:</a:t>
            </a:r>
          </a:p>
          <a:p>
            <a:pPr algn="just">
              <a:tabLst>
                <a:tab pos="450850" algn="l"/>
              </a:tabLst>
            </a:pPr>
            <a:endParaRPr lang="ru-RU" sz="400" b="1" dirty="0" smtClean="0">
              <a:solidFill>
                <a:srgbClr val="0000FF"/>
              </a:solidFill>
              <a:latin typeface="Bahnschrift Light SemiCondensed" pitchFamily="34" charset="0"/>
            </a:endParaRPr>
          </a:p>
          <a:p>
            <a:pPr algn="just">
              <a:tabLst>
                <a:tab pos="450850" algn="l"/>
              </a:tabLst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- </a:t>
            </a:r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временах года</a:t>
            </a:r>
            <a:r>
              <a:rPr lang="ru-RU" sz="2400" i="1" dirty="0" smtClean="0">
                <a:solidFill>
                  <a:srgbClr val="C00000"/>
                </a:solidFill>
                <a:latin typeface="Arial Black" pitchFamily="34" charset="0"/>
              </a:rPr>
              <a:t>:</a:t>
            </a:r>
            <a:endParaRPr lang="ru-RU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146" name="Picture 2" descr="https://dsdnr.ru/upload/000/u0/0/1/70506e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?r=AzEPZsRbOZEKgBhR0XGMT1RkhuCQOnIDgzNHQIOC4CBZSaaKTM5SRkZCeTgDn6uOyic,https://i.mycdn.me/i?r=AzEPZsRbOZEKgBhR0XGMT1RkCGmnEv-2L8EwRZrvKsrVU6aKTM5SRkZCeTgDn6uOyic,https://i.mycdn.me/i?r=AzEPZsRbOZEKgBhR0XGMT1RkpQCy9KFAnHipY0DRud1PqqaKTM5SRkZCeTgDn6uOyic,https://i.mycdn.me/i?r=AzEPZsRbOZEKgBhR0XGMT1RkFrrHBu89MqB1TB-sl16UOKaKTM5SRkZCeTgDn6uOyic,https://i.mycdn.me/i?r=AzEPZsRbOZEKgBhR0XGMT1RkCP3ScwgvMluCJZswXj9AiKaKTM5SRkZCeTgDn6uOyic,https://i.mycdn.me/i?r=AzEPZsRbOZEKgBhR0XGMT1Rk8D7Dfroxeh0xwQakna39OKaKTM5SRkZCeTgDn6uOyic,https://i.mycdn.me/i?r=AzEPZsRbOZEKgBhR0XGMT1RkeIJ4sYWWzIakLbT85jlTdqaKTM5SRkZCeTgDn6uOyic,https://i.mycdn.me/i?r=AzEPZsRbOZEKgBhR0XGMT1Rkqp0KN52dtez9UJWK33NPQqaKTM5SRkZCeTgDn6uOyic,https://i.mycdn.me/i?r=AzEPZsRbOZEKgBhR0XGMT1Rk8xE3cs1XIAYgn2mP8SPEKaaKTM5SRkZCeTgDn6uOyic,https://i.mycdn.me/i?r=AzEPZsRbOZEKgBhR0XGMT1RkJZsNRNh6xW0-4_0f2ph0Ra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12.userapi.com/c855024/v855024027/23ad30/YB1jveYNv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492</Words>
  <Application>Microsoft Office PowerPoint</Application>
  <PresentationFormat>Экран (4:3)</PresentationFormat>
  <Paragraphs>124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</vt:lpstr>
      <vt:lpstr>Слайд 14</vt:lpstr>
      <vt:lpstr>Слайд 15</vt:lpstr>
      <vt:lpstr> Особенности воспитания дошкольников  как условие для применения метода  мнемотехники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Выводы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subject/>
  <dc:creator>Шаблон Фокиной Л. П.</dc:creator>
  <dc:description/>
  <cp:lastModifiedBy>Татьяна</cp:lastModifiedBy>
  <cp:revision>105</cp:revision>
  <dcterms:created xsi:type="dcterms:W3CDTF">2014-07-06T18:18:01Z</dcterms:created>
  <dcterms:modified xsi:type="dcterms:W3CDTF">2022-03-03T05:24:40Z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