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9"/>
  </p:notesMasterIdLst>
  <p:sldIdLst>
    <p:sldId id="256" r:id="rId2"/>
    <p:sldId id="454" r:id="rId3"/>
    <p:sldId id="427" r:id="rId4"/>
    <p:sldId id="458" r:id="rId5"/>
    <p:sldId id="360" r:id="rId6"/>
    <p:sldId id="376" r:id="rId7"/>
    <p:sldId id="468" r:id="rId8"/>
    <p:sldId id="271" r:id="rId9"/>
    <p:sldId id="469" r:id="rId10"/>
    <p:sldId id="338" r:id="rId11"/>
    <p:sldId id="463" r:id="rId12"/>
    <p:sldId id="471" r:id="rId13"/>
    <p:sldId id="456" r:id="rId14"/>
    <p:sldId id="467" r:id="rId15"/>
    <p:sldId id="466" r:id="rId16"/>
    <p:sldId id="462" r:id="rId17"/>
    <p:sldId id="401" r:id="rId18"/>
    <p:sldId id="404" r:id="rId19"/>
    <p:sldId id="407" r:id="rId20"/>
    <p:sldId id="472" r:id="rId21"/>
    <p:sldId id="406" r:id="rId22"/>
    <p:sldId id="465" r:id="rId23"/>
    <p:sldId id="470" r:id="rId24"/>
    <p:sldId id="457" r:id="rId25"/>
    <p:sldId id="410" r:id="rId26"/>
    <p:sldId id="350" r:id="rId27"/>
    <p:sldId id="444" r:id="rId28"/>
  </p:sldIdLst>
  <p:sldSz cx="9144000" cy="6858000" type="screen4x3"/>
  <p:notesSz cx="6858000" cy="99456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C480CCE-D1CF-42C5-B06D-91166BD9CB7A}">
          <p14:sldIdLst>
            <p14:sldId id="256"/>
            <p14:sldId id="454"/>
            <p14:sldId id="427"/>
            <p14:sldId id="458"/>
            <p14:sldId id="360"/>
            <p14:sldId id="376"/>
            <p14:sldId id="468"/>
            <p14:sldId id="271"/>
            <p14:sldId id="469"/>
            <p14:sldId id="338"/>
            <p14:sldId id="463"/>
            <p14:sldId id="471"/>
            <p14:sldId id="456"/>
            <p14:sldId id="467"/>
            <p14:sldId id="466"/>
            <p14:sldId id="462"/>
            <p14:sldId id="401"/>
            <p14:sldId id="404"/>
            <p14:sldId id="407"/>
            <p14:sldId id="472"/>
            <p14:sldId id="406"/>
            <p14:sldId id="465"/>
            <p14:sldId id="470"/>
            <p14:sldId id="457"/>
            <p14:sldId id="410"/>
            <p14:sldId id="350"/>
            <p14:sldId id="444"/>
          </p14:sldIdLst>
        </p14:section>
        <p14:section name="Раздел без заголовка" id="{893B9813-27C1-429F-A539-DF89EDEC2BC4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04" autoAdjust="0"/>
    <p:restoredTop sz="94704" autoAdjust="0"/>
  </p:normalViewPr>
  <p:slideViewPr>
    <p:cSldViewPr>
      <p:cViewPr>
        <p:scale>
          <a:sx n="118" d="100"/>
          <a:sy n="118" d="100"/>
        </p:scale>
        <p:origin x="-176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F717ED1-A754-49C3-B46D-38D3CEBC631B}" type="datetimeFigureOut">
              <a:rPr lang="ru-RU"/>
              <a:pPr>
                <a:defRPr/>
              </a:pPr>
              <a:t>05.10.2023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84D7C88-9A11-4BA6-87BC-92C2F1B6A5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153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34BEC-1D60-4633-BB50-2177E0B34246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BD908-DDB6-4CD0-81AF-1E520D7BE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259F5-062A-4906-BDCC-D82FEF316165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912A2-38E0-48A7-B2F4-5DF5A5195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B3434-BDA0-47E1-B4CF-6C90802F13EC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B5649-A1E4-4669-820B-3A7EAF0F5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B9A44-9A70-4A2A-9DC2-449FA4F7BD00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B3425-A9AD-43C2-8296-74B89AE7B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2337-AAA1-4598-B534-8752D210A29B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3E2C4-75C6-4200-835F-4B83F66E2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A8E7C-5D7B-4136-B29E-159275336467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B6279-02B8-4A2C-85B4-27C9175BC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CFEAD-F5F4-44DA-9229-E2D496A857B2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9F9FF-100B-4EFC-AC55-633DB0144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9D558-6774-45D6-A013-81571EF3C63D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30580-E93F-45A1-8A7C-3EDE63E22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17999-4CC5-43CE-9048-9E65C32445BB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08E8A-7549-43AE-8711-E8166FBB9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DBF89-3C3E-4EF8-BF16-AA38218DD352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0FF2D-5F81-4DD4-A2AD-28B22DC84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3BC0F-98A4-489D-BDFF-AE8E4395EC02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F4F2-62E1-4989-ACAB-4CCFDE25C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9D194C-6109-4198-B5D6-6762A70E149B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438BCD-FC3A-41C3-8E1C-689180634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717" r:id="rId3"/>
    <p:sldLayoutId id="2147483716" r:id="rId4"/>
    <p:sldLayoutId id="2147483715" r:id="rId5"/>
    <p:sldLayoutId id="2147483714" r:id="rId6"/>
    <p:sldLayoutId id="2147483713" r:id="rId7"/>
    <p:sldLayoutId id="2147483712" r:id="rId8"/>
    <p:sldLayoutId id="2147483711" r:id="rId9"/>
    <p:sldLayoutId id="2147483710" r:id="rId10"/>
    <p:sldLayoutId id="21474837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381000"/>
            <a:ext cx="7239000" cy="762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городского округа Саранск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по социальной политике городского округа Саранск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городского округа Саранск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669851"/>
            <a:ext cx="61191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         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Дудуркиной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Татьяны Николаевны,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МДОУ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«Детский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сад№127 комбинированного вида» 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Прямоугольник 5"/>
          <p:cNvSpPr>
            <a:spLocks noChangeArrowheads="1"/>
          </p:cNvSpPr>
          <p:nvPr/>
        </p:nvSpPr>
        <p:spPr bwMode="auto">
          <a:xfrm>
            <a:off x="107504" y="2883133"/>
            <a:ext cx="645901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Профессиональное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высшее, МГПИ им. М.Е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«Учитель начальных классов»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«Педагогика и методика начального образования» 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Профессиональная переподготовка: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МГПИ им. М.Е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«Педагогическая деятельность в дошкольном образовании: Развитие детей раннего и дошкольного возраста», 2019г.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24 января  2013г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latin typeface="Times New Roman" pitchFamily="16" charset="0"/>
              </a:rPr>
              <a:t>Общий трудовой стаж: </a:t>
            </a:r>
            <a:r>
              <a:rPr lang="ru-RU" sz="1600" dirty="0" smtClean="0">
                <a:latin typeface="Times New Roman" pitchFamily="16" charset="0"/>
              </a:rPr>
              <a:t>33 года.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педагогической работы (по специальности):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17 лет.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высшая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Дата последней  аттестации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№ 1128 от 27.12.2018г.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stvospital\Desktop\ЗАКАЧ\20231003_1337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10251" r="18405" b="1985"/>
          <a:stretch/>
        </p:blipFill>
        <p:spPr bwMode="auto">
          <a:xfrm>
            <a:off x="6651396" y="4005064"/>
            <a:ext cx="2458483" cy="2541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tvospital\Pictures\2023-10-03\Изображение (6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t="1863" r="2991"/>
          <a:stretch/>
        </p:blipFill>
        <p:spPr bwMode="auto">
          <a:xfrm>
            <a:off x="467544" y="586732"/>
            <a:ext cx="3700674" cy="540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tvospital\Pictures\2023-10-04\Изображение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" r="4397"/>
          <a:stretch/>
        </p:blipFill>
        <p:spPr bwMode="auto">
          <a:xfrm>
            <a:off x="4860032" y="548680"/>
            <a:ext cx="3609048" cy="544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58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7704" y="260648"/>
            <a:ext cx="54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4F81B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Российский  </a:t>
            </a:r>
            <a:r>
              <a:rPr lang="ru-RU" sz="2000" b="1" dirty="0">
                <a:solidFill>
                  <a:srgbClr val="4F81B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уровень</a:t>
            </a:r>
            <a:endParaRPr lang="ru-RU" dirty="0"/>
          </a:p>
        </p:txBody>
      </p:sp>
      <p:pic>
        <p:nvPicPr>
          <p:cNvPr id="6148" name="Picture 4" descr="C:\Users\stvospital\Pictures\2023-10-02\Изображение (4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" t="1888" r="2129" b="1711"/>
          <a:stretch/>
        </p:blipFill>
        <p:spPr bwMode="auto">
          <a:xfrm>
            <a:off x="395536" y="908720"/>
            <a:ext cx="4048755" cy="583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tvospital\Pictures\2023-10-03\Изображение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" t="1222"/>
          <a:stretch/>
        </p:blipFill>
        <p:spPr bwMode="auto">
          <a:xfrm>
            <a:off x="4904232" y="908720"/>
            <a:ext cx="393450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5148064" y="3933056"/>
            <a:ext cx="216024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92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tvospital\Pictures\2023-10-05\Изображение (6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"/>
          <a:stretch/>
        </p:blipFill>
        <p:spPr bwMode="auto">
          <a:xfrm>
            <a:off x="364142" y="404664"/>
            <a:ext cx="406384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tvospital\Pictures\2023-10-05\Изображение (7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/>
          <a:stretch/>
        </p:blipFill>
        <p:spPr bwMode="auto">
          <a:xfrm>
            <a:off x="4936142" y="404664"/>
            <a:ext cx="3791287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575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altLang="ru-RU" sz="2000" b="1" dirty="0">
                <a:solidFill>
                  <a:srgbClr val="1F497D"/>
                </a:solidFill>
                <a:latin typeface="Times New Roman" pitchFamily="18" charset="0"/>
                <a:cs typeface="Arial" charset="0"/>
              </a:rPr>
              <a:t>7. </a:t>
            </a:r>
            <a:r>
              <a:rPr lang="ru-RU" sz="2000" b="1" dirty="0">
                <a:solidFill>
                  <a:srgbClr val="1F497D"/>
                </a:solidFill>
                <a:latin typeface="Times New Roman"/>
                <a:ea typeface="Calibri"/>
              </a:rPr>
              <a:t>Проведении открытых занятий, мастер-классов, мероприятий</a:t>
            </a:r>
            <a:endParaRPr lang="ru-RU" dirty="0"/>
          </a:p>
        </p:txBody>
      </p:sp>
      <p:pic>
        <p:nvPicPr>
          <p:cNvPr id="3074" name="Picture 2" descr="C:\Users\stvospital\Pictures\2023-10-05\Изображение (3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" r="1312"/>
          <a:stretch/>
        </p:blipFill>
        <p:spPr bwMode="auto">
          <a:xfrm>
            <a:off x="2602322" y="764704"/>
            <a:ext cx="4171531" cy="592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799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9093696" cy="634082"/>
          </a:xfrm>
        </p:spPr>
        <p:txBody>
          <a:bodyPr/>
          <a:lstStyle/>
          <a:p>
            <a:r>
              <a:rPr lang="ru-RU" sz="2400" dirty="0" smtClean="0">
                <a:solidFill>
                  <a:schemeClr val="tx2"/>
                </a:solidFill>
              </a:rPr>
              <a:t>Уровень образовательной организации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2050" name="Picture 2" descr="C:\Users\stvospital\Pictures\2023-10-05\Изображение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" r="1779"/>
          <a:stretch/>
        </p:blipFill>
        <p:spPr bwMode="auto">
          <a:xfrm>
            <a:off x="679730" y="863383"/>
            <a:ext cx="3698061" cy="561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tvospital\Pictures\2023-10-05\Изображение (5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"/>
          <a:stretch/>
        </p:blipFill>
        <p:spPr bwMode="auto">
          <a:xfrm>
            <a:off x="5065614" y="908720"/>
            <a:ext cx="3670434" cy="569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618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еспубликанский </a:t>
            </a:r>
            <a:r>
              <a:rPr lang="ru-RU" sz="32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Picture 3" descr="C:\Users\stvospital\Pictures\2023-01-27\Изображение (2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"/>
          <a:stretch>
            <a:fillRect/>
          </a:stretch>
        </p:blipFill>
        <p:spPr bwMode="auto">
          <a:xfrm>
            <a:off x="2741671" y="1052736"/>
            <a:ext cx="3541064" cy="520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3020414" y="4005064"/>
            <a:ext cx="288032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197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8. Экспертная деятельность</a:t>
            </a:r>
            <a:endParaRPr lang="ru-RU" sz="1800" b="1" dirty="0">
              <a:solidFill>
                <a:srgbClr val="00206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 descr="C:\Users\stvospital\Desktop\Рисунок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90516"/>
            <a:ext cx="3852672" cy="546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458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1800" b="1" kern="50" dirty="0" smtClean="0">
                <a:solidFill>
                  <a:schemeClr val="tx2"/>
                </a:solidFill>
                <a:latin typeface="Times New Roman"/>
                <a:ea typeface="Times New Roman"/>
              </a:rPr>
              <a:t>9. Общественно-педагогическая </a:t>
            </a:r>
            <a:r>
              <a:rPr lang="ru-RU" sz="1800" b="1" kern="50" dirty="0">
                <a:solidFill>
                  <a:schemeClr val="tx2"/>
                </a:solidFill>
                <a:latin typeface="Times New Roman"/>
                <a:ea typeface="Times New Roman"/>
              </a:rPr>
              <a:t>активность педагога: участие в комиссиях, педагогических сообществах, в жюри </a:t>
            </a:r>
            <a:r>
              <a:rPr lang="ru-RU" sz="1800" b="1" kern="50" dirty="0" smtClean="0">
                <a:solidFill>
                  <a:schemeClr val="tx2"/>
                </a:solidFill>
                <a:latin typeface="Times New Roman"/>
                <a:ea typeface="Times New Roman"/>
              </a:rPr>
              <a:t>конкурсов</a:t>
            </a:r>
            <a:br>
              <a:rPr lang="ru-RU" sz="1800" b="1" kern="50" dirty="0" smtClean="0">
                <a:solidFill>
                  <a:schemeClr val="tx2"/>
                </a:solidFill>
                <a:latin typeface="Times New Roman"/>
                <a:ea typeface="Times New Roman"/>
              </a:rPr>
            </a:br>
            <a:r>
              <a:rPr lang="ru-RU" sz="1800" b="1" u="sng" kern="50" dirty="0" smtClean="0">
                <a:solidFill>
                  <a:schemeClr val="tx2"/>
                </a:solidFill>
                <a:latin typeface="Times New Roman"/>
                <a:ea typeface="Times New Roman"/>
              </a:rPr>
              <a:t>Член педагогических Интернет сообществ</a:t>
            </a:r>
            <a:endParaRPr lang="ru-RU" sz="1800" b="1" u="sng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stvospital\Desktop\Рисунок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24744"/>
            <a:ext cx="3904525" cy="556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74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229600" cy="3010346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b="1" kern="50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10.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Позитивные результаты работы с воспитанниками: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наличие системы воспитательной работы;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наличие качественной, эстетически оформленной текущей документации;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организация индивидуального подхода;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снижение простудной заболеваемости воспитанников;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отлаженная система взаимодействия с родителями;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отсутствие жалоб и обращений родителей на неправомерные действия;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реализация </a:t>
            </a:r>
            <a:r>
              <a:rPr lang="ru-RU" sz="1800" b="1" kern="50" dirty="0" err="1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здоровьесберегающих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технологий в воспитательном процессе;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духовно-нравственное воспитание и народные традиции</a:t>
            </a:r>
            <a:r>
              <a:rPr lang="ru-RU" sz="1800" kern="50" dirty="0">
                <a:latin typeface="Times New Roman"/>
                <a:ea typeface="Times New Roman"/>
              </a:rPr>
              <a:t>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6804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tvospital\Pictures\2023-10-04\Изображение (7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"/>
          <a:stretch/>
        </p:blipFill>
        <p:spPr bwMode="auto">
          <a:xfrm>
            <a:off x="461246" y="332656"/>
            <a:ext cx="3894730" cy="5842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tvospital\Pictures\2023-10-04\Изображение (8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r="-1"/>
          <a:stretch/>
        </p:blipFill>
        <p:spPr bwMode="auto">
          <a:xfrm>
            <a:off x="4928050" y="404665"/>
            <a:ext cx="3819029" cy="57705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89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9592" y="260648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altLang="ru-RU" b="1" kern="0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</a:rPr>
              <a:t>Участие в инновационной (экспериментальной ) </a:t>
            </a:r>
            <a:r>
              <a:rPr lang="ru-RU" altLang="ru-RU" b="1" kern="0" dirty="0" smtClean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</a:rPr>
              <a:t>деятельности</a:t>
            </a:r>
            <a:endParaRPr lang="ru-RU" altLang="ru-RU" b="1" kern="0" dirty="0">
              <a:solidFill>
                <a:srgbClr val="DBF5F9">
                  <a:lumMod val="25000"/>
                </a:srgbClr>
              </a:solidFill>
              <a:latin typeface="Times New Roman" pitchFamily="18" charset="0"/>
            </a:endParaRPr>
          </a:p>
        </p:txBody>
      </p:sp>
      <p:pic>
        <p:nvPicPr>
          <p:cNvPr id="4" name="Picture 6" descr="C:\Users\stvospital\Pictures\сканер\2020-12-15\009.jpg"/>
          <p:cNvPicPr>
            <a:picLocks noChangeAspect="1" noChangeArrowheads="1"/>
          </p:cNvPicPr>
          <p:nvPr/>
        </p:nvPicPr>
        <p:blipFill rotWithShape="1">
          <a:blip r:embed="rId2" cstate="print"/>
          <a:srcRect l="5792" t="980" r="2010"/>
          <a:stretch/>
        </p:blipFill>
        <p:spPr bwMode="auto">
          <a:xfrm>
            <a:off x="683568" y="908720"/>
            <a:ext cx="3518612" cy="5391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7" descr="C:\Users\stvospital\Pictures\сканер\2020-12-15\010.jpg"/>
          <p:cNvPicPr>
            <a:picLocks noChangeAspect="1" noChangeArrowheads="1"/>
          </p:cNvPicPr>
          <p:nvPr/>
        </p:nvPicPr>
        <p:blipFill rotWithShape="1">
          <a:blip r:embed="rId3" cstate="print"/>
          <a:srcRect l="3672" t="1338"/>
          <a:stretch/>
        </p:blipFill>
        <p:spPr bwMode="auto">
          <a:xfrm>
            <a:off x="4932040" y="935707"/>
            <a:ext cx="3600400" cy="5337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7630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tvospital\Pictures\2023-10-05\Изображение (13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/>
          <a:stretch/>
        </p:blipFill>
        <p:spPr bwMode="auto">
          <a:xfrm>
            <a:off x="539553" y="332656"/>
            <a:ext cx="410307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tvospital\Pictures\2023-10-05\Изображение (1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"/>
          <a:stretch/>
        </p:blipFill>
        <p:spPr bwMode="auto">
          <a:xfrm>
            <a:off x="5106074" y="476672"/>
            <a:ext cx="371439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557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988840"/>
            <a:ext cx="8229600" cy="1143000"/>
          </a:xfrm>
        </p:spPr>
        <p:txBody>
          <a:bodyPr/>
          <a:lstStyle/>
          <a:p>
            <a:pPr indent="24130">
              <a:spcAft>
                <a:spcPts val="0"/>
              </a:spcAft>
            </a:pP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800" b="1" kern="50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11.</a:t>
            </a:r>
            <a:r>
              <a:rPr lang="ru-RU" sz="18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800" b="1" kern="50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Качество</a:t>
            </a:r>
            <a:r>
              <a:rPr lang="ru-RU" sz="1800" b="1" kern="50" dirty="0" smtClean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взаимодействия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родителями: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систематическое проведение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родительских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собраний;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проведение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круглых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столов,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консультаций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нетрадиционной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форме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(педагогическое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просвещение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родителей);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проведение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экскурсий,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образовательных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путешествий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детьми;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проведение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совместных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конкурсов,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выставок;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организация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родителей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субботниках,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благоустройстве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участков,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создании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развивающей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среды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группы</a:t>
            </a:r>
            <a:endParaRPr lang="ru-RU" sz="1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12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tvospital\Pictures\2023-10-05\Изображение (9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"/>
          <a:stretch/>
        </p:blipFill>
        <p:spPr bwMode="auto">
          <a:xfrm>
            <a:off x="251520" y="692696"/>
            <a:ext cx="3804077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tvospital\Pictures\2023-10-05\Изображение (10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/>
          <a:stretch/>
        </p:blipFill>
        <p:spPr bwMode="auto">
          <a:xfrm>
            <a:off x="4685288" y="692696"/>
            <a:ext cx="3703136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488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tvospital\Pictures\2023-10-05\Изображение (1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/>
          <a:stretch/>
        </p:blipFill>
        <p:spPr bwMode="auto">
          <a:xfrm>
            <a:off x="323528" y="476672"/>
            <a:ext cx="4242970" cy="606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stvospital\Pictures\2023-10-05\Изображение (1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1" t="-1110" r="-6697" b="1110"/>
          <a:stretch/>
        </p:blipFill>
        <p:spPr bwMode="auto">
          <a:xfrm>
            <a:off x="4816493" y="383503"/>
            <a:ext cx="4330233" cy="613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9074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20080"/>
          </a:xfrm>
        </p:spPr>
        <p:txBody>
          <a:bodyPr/>
          <a:lstStyle/>
          <a:p>
            <a:r>
              <a:rPr lang="ru-RU" sz="1800" b="1" kern="50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12.  Работа с детьми из социально- неблагополучных семей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9218" name="Picture 2" descr="C:\Users\stvospital\Pictures\2023-10-05\Изображение (1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/>
          <a:stretch/>
        </p:blipFill>
        <p:spPr bwMode="auto">
          <a:xfrm>
            <a:off x="542166" y="980728"/>
            <a:ext cx="4008676" cy="571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stvospital\Pictures\2023-10-05\Изображение (16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"/>
          <a:stretch/>
        </p:blipFill>
        <p:spPr bwMode="auto">
          <a:xfrm>
            <a:off x="5076056" y="980727"/>
            <a:ext cx="3744416" cy="571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569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29600" cy="757200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rgbClr val="1F497D"/>
                </a:solidFill>
                <a:latin typeface="Times New Roman" pitchFamily="18" charset="0"/>
                <a:cs typeface="Arial" charset="0"/>
              </a:rPr>
              <a:t>13. </a:t>
            </a:r>
            <a:r>
              <a:rPr lang="ru-RU" sz="2000" b="1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  <a:t>Участие педагога в профессиональных конкурсах</a:t>
            </a:r>
            <a:br>
              <a:rPr lang="ru-RU" sz="2000" b="1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</a:br>
            <a:r>
              <a:rPr lang="ru-RU" sz="2000" b="1" u="sng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  <a:t>на порталах сети интернет</a:t>
            </a:r>
            <a:endParaRPr lang="ru-RU" u="sng" dirty="0"/>
          </a:p>
        </p:txBody>
      </p:sp>
      <p:pic>
        <p:nvPicPr>
          <p:cNvPr id="3074" name="Picture 2" descr="E:\569813Ф1.Б.2020.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08112"/>
            <a:ext cx="4137278" cy="584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06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4482"/>
            <a:ext cx="8229600" cy="586206"/>
          </a:xfrm>
        </p:spPr>
        <p:txBody>
          <a:bodyPr/>
          <a:lstStyle/>
          <a:p>
            <a:pPr lvl="0">
              <a:defRPr/>
            </a:pPr>
            <a:r>
              <a:rPr lang="ru-RU" altLang="ru-RU" sz="2000" b="1" dirty="0" smtClean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  <a:t>14. 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Calibri"/>
              </a:rPr>
              <a:t>Награды поощрения </a:t>
            </a:r>
            <a:br>
              <a:rPr lang="ru-RU" sz="2000" dirty="0" smtClean="0">
                <a:solidFill>
                  <a:srgbClr val="002060"/>
                </a:solidFill>
                <a:latin typeface="Times New Roman"/>
                <a:ea typeface="Calibri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Calibri"/>
              </a:rPr>
              <a:t>с различных сайтов и порталов </a:t>
            </a:r>
            <a:r>
              <a:rPr lang="ru-RU" sz="2000" b="1" u="sng" dirty="0" smtClean="0">
                <a:solidFill>
                  <a:srgbClr val="002060"/>
                </a:solidFill>
                <a:latin typeface="Times New Roman"/>
                <a:ea typeface="Calibri"/>
              </a:rPr>
              <a:t>сети интернет</a:t>
            </a:r>
            <a:endParaRPr lang="ru-RU" b="1" u="sng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stvospital\Desktop\Аттестация Дудуркина Т.В\551437В1.Б.2020.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92696"/>
            <a:ext cx="4114709" cy="581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69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7593" y="18864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/>
                <a:ea typeface="Calibri"/>
              </a:rPr>
              <a:t>Муниципальный уровень</a:t>
            </a:r>
            <a:endParaRPr lang="ru-RU" sz="2000" b="1" dirty="0">
              <a:solidFill>
                <a:schemeClr val="tx2"/>
              </a:solidFill>
            </a:endParaRPr>
          </a:p>
        </p:txBody>
      </p:sp>
      <p:pic>
        <p:nvPicPr>
          <p:cNvPr id="5" name="Picture 2" descr="C:\Users\stvospital\Pictures\2023-01-30\Изображение (4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"/>
          <a:stretch/>
        </p:blipFill>
        <p:spPr bwMode="auto">
          <a:xfrm>
            <a:off x="2627784" y="764704"/>
            <a:ext cx="4138801" cy="588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371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428471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0" indent="-273050" algn="ctr">
              <a:spcBef>
                <a:spcPts val="0"/>
              </a:spcBef>
              <a:buClr>
                <a:srgbClr val="FE8637"/>
              </a:buClr>
              <a:buSzPct val="70000"/>
              <a:defRPr/>
            </a:pPr>
            <a:r>
              <a:rPr lang="ru-RU" altLang="ru-RU" b="1" u="sng" dirty="0" smtClean="0">
                <a:solidFill>
                  <a:srgbClr val="1F497D"/>
                </a:solidFill>
                <a:latin typeface="Times New Roman" pitchFamily="16" charset="0"/>
                <a:cs typeface="Times New Roman" pitchFamily="16" charset="0"/>
              </a:rPr>
              <a:t>Уровень образовательной организации.</a:t>
            </a:r>
            <a:endParaRPr lang="ru-RU" altLang="ru-RU" b="1" dirty="0">
              <a:solidFill>
                <a:srgbClr val="1F497D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3074" name="Picture 2" descr="C:\Users\stvospital\Pictures\2023-10-04\Изображение (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r="1563"/>
          <a:stretch/>
        </p:blipFill>
        <p:spPr bwMode="auto">
          <a:xfrm>
            <a:off x="5004048" y="908720"/>
            <a:ext cx="3884177" cy="551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tvospital\Pictures\2023-10-04\Изображение (1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" r="2321"/>
          <a:stretch/>
        </p:blipFill>
        <p:spPr bwMode="auto">
          <a:xfrm>
            <a:off x="752559" y="918779"/>
            <a:ext cx="3778981" cy="541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81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260648"/>
            <a:ext cx="54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dirty="0"/>
          </a:p>
        </p:txBody>
      </p:sp>
      <p:pic>
        <p:nvPicPr>
          <p:cNvPr id="1026" name="Picture 2" descr="C:\Users\stvospital\Pictures\2023-10-05\Изображение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/>
          <a:stretch/>
        </p:blipFill>
        <p:spPr bwMode="auto">
          <a:xfrm>
            <a:off x="356050" y="908720"/>
            <a:ext cx="376851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vospital\Pictures\2023-10-05\Изображение (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/>
          <a:stretch/>
        </p:blipFill>
        <p:spPr bwMode="auto">
          <a:xfrm>
            <a:off x="4612238" y="908720"/>
            <a:ext cx="4014393" cy="570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79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pPr lvl="0"/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b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Интернет-публикации</a:t>
            </a:r>
            <a:endParaRPr lang="ru-RU" sz="1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E:\940cd63d73b6b7d5758551e7e53256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423920" cy="5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97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576064"/>
          </a:xfrm>
        </p:spPr>
        <p:txBody>
          <a:bodyPr/>
          <a:lstStyle/>
          <a:p>
            <a: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  <a:b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u="sng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Интернет</a:t>
            </a:r>
            <a:endParaRPr lang="ru-RU" u="sng" dirty="0"/>
          </a:p>
        </p:txBody>
      </p:sp>
      <p:pic>
        <p:nvPicPr>
          <p:cNvPr id="2050" name="Picture 2" descr="C:\Users\stvospital\Desktop\Аттестация Дудуркина Т.В\551365ВО1.Б.2020.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4032448" cy="563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tvospital\Pictures\2023-10-04\Изображение (6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0"/>
          <a:stretch/>
        </p:blipFill>
        <p:spPr bwMode="auto">
          <a:xfrm>
            <a:off x="4689766" y="980728"/>
            <a:ext cx="391468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17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stvospital\Pictures\2023-10-02\Изображение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 t="4023" r="2900"/>
          <a:stretch/>
        </p:blipFill>
        <p:spPr bwMode="auto">
          <a:xfrm>
            <a:off x="574532" y="980728"/>
            <a:ext cx="3900361" cy="547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tvospital\Pictures\2023-10-02\Изображение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 t="4069" r="1917"/>
          <a:stretch/>
        </p:blipFill>
        <p:spPr bwMode="auto">
          <a:xfrm>
            <a:off x="5004048" y="980728"/>
            <a:ext cx="3827533" cy="547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683568" y="5546423"/>
            <a:ext cx="288032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>
            <a:off x="5059761" y="5229200"/>
            <a:ext cx="14401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095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013576" cy="1440160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  <a:t>5. Наличие авторских программ, методических пособий.</a:t>
            </a:r>
            <a:r>
              <a:rPr lang="ru-RU" altLang="ru-RU" sz="2000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2000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1800" dirty="0">
              <a:solidFill>
                <a:schemeClr val="tx2"/>
              </a:solidFill>
            </a:endParaRPr>
          </a:p>
        </p:txBody>
      </p:sp>
      <p:pic>
        <p:nvPicPr>
          <p:cNvPr id="6" name="Picture 1" descr="C:\Users\stvospital\Desktop\ЗАКАЧ\3.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4032448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C:\Users\stvospital\Pictures\2023-10-03\Изображение (8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"/>
          <a:stretch/>
        </p:blipFill>
        <p:spPr bwMode="auto">
          <a:xfrm>
            <a:off x="4725748" y="1237306"/>
            <a:ext cx="3662675" cy="543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solidFill>
                  <a:schemeClr val="tx2"/>
                </a:solidFill>
                <a:latin typeface="Times New Roman"/>
                <a:ea typeface="Calibri"/>
              </a:rPr>
              <a:t>6. </a:t>
            </a:r>
            <a:r>
              <a:rPr lang="ru-RU" sz="2000" b="1" dirty="0">
                <a:solidFill>
                  <a:schemeClr val="tx2"/>
                </a:solidFill>
                <a:latin typeface="Times New Roman"/>
                <a:ea typeface="Calibri"/>
              </a:rPr>
              <a:t>Выступления </a:t>
            </a:r>
            <a:r>
              <a:rPr lang="ru-RU" sz="2000" b="1" kern="50" dirty="0">
                <a:solidFill>
                  <a:schemeClr val="tx2"/>
                </a:solidFill>
                <a:latin typeface="Times New Roman"/>
                <a:ea typeface="Times New Roman"/>
              </a:rPr>
              <a:t>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br>
              <a:rPr lang="ru-RU" sz="2000" b="1" kern="50" dirty="0">
                <a:solidFill>
                  <a:schemeClr val="tx2"/>
                </a:solidFill>
                <a:latin typeface="Times New Roman"/>
                <a:ea typeface="Times New Roman"/>
              </a:rPr>
            </a:br>
            <a:r>
              <a:rPr lang="ru-RU" sz="2000" b="1" kern="50" dirty="0">
                <a:solidFill>
                  <a:schemeClr val="tx2"/>
                </a:solidFill>
                <a:latin typeface="Times New Roman"/>
                <a:ea typeface="Times New Roman"/>
              </a:rPr>
              <a:t>Международный уровень</a:t>
            </a:r>
            <a:endParaRPr lang="ru-RU" sz="2000" dirty="0"/>
          </a:p>
        </p:txBody>
      </p:sp>
      <p:pic>
        <p:nvPicPr>
          <p:cNvPr id="2051" name="Picture 3" descr="C:\Users\stvospital\Pictures\2023-10-04\Изображение (4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3" r="3221"/>
          <a:stretch/>
        </p:blipFill>
        <p:spPr bwMode="auto">
          <a:xfrm>
            <a:off x="4788024" y="1471593"/>
            <a:ext cx="3533647" cy="532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stvospital\Pictures\2023-10-05\Изображение (8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/>
          <a:stretch/>
        </p:blipFill>
        <p:spPr bwMode="auto">
          <a:xfrm>
            <a:off x="598810" y="1487993"/>
            <a:ext cx="3775183" cy="537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3340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8133</TotalTime>
  <Words>239</Words>
  <Application>Microsoft Office PowerPoint</Application>
  <PresentationFormat>Экран (4:3)</PresentationFormat>
  <Paragraphs>33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Администрация городского округа Саранск Департамент по социальной политике городского округа Саранск Управление образования городского округа Саранск </vt:lpstr>
      <vt:lpstr>Презентация PowerPoint</vt:lpstr>
      <vt:lpstr>Презентация PowerPoint</vt:lpstr>
      <vt:lpstr>Презентация PowerPoint</vt:lpstr>
      <vt:lpstr>3. Наличие публикаций Интернет-публикации</vt:lpstr>
      <vt:lpstr>4. Результаты участия воспитанников в конкурсах, выставках, турнирах, соревнованиях, акциях, фестивалях Интернет</vt:lpstr>
      <vt:lpstr>Муниципальный уровень</vt:lpstr>
      <vt:lpstr>5. Наличие авторских программ, методических пособий. 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Международный уровень</vt:lpstr>
      <vt:lpstr>Презентация PowerPoint</vt:lpstr>
      <vt:lpstr>Презентация PowerPoint</vt:lpstr>
      <vt:lpstr>Презентация PowerPoint</vt:lpstr>
      <vt:lpstr>7. Проведении открытых занятий, мастер-классов, мероприятий</vt:lpstr>
      <vt:lpstr>Уровень образовательной организации</vt:lpstr>
      <vt:lpstr>Республиканский уровень </vt:lpstr>
      <vt:lpstr> 8. Экспертная деятельность</vt:lpstr>
      <vt:lpstr>9. Общественно-педагогическая активность педагога: участие в комиссиях, педагогических сообществах, в жюри конкурсов Член педагогических Интернет сообществ</vt:lpstr>
      <vt:lpstr>10. Позитивные результаты работы с воспитанниками: - наличие системы воспитательной работы; - наличие качественной, эстетически оформленной текущей документации; - организация индивидуального подхода; - снижение простудной заболеваемости воспитанников; - отлаженная система взаимодействия с родителями; - отсутствие жалоб и обращений родителей на неправомерные действия; - реализация здоровьесберегающих технологий в воспитательном процессе; - духовно-нравственное воспитание и народные традиции.</vt:lpstr>
      <vt:lpstr>Презентация PowerPoint</vt:lpstr>
      <vt:lpstr>Презентация PowerPoint</vt:lpstr>
      <vt:lpstr>    11. Качество взаимодействия с родителями: систематическое проведение родительских собраний; проведение круглых столов, консультаций в нетрадиционной форме (педагогическое просвещение родителей); проведение экскурсий, образовательных путешествий с детьми; проведение совместных конкурсов, выставок; организация родителей на субботниках, благоустройстве участков, создании развивающей среды группы</vt:lpstr>
      <vt:lpstr>Презентация PowerPoint</vt:lpstr>
      <vt:lpstr>Презентация PowerPoint</vt:lpstr>
      <vt:lpstr>12.  Работа с детьми из социально- неблагополучных семей</vt:lpstr>
      <vt:lpstr>13. Участие педагога в профессиональных конкурсах на порталах сети интернет</vt:lpstr>
      <vt:lpstr>14. Награды поощрения  с различных сайтов и порталов сети интернет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sveta</dc:creator>
  <cp:lastModifiedBy>stvospital</cp:lastModifiedBy>
  <cp:revision>417</cp:revision>
  <cp:lastPrinted>2023-10-04T14:25:30Z</cp:lastPrinted>
  <dcterms:created xsi:type="dcterms:W3CDTF">2013-10-11T03:51:55Z</dcterms:created>
  <dcterms:modified xsi:type="dcterms:W3CDTF">2023-10-05T10:08:50Z</dcterms:modified>
</cp:coreProperties>
</file>