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72" r:id="rId3"/>
    <p:sldId id="274" r:id="rId4"/>
    <p:sldId id="273" r:id="rId5"/>
    <p:sldId id="283" r:id="rId6"/>
    <p:sldId id="284" r:id="rId7"/>
    <p:sldId id="275" r:id="rId8"/>
    <p:sldId id="277" r:id="rId9"/>
    <p:sldId id="286" r:id="rId10"/>
    <p:sldId id="276" r:id="rId11"/>
    <p:sldId id="278" r:id="rId12"/>
    <p:sldId id="282" r:id="rId13"/>
    <p:sldId id="270" r:id="rId14"/>
    <p:sldId id="280" r:id="rId15"/>
    <p:sldId id="264" r:id="rId16"/>
    <p:sldId id="281" r:id="rId17"/>
    <p:sldId id="279" r:id="rId18"/>
    <p:sldId id="256" r:id="rId19"/>
    <p:sldId id="287" r:id="rId20"/>
  </p:sldIdLst>
  <p:sldSz cx="9144000" cy="6858000" type="screen4x3"/>
  <p:notesSz cx="7285038" cy="10485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D68"/>
    <a:srgbClr val="B216AB"/>
    <a:srgbClr val="B616AE"/>
    <a:srgbClr val="40083D"/>
    <a:srgbClr val="E60000"/>
    <a:srgbClr val="7833AB"/>
    <a:srgbClr val="9148C8"/>
    <a:srgbClr val="D41A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57538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25913" y="0"/>
            <a:ext cx="3157537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793C5EC-B323-460E-ABD0-8BB562BFBBE2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85813"/>
            <a:ext cx="5240338" cy="393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28663" y="4979988"/>
            <a:ext cx="5827712" cy="4719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59975"/>
            <a:ext cx="3157538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25913" y="9959975"/>
            <a:ext cx="3157537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16DA3F4-B1CF-4CC6-9BCB-69395F9C2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917AF-2C46-479F-AA0C-7DD4E6142478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16A3C-1281-49CE-A68C-5D3CD88AD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8B3F9-CF8D-4860-B8A1-FE69C7CF2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1FBB-F5DA-4801-8119-54195EA29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9F35-D7C7-4F1C-B9ED-C5F21EF79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EBFB-0C05-4A5B-957D-577A1F3F6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ADD7-3968-460A-8097-5A6FC8FC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B02F-D724-497E-A7F5-3B11272EB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2020-A131-4F6D-9F61-3AAD9C293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2545-A8CC-450F-8884-10292901B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9152-37AD-4687-AA77-2DEA30545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D108-B306-42FD-BD78-45585A96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81D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FFD6C0F6-CEA3-49BE-A915-27DAF5C85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57245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D0D68"/>
                </a:solidFill>
                <a:latin typeface="+mn-lt"/>
                <a:ea typeface="+mn-lt"/>
                <a:cs typeface="+mn-lt"/>
              </a:rPr>
              <a:t>«Дидактическое пособие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D0D68"/>
                </a:solidFill>
                <a:latin typeface="+mn-lt"/>
                <a:ea typeface="+mn-lt"/>
                <a:cs typeface="+mn-lt"/>
              </a:rPr>
              <a:t>«Капитошка»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04800" y="228600"/>
            <a:ext cx="8601075" cy="6473825"/>
          </a:xfrm>
          <a:prstGeom prst="rect">
            <a:avLst/>
          </a:prstGeom>
          <a:noFill/>
          <a:ln w="101600" cmpd="tri">
            <a:solidFill>
              <a:srgbClr val="B216AB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  <a:p>
            <a:pPr eaLnBrk="0" hangingPunct="0"/>
            <a:endParaRPr lang="ru-RU" altLang="zh-CN" sz="1600" b="1" i="1">
              <a:solidFill>
                <a:srgbClr val="7833AB"/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962400" y="6096000"/>
            <a:ext cx="2019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zh-CN" sz="1600" b="1" i="1">
                <a:solidFill>
                  <a:srgbClr val="6D0D68"/>
                </a:solidFill>
              </a:rPr>
              <a:t>Рузаевка – 2016 г.</a:t>
            </a:r>
          </a:p>
        </p:txBody>
      </p:sp>
      <p:pic>
        <p:nvPicPr>
          <p:cNvPr id="14340" name="Picture 7" descr="DSC07551"/>
          <p:cNvPicPr>
            <a:picLocks noChangeAspect="1" noChangeArrowheads="1"/>
          </p:cNvPicPr>
          <p:nvPr/>
        </p:nvPicPr>
        <p:blipFill>
          <a:blip r:embed="rId3"/>
          <a:srcRect l="11111" t="10533" r="17778" b="8148"/>
          <a:stretch>
            <a:fillRect/>
          </a:stretch>
        </p:blipFill>
        <p:spPr bwMode="auto">
          <a:xfrm>
            <a:off x="1219200" y="2514600"/>
            <a:ext cx="3429000" cy="3048000"/>
          </a:xfrm>
          <a:prstGeom prst="rect">
            <a:avLst/>
          </a:prstGeom>
          <a:noFill/>
          <a:ln w="28575" cmpd="tri">
            <a:solidFill>
              <a:srgbClr val="B216AB"/>
            </a:solidFill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5105400" y="2209800"/>
            <a:ext cx="3505200" cy="3810000"/>
          </a:xfrm>
          <a:prstGeom prst="rect">
            <a:avLst/>
          </a:prstGeom>
          <a:noFill/>
          <a:ln w="28575" cmpd="tri">
            <a:solidFill>
              <a:srgbClr val="D41AC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zh-CN" b="1" i="1">
                <a:solidFill>
                  <a:srgbClr val="6D0D68"/>
                </a:solidFill>
              </a:rPr>
              <a:t>Автор: 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педагог-психолог  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структурного подразделения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«Центр развития ребенка –  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детский сад №14» 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МБДОУ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 «Детский сад «Радуга» комбинированного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вида» Рузаевского 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муниципального района 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Ланчкина</a:t>
            </a:r>
          </a:p>
          <a:p>
            <a:pPr algn="ctr"/>
            <a:r>
              <a:rPr lang="ru-RU" altLang="zh-CN" b="1" i="1">
                <a:solidFill>
                  <a:srgbClr val="6D0D68"/>
                </a:solidFill>
              </a:rPr>
              <a:t>Диана Вячеславовна</a:t>
            </a:r>
            <a:endParaRPr lang="ru-RU" altLang="zh-CN" sz="1600" b="1" i="1">
              <a:solidFill>
                <a:srgbClr val="D41A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4. Развитие временных представлений.</a:t>
            </a:r>
            <a:br>
              <a:rPr lang="ru-RU" sz="3200" b="1" i="1" smtClean="0">
                <a:solidFill>
                  <a:srgbClr val="6D0D68"/>
                </a:solidFill>
              </a:rPr>
            </a:br>
            <a:r>
              <a:rPr lang="ru-RU" sz="3200" b="1" i="1" smtClean="0">
                <a:solidFill>
                  <a:srgbClr val="6D0D68"/>
                </a:solidFill>
              </a:rPr>
              <a:t>«Времена года»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4038600" cy="4525963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zh-CN" sz="2000" b="1" i="1" smtClean="0">
              <a:solidFill>
                <a:srgbClr val="B216AB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zh-CN" sz="2000" b="1" i="1" smtClean="0">
                <a:solidFill>
                  <a:srgbClr val="6D0D68"/>
                </a:solidFill>
              </a:rPr>
              <a:t>При помощи съемных частей одежды (юбочек и шапочек), крепящихся на липучках, знакомлю                  детей с понятием «ВРЕМЯ ГОДА».                             Со сменой времен года в сюжете сказки меняется и сезонная одежда куклы Капитошки.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zh-CN" sz="2000" b="1" i="1" smtClean="0">
                <a:solidFill>
                  <a:srgbClr val="6D0D68"/>
                </a:solidFill>
              </a:rPr>
              <a:t>На одежде  куклы -аппликации, отражающие приметы того или иного                  времени года.</a:t>
            </a:r>
            <a:r>
              <a:rPr lang="ru-RU" altLang="zh-CN" sz="2400" b="1" smtClean="0">
                <a:solidFill>
                  <a:srgbClr val="6D0D68"/>
                </a:solidFill>
              </a:rPr>
              <a:t> </a:t>
            </a:r>
            <a:endParaRPr lang="ru-RU" sz="2400" b="1" smtClean="0">
              <a:solidFill>
                <a:srgbClr val="6D0D68"/>
              </a:solidFill>
            </a:endParaRPr>
          </a:p>
        </p:txBody>
      </p:sp>
      <p:pic>
        <p:nvPicPr>
          <p:cNvPr id="24579" name="Picture 6" descr="1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 t="15533"/>
          <a:stretch>
            <a:fillRect/>
          </a:stretch>
        </p:blipFill>
        <p:spPr>
          <a:xfrm>
            <a:off x="228600" y="2209800"/>
            <a:ext cx="4495800" cy="3448050"/>
          </a:xfrm>
          <a:ln w="76200" cmpd="tri">
            <a:solidFill>
              <a:srgbClr val="D41AC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Развитие временных представлений</a:t>
            </a:r>
            <a:br>
              <a:rPr lang="ru-RU" sz="3200" b="1" i="1" smtClean="0">
                <a:solidFill>
                  <a:srgbClr val="6D0D68"/>
                </a:solidFill>
              </a:rPr>
            </a:br>
            <a:r>
              <a:rPr lang="ru-RU" sz="3200" b="1" i="1" smtClean="0">
                <a:solidFill>
                  <a:srgbClr val="6D0D68"/>
                </a:solidFill>
              </a:rPr>
              <a:t>«Времена года»</a:t>
            </a:r>
          </a:p>
        </p:txBody>
      </p:sp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1066800" y="6019800"/>
            <a:ext cx="2667000" cy="708025"/>
          </a:xfrm>
          <a:prstGeom prst="rect">
            <a:avLst/>
          </a:prstGeom>
          <a:noFill/>
          <a:ln w="9525">
            <a:solidFill>
              <a:srgbClr val="D41AC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D0D68"/>
                </a:solidFill>
              </a:rPr>
              <a:t>Капитошка осенняя</a:t>
            </a:r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5562600" y="5867400"/>
            <a:ext cx="2362200" cy="708025"/>
          </a:xfrm>
          <a:prstGeom prst="rect">
            <a:avLst/>
          </a:prstGeom>
          <a:noFill/>
          <a:ln w="9525">
            <a:solidFill>
              <a:srgbClr val="D41AC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D0D68"/>
                </a:solidFill>
              </a:rPr>
              <a:t>Капитошка зимняя</a:t>
            </a:r>
          </a:p>
        </p:txBody>
      </p:sp>
      <p:pic>
        <p:nvPicPr>
          <p:cNvPr id="25604" name="Picture 12" descr="C:\Documents and Settings\ДВЛ\Рабочий стол\Лена ФОТО\Капмтошка\20161129_100535.jpg"/>
          <p:cNvPicPr>
            <a:picLocks noChangeAspect="1" noChangeArrowheads="1"/>
          </p:cNvPicPr>
          <p:nvPr/>
        </p:nvPicPr>
        <p:blipFill>
          <a:blip r:embed="rId2"/>
          <a:srcRect l="6410" r="6410"/>
          <a:stretch>
            <a:fillRect/>
          </a:stretch>
        </p:blipFill>
        <p:spPr bwMode="auto">
          <a:xfrm>
            <a:off x="5105400" y="1676400"/>
            <a:ext cx="3200400" cy="40386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  <p:pic>
        <p:nvPicPr>
          <p:cNvPr id="25605" name="Picture 13" descr="C:\Documents and Settings\ДВЛ\Рабочий стол\Лена ФОТО\2\DSC075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76400"/>
            <a:ext cx="3028950" cy="4038600"/>
          </a:xfrm>
          <a:ln>
            <a:solidFill>
              <a:srgbClr val="6D0D6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Развитие временных представлений</a:t>
            </a:r>
            <a:br>
              <a:rPr lang="ru-RU" sz="3200" b="1" i="1" smtClean="0">
                <a:solidFill>
                  <a:srgbClr val="6D0D68"/>
                </a:solidFill>
              </a:rPr>
            </a:br>
            <a:r>
              <a:rPr lang="ru-RU" sz="3200" b="1" i="1" smtClean="0">
                <a:solidFill>
                  <a:srgbClr val="6D0D68"/>
                </a:solidFill>
              </a:rPr>
              <a:t>«Времена года»</a:t>
            </a: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09600" y="6172200"/>
            <a:ext cx="3276600" cy="400050"/>
          </a:xfrm>
          <a:prstGeom prst="rect">
            <a:avLst/>
          </a:prstGeom>
          <a:noFill/>
          <a:ln w="9525">
            <a:solidFill>
              <a:srgbClr val="D41AC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D0D68"/>
                </a:solidFill>
              </a:rPr>
              <a:t>Капитошка весенняя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5105400" y="6172200"/>
            <a:ext cx="2971800" cy="400050"/>
          </a:xfrm>
          <a:prstGeom prst="rect">
            <a:avLst/>
          </a:prstGeom>
          <a:noFill/>
          <a:ln w="9525">
            <a:solidFill>
              <a:srgbClr val="D41AC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D0D68"/>
                </a:solidFill>
              </a:rPr>
              <a:t>Капитошка летняя</a:t>
            </a:r>
          </a:p>
        </p:txBody>
      </p:sp>
      <p:pic>
        <p:nvPicPr>
          <p:cNvPr id="26628" name="Picture 9" descr="C:\Documents and Settings\ДВЛ\Рабочий стол\Лена ФОТО\Капмтошка\20161129_100003.jpg"/>
          <p:cNvPicPr>
            <a:picLocks noChangeAspect="1" noChangeArrowheads="1"/>
          </p:cNvPicPr>
          <p:nvPr/>
        </p:nvPicPr>
        <p:blipFill>
          <a:blip r:embed="rId2"/>
          <a:srcRect l="2380" r="4762"/>
          <a:stretch>
            <a:fillRect/>
          </a:stretch>
        </p:blipFill>
        <p:spPr bwMode="auto">
          <a:xfrm>
            <a:off x="609600" y="1676400"/>
            <a:ext cx="3352800" cy="42672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  <p:pic>
        <p:nvPicPr>
          <p:cNvPr id="26629" name="Picture 10" descr="C:\Documents and Settings\ДВЛ\Рабочий стол\Лена ФОТО\Капмтошка\20161129_100317.jpg"/>
          <p:cNvPicPr>
            <a:picLocks noChangeAspect="1" noChangeArrowheads="1"/>
          </p:cNvPicPr>
          <p:nvPr/>
        </p:nvPicPr>
        <p:blipFill>
          <a:blip r:embed="rId3"/>
          <a:srcRect l="8511" r="3546"/>
          <a:stretch>
            <a:fillRect/>
          </a:stretch>
        </p:blipFill>
        <p:spPr bwMode="auto">
          <a:xfrm>
            <a:off x="5078413" y="1676400"/>
            <a:ext cx="3151187" cy="43434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 5. Развитие мелкой моторики</a:t>
            </a:r>
          </a:p>
        </p:txBody>
      </p:sp>
      <p:pic>
        <p:nvPicPr>
          <p:cNvPr id="27650" name="Picture 8" descr="DSC0753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 t="16667" b="13441"/>
          <a:stretch>
            <a:fillRect/>
          </a:stretch>
        </p:blipFill>
        <p:spPr>
          <a:xfrm>
            <a:off x="4572000" y="1143000"/>
            <a:ext cx="4038600" cy="2763838"/>
          </a:xfrm>
          <a:ln w="76200" cmpd="tri">
            <a:solidFill>
              <a:srgbClr val="D41ACB"/>
            </a:solidFill>
          </a:ln>
        </p:spPr>
      </p:pic>
      <p:sp>
        <p:nvSpPr>
          <p:cNvPr id="2765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572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zh-CN" sz="2000" smtClean="0">
              <a:solidFill>
                <a:srgbClr val="D41ACB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zh-CN" sz="2000" b="1" i="1" smtClean="0">
                <a:solidFill>
                  <a:srgbClr val="6D0D68"/>
                </a:solidFill>
              </a:rPr>
              <a:t>У Капитошки много разноцветных косичек, в которые вплетены разноцветные ленточки. Заплетая и расплетая косички,  дети развивают мелкую моторику.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zh-CN" sz="2000" b="1" i="1" smtClean="0">
                <a:solidFill>
                  <a:srgbClr val="6D0D68"/>
                </a:solidFill>
              </a:rPr>
              <a:t>Застегивая и расстегивая молнии и пуговки, расположенные на одежде Капитошки, ребенок также развивает мелкую моторику. </a:t>
            </a:r>
            <a:endParaRPr lang="ru-RU" sz="2000" b="1" i="1" smtClean="0">
              <a:solidFill>
                <a:srgbClr val="6D0D68"/>
              </a:solidFill>
            </a:endParaRPr>
          </a:p>
        </p:txBody>
      </p:sp>
      <p:pic>
        <p:nvPicPr>
          <p:cNvPr id="27652" name="Picture 9" descr="C:\Documents and Settings\ДВЛ\Рабочий стол\Лена ФОТО\2\DSC07587.JPG"/>
          <p:cNvPicPr>
            <a:picLocks noChangeAspect="1" noChangeArrowheads="1"/>
          </p:cNvPicPr>
          <p:nvPr/>
        </p:nvPicPr>
        <p:blipFill>
          <a:blip r:embed="rId3"/>
          <a:srcRect l="11365"/>
          <a:stretch>
            <a:fillRect/>
          </a:stretch>
        </p:blipFill>
        <p:spPr bwMode="auto">
          <a:xfrm>
            <a:off x="5257800" y="4114800"/>
            <a:ext cx="2971800" cy="2590800"/>
          </a:xfrm>
          <a:prstGeom prst="rect">
            <a:avLst/>
          </a:prstGeom>
          <a:noFill/>
          <a:ln w="44450">
            <a:solidFill>
              <a:srgbClr val="D41AC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4038600" cy="4525963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i="1" smtClean="0">
              <a:solidFill>
                <a:srgbClr val="B216AB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>
                <a:solidFill>
                  <a:srgbClr val="6D0D68"/>
                </a:solidFill>
              </a:rPr>
              <a:t>Дидактическое пособие «Капитошка» способствует развитию  речи детей.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>
                <a:solidFill>
                  <a:srgbClr val="6D0D68"/>
                </a:solidFill>
              </a:rPr>
              <a:t>В ходе выполнения заданий ребенок комментирует свои действия, рассказывает, о том, как он нашел выход из проблемной ситуации, отвечает на вопросы взрослого, общается со сверстниками.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>
                <a:solidFill>
                  <a:srgbClr val="6D0D68"/>
                </a:solidFill>
              </a:rPr>
              <a:t>Развитию речи также способствуют                             обогащение словаря, развитие навыков монологической и диалогической речи.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6D0D68"/>
                </a:solidFill>
              </a:rPr>
              <a:t> </a:t>
            </a:r>
          </a:p>
        </p:txBody>
      </p:sp>
      <p:pic>
        <p:nvPicPr>
          <p:cNvPr id="28674" name="Picture 7" descr="DSC0754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 r="24286"/>
          <a:stretch>
            <a:fillRect/>
          </a:stretch>
        </p:blipFill>
        <p:spPr>
          <a:xfrm>
            <a:off x="457200" y="1676400"/>
            <a:ext cx="4038600" cy="4419600"/>
          </a:xfrm>
          <a:ln w="76200" cmpd="tri">
            <a:solidFill>
              <a:srgbClr val="D41ACB"/>
            </a:solidFill>
          </a:ln>
        </p:spPr>
      </p:pic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6. Развитие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DSC07541"/>
          <p:cNvPicPr>
            <a:picLocks noChangeAspect="1" noChangeArrowheads="1"/>
          </p:cNvPicPr>
          <p:nvPr/>
        </p:nvPicPr>
        <p:blipFill>
          <a:blip r:embed="rId2"/>
          <a:srcRect r="12163"/>
          <a:stretch>
            <a:fillRect/>
          </a:stretch>
        </p:blipFill>
        <p:spPr bwMode="auto">
          <a:xfrm>
            <a:off x="4724400" y="1905000"/>
            <a:ext cx="4114800" cy="3513138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</p:pic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7. Эстетическое воспитание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38600" cy="4525963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smtClean="0">
              <a:solidFill>
                <a:srgbClr val="B216AB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6D0D68"/>
                </a:solidFill>
              </a:rPr>
              <a:t>Красочное, содержательное, эстетически-оформленное в соответствии с ФГОС  и гигиеническими  требованиями (и кукла, и все съемные детали легко стираются) , дидактическое пособие «Капитошка», прививает ребенку чувство прекрасного, формирует эстетический вкус.</a:t>
            </a:r>
            <a:r>
              <a:rPr lang="ru-RU" sz="2000" smtClean="0">
                <a:solidFill>
                  <a:srgbClr val="6D0D68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6D0D68"/>
                </a:solidFill>
              </a:rPr>
              <a:t>8. Развитие коммуникативных навыков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371600"/>
            <a:ext cx="4114800" cy="50292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b="1" i="1" smtClean="0">
              <a:solidFill>
                <a:srgbClr val="6D0D68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800" b="1" i="1" smtClean="0">
                <a:solidFill>
                  <a:srgbClr val="6D0D68"/>
                </a:solidFill>
              </a:rPr>
              <a:t>Дидактическое пособие «Капитошка» содействует решению задач в развитии коммуникативной сферы. В зависимости от целей и задач занятия, ставлю детей в такие условия, которые требуют от них совместного, коллективного решения, умения регулировать свое поведение, быть в коллективе сверстников справедливыми, честными и уступчивыми.</a:t>
            </a:r>
            <a:r>
              <a:rPr lang="ru-RU" sz="1800" smtClean="0">
                <a:solidFill>
                  <a:srgbClr val="6D0D68"/>
                </a:solidFill>
              </a:rPr>
              <a:t> </a:t>
            </a:r>
          </a:p>
        </p:txBody>
      </p:sp>
      <p:pic>
        <p:nvPicPr>
          <p:cNvPr id="30723" name="Picture 4" descr="C:\Documents and Settings\ДВЛ\Рабочий стол\Лена ФОТО\2\DSC07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368800" cy="34290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Результативность работы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4906963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В коррекционно-развивающей работе с детьми я стараюсь помочь каждому ребенку занять благоприятную позицию в коллективе сверстников, развиваю коммуникативные навыки, эмоциональную и познавательную сферу детей.  Радуюсь даже самой незначительной удаче ребенка. 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Ищу интересные и увлекательные для детей формы работы. 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Стараюсь, чтобы дети шли на занятия к педагогу-психологу с радостью и удовольствием. 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А помогают мне в этом такие замечательные дидактические пособия, как представленная на конкурс  многофункциональная кукла «</a:t>
            </a:r>
            <a:r>
              <a:rPr lang="ru-RU" sz="1600" b="1" i="1" dirty="0" err="1" smtClean="0">
                <a:solidFill>
                  <a:srgbClr val="6D0D68"/>
                </a:solidFill>
                <a:latin typeface="+mj-lt"/>
              </a:rPr>
              <a:t>Капитошка</a:t>
            </a: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». 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В результате </a:t>
            </a:r>
            <a:r>
              <a:rPr lang="ru-RU" sz="1600" b="1" i="1" dirty="0" err="1" smtClean="0">
                <a:solidFill>
                  <a:srgbClr val="6D0D68"/>
                </a:solidFill>
                <a:latin typeface="+mj-lt"/>
              </a:rPr>
              <a:t>коррекционно</a:t>
            </a: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 – развивающей работы с детьми  с  применением данного дидактического пособия отмечается положительная динамика в достижении поставленных целей и задач. 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По сравнению с предыдущими годами значительно п</a:t>
            </a:r>
            <a:r>
              <a:rPr lang="ru-RU" sz="1600" b="1" i="1" dirty="0" smtClean="0">
                <a:solidFill>
                  <a:srgbClr val="6D0D68"/>
                </a:solidFill>
                <a:latin typeface="+mj-lt"/>
                <a:cs typeface="Arial" charset="0"/>
              </a:rPr>
              <a:t>овысился уровень положительного эмоционального реагирования, возможность </a:t>
            </a:r>
            <a:r>
              <a:rPr lang="ru-RU" sz="1600" b="1" i="1" dirty="0" err="1" smtClean="0">
                <a:solidFill>
                  <a:srgbClr val="6D0D68"/>
                </a:solidFill>
                <a:latin typeface="+mj-lt"/>
                <a:cs typeface="Arial" charset="0"/>
              </a:rPr>
              <a:t>психорегуляции</a:t>
            </a:r>
            <a:r>
              <a:rPr lang="ru-RU" sz="1600" b="1" i="1" dirty="0" smtClean="0">
                <a:solidFill>
                  <a:srgbClr val="6D0D68"/>
                </a:solidFill>
                <a:latin typeface="+mj-lt"/>
                <a:cs typeface="Arial" charset="0"/>
              </a:rPr>
              <a:t> поведения и эмоционального состояния воспитанников, а также их приспособленности к   окружающей психологической среде.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 smtClean="0">
                <a:solidFill>
                  <a:srgbClr val="6D0D68"/>
                </a:solidFill>
                <a:latin typeface="+mj-lt"/>
              </a:rPr>
              <a:t>Немаловажную роль в достижении таких результатов сыграло                                     авторское дидактическое пособие «КАПИТОШКА».</a:t>
            </a:r>
          </a:p>
          <a:p>
            <a:pPr algn="ctr" eaLnBrk="1" hangingPunct="1">
              <a:buFontTx/>
              <a:buNone/>
              <a:defRPr/>
            </a:pPr>
            <a:endParaRPr lang="ru-RU" sz="1600" dirty="0" smtClean="0">
              <a:solidFill>
                <a:srgbClr val="B616AE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ru-RU" sz="1800" dirty="0" smtClean="0">
              <a:solidFill>
                <a:srgbClr val="B616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сканирование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14600"/>
            <a:ext cx="5181600" cy="4189413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</p:pic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304800"/>
            <a:ext cx="8839200" cy="1997075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6D0D68"/>
                </a:solidFill>
              </a:rPr>
              <a:t>Опыт работы с авторским дидактическим пособием «Капитошка» был представлен на муниципальном конкурсе «Воспитатель года – 2005». </a:t>
            </a:r>
          </a:p>
          <a:p>
            <a:pPr algn="ctr"/>
            <a:r>
              <a:rPr lang="ru-RU" sz="2000" b="1" i="1">
                <a:solidFill>
                  <a:srgbClr val="6D0D68"/>
                </a:solidFill>
              </a:rPr>
              <a:t>Статья из опыта работы опубликована в брошюре «Образование Рузаевского муниципального района», посвященной Дню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ска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76400"/>
            <a:ext cx="36528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1266825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6D0D68"/>
                </a:solidFill>
              </a:rPr>
              <a:t>Дидактическое пособие «Развивающая кукла Капитошка» в 2016 г. было представлено на муниципальном конкурсе «Лучшее авторское дидактическое пособие». Результат – Грамота начальника Управления образования за 1 место.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ln w="76200" cmpd="tri">
            <a:solidFill>
              <a:srgbClr val="B216AB"/>
            </a:solidFill>
          </a:ln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B216AB"/>
                </a:solidFill>
              </a:rPr>
              <a:t/>
            </a:r>
            <a:br>
              <a:rPr lang="ru-RU" sz="3600" b="1" i="1" smtClean="0">
                <a:solidFill>
                  <a:srgbClr val="B216AB"/>
                </a:solidFill>
              </a:rPr>
            </a:br>
            <a:r>
              <a:rPr lang="ru-RU" sz="3600" b="1" i="1" smtClean="0">
                <a:solidFill>
                  <a:srgbClr val="6D0D68"/>
                </a:solidFill>
              </a:rPr>
              <a:t>Цели и задачи </a:t>
            </a:r>
            <a:br>
              <a:rPr lang="ru-RU" sz="3600" b="1" i="1" smtClean="0">
                <a:solidFill>
                  <a:srgbClr val="6D0D68"/>
                </a:solidFill>
              </a:rPr>
            </a:br>
            <a:endParaRPr lang="ru-RU" sz="3600" b="1" i="1" smtClean="0">
              <a:solidFill>
                <a:srgbClr val="6D0D68"/>
              </a:solidFill>
            </a:endParaRPr>
          </a:p>
        </p:txBody>
      </p:sp>
      <p:pic>
        <p:nvPicPr>
          <p:cNvPr id="16386" name="Picture 7" descr="DSC0754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 r="11320"/>
          <a:stretch>
            <a:fillRect/>
          </a:stretch>
        </p:blipFill>
        <p:spPr>
          <a:xfrm>
            <a:off x="5029200" y="1981200"/>
            <a:ext cx="3886200" cy="3409950"/>
          </a:xfrm>
          <a:ln w="76200" cmpd="tri">
            <a:solidFill>
              <a:srgbClr val="B216AB"/>
            </a:solidFill>
          </a:ln>
        </p:spPr>
      </p:pic>
      <p:sp>
        <p:nvSpPr>
          <p:cNvPr id="163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572000" cy="5715000"/>
          </a:xfrm>
          <a:ln w="76200" cmpd="tri">
            <a:solidFill>
              <a:srgbClr val="B216AB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1400" b="1" i="1" smtClean="0">
                <a:solidFill>
                  <a:srgbClr val="6D0D68"/>
                </a:solidFill>
              </a:rPr>
              <a:t>Цели: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Развитие эмоциональной сферы дошкольников.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Развитие сенсорных представлений (цвет, форма, величина).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Развитие мелкой моторики.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Развитие познавательной сферы (внимание, память, логическое мышление).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Развитие коммуникативной сферы.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Формирование временных представлений.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Развитие речи (монологической, диалогической).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Развитие эстетического вкуса.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i="1" smtClean="0">
                <a:solidFill>
                  <a:srgbClr val="6D0D68"/>
                </a:solidFill>
              </a:rPr>
              <a:t>Задачи: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1400" b="1" i="1" smtClean="0">
                <a:solidFill>
                  <a:srgbClr val="6D0D68"/>
                </a:solidFill>
              </a:rPr>
              <a:t>Формировать у детей представления об эмоциях.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Научить детей понимать собственное эмоциональное состояние, выражать свои чувства и распознавать чувства других людей.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1400" b="1" i="1" smtClean="0">
                <a:solidFill>
                  <a:srgbClr val="6D0D68"/>
                </a:solidFill>
              </a:rPr>
              <a:t>Активизировать словарь эмоциональной лексики.</a:t>
            </a:r>
            <a:r>
              <a:rPr lang="ru-RU" altLang="zh-CN" sz="1400" smtClean="0">
                <a:solidFill>
                  <a:srgbClr val="6D0D68"/>
                </a:solidFill>
              </a:rPr>
              <a:t> </a:t>
            </a:r>
            <a:endParaRPr lang="ru-RU" sz="1400" b="1" i="1" smtClean="0">
              <a:solidFill>
                <a:srgbClr val="6D0D6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Развивать у детей умение мыслить самостоятельно и творчески.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Развивать речь.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i="1" smtClean="0">
                <a:solidFill>
                  <a:srgbClr val="6D0D68"/>
                </a:solidFill>
              </a:rPr>
              <a:t>Развивать умение делать выводы, обосновывать свои ответы.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i="1" smtClean="0">
              <a:solidFill>
                <a:srgbClr val="D41A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altLang="zh-CN" sz="2400" b="1" i="1" smtClean="0">
                <a:solidFill>
                  <a:srgbClr val="6D0D68"/>
                </a:solidFill>
              </a:rPr>
              <a:t>РЕКОМЕНДАЦИИ ПО ИСПОЛЬЗОВАНИЮ ДИДАКТИЧЕСКОГО ПОСОБИЯ «КАПИТОШКА»</a:t>
            </a:r>
            <a:r>
              <a:rPr lang="ru-RU" altLang="zh-CN" sz="4000" smtClean="0">
                <a:solidFill>
                  <a:srgbClr val="6D0D68"/>
                </a:solidFill>
              </a:rPr>
              <a:t> </a:t>
            </a:r>
            <a:endParaRPr lang="ru-RU" sz="4000" smtClean="0">
              <a:solidFill>
                <a:srgbClr val="6D0D68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6D0D68"/>
                </a:solidFill>
              </a:rPr>
              <a:t>Пособие имеет коррекционно – развивающую направленность. Предназначено для занятий с детьми 3-7 летнего возраста.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6D0D68"/>
                </a:solidFill>
              </a:rPr>
              <a:t>Деятельность воспитанников может быть как индивидуальной, так и парной или подгрупповой.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6D0D68"/>
                </a:solidFill>
              </a:rPr>
              <a:t>Практическая ценность данного пособия состоит в  его универсальности  и ориентации на личностные особенности ребенка.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6D0D68"/>
                </a:solidFill>
              </a:rPr>
              <a:t>Пособие многофункционально. Его можно использовать  на занятиях по развитию эмоционально - личностной, познавательной, коммуникативной сферы. Педагогическая технология может быть использована на занятиях воспитателями и специалистами детского сада. Дидактическое пособие дает большой простор для развития творческого, критического мышления, речи ребенка, расширяет его кругозор, создавая условия для                                                   всестороннего развития.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6D0D68"/>
                </a:solidFill>
              </a:rPr>
              <a:t>Пособие соответствует современным требованиям ФГОС.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6D0D68"/>
                </a:solidFill>
              </a:rPr>
              <a:t>Использование инновационных технологий в образовательном процессе является неотъемлемой частью моей работы. </a:t>
            </a:r>
            <a:r>
              <a:rPr lang="ru-RU" altLang="zh-CN" sz="1600" b="1" smtClean="0">
                <a:solidFill>
                  <a:srgbClr val="6D0D68"/>
                </a:solidFill>
              </a:rPr>
              <a:t>Я стараюсь разнообразить психологические занятия, сделать их интересными для детей, ввести в ход занятия методические пособия,  в том числе и                                                                 сделанные своими руками. Таким добрым помощником в коррекционной и развивающей  работе с детьми стало авторское методическое пособие -                                        дидактическая игрушка «Капитошка». </a:t>
            </a:r>
            <a:endParaRPr lang="ru-RU" sz="1600" b="1" smtClean="0">
              <a:solidFill>
                <a:srgbClr val="6D0D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DSC07535"/>
          <p:cNvPicPr>
            <a:picLocks noChangeAspect="1" noChangeArrowheads="1"/>
          </p:cNvPicPr>
          <p:nvPr/>
        </p:nvPicPr>
        <p:blipFill>
          <a:blip r:embed="rId2"/>
          <a:srcRect l="13559" b="9604"/>
          <a:stretch>
            <a:fillRect/>
          </a:stretch>
        </p:blipFill>
        <p:spPr bwMode="auto">
          <a:xfrm>
            <a:off x="5029200" y="2057400"/>
            <a:ext cx="3886200" cy="3048000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</p:pic>
      <p:sp>
        <p:nvSpPr>
          <p:cNvPr id="1843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28600"/>
            <a:ext cx="8839200" cy="8382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6D0D68"/>
                </a:solidFill>
              </a:rPr>
              <a:t>Описание системы работы с дидактическим пособием «Капитошка»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smtClean="0">
              <a:solidFill>
                <a:srgbClr val="6D0D68"/>
              </a:solidFill>
            </a:endParaRPr>
          </a:p>
        </p:txBody>
      </p:sp>
      <p:pic>
        <p:nvPicPr>
          <p:cNvPr id="18435" name="Picture 8" descr="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lum bright="-6000"/>
          </a:blip>
          <a:srcRect l="16484" t="38737" r="23077" b="12135"/>
          <a:stretch>
            <a:fillRect/>
          </a:stretch>
        </p:blipFill>
        <p:spPr>
          <a:xfrm>
            <a:off x="304800" y="1905000"/>
            <a:ext cx="4495800" cy="3124200"/>
          </a:xfrm>
          <a:ln w="76200" cmpd="tri">
            <a:solidFill>
              <a:srgbClr val="D41ACB"/>
            </a:solidFill>
          </a:ln>
        </p:spPr>
      </p:pic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457200" y="5486400"/>
            <a:ext cx="8534400" cy="1066800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zh-CN" sz="2000" b="1" i="1">
                <a:solidFill>
                  <a:srgbClr val="6D0D68"/>
                </a:solidFill>
              </a:rPr>
              <a:t>При помощи  съемных форм бровей и рта, крепящихся на липучках, дети «создают» различные эмоциональные состояния Капитошки (радость, злость, испуг,                       удивление, грусть) </a:t>
            </a:r>
            <a:endParaRPr lang="ru-RU" sz="2000" b="1" i="1">
              <a:solidFill>
                <a:srgbClr val="6D0D68"/>
              </a:solidFill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371600" y="1270000"/>
            <a:ext cx="666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6D0D68"/>
                </a:solidFill>
              </a:rPr>
              <a:t>1.Развитие эмоциональной сферы дошкольников</a:t>
            </a:r>
          </a:p>
        </p:txBody>
      </p:sp>
      <p:pic>
        <p:nvPicPr>
          <p:cNvPr id="18438" name="Picture 8" descr="7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16484" t="38737" r="23077" b="12135"/>
          <a:stretch>
            <a:fillRect/>
          </a:stretch>
        </p:blipFill>
        <p:spPr bwMode="auto">
          <a:xfrm>
            <a:off x="304800" y="1905000"/>
            <a:ext cx="4495800" cy="3124200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28600"/>
            <a:ext cx="8839200" cy="10668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D0D68"/>
                </a:solidFill>
              </a:rPr>
              <a:t>Практическая работа с дидактическим пособием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i="1" smtClean="0">
              <a:solidFill>
                <a:srgbClr val="6D0D68"/>
              </a:solidFill>
            </a:endParaRPr>
          </a:p>
        </p:txBody>
      </p:sp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990600" y="6400800"/>
            <a:ext cx="2514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i="1">
                <a:solidFill>
                  <a:srgbClr val="6D0D68"/>
                </a:solidFill>
              </a:rPr>
              <a:t>Эмоция «РАДОСТЬ»</a:t>
            </a:r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5562600" y="5715000"/>
            <a:ext cx="23129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i="1">
                <a:solidFill>
                  <a:srgbClr val="6D0D68"/>
                </a:solidFill>
              </a:rPr>
              <a:t>Эмоция «ГРУСТЬ»</a:t>
            </a:r>
          </a:p>
        </p:txBody>
      </p:sp>
      <p:pic>
        <p:nvPicPr>
          <p:cNvPr id="19460" name="Picture 10" descr="C:\Documents and Settings\ДВЛ\Рабочий стол\Лена ФОТО\2\DSC07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38400"/>
            <a:ext cx="4165600" cy="31242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  <p:pic>
        <p:nvPicPr>
          <p:cNvPr id="19461" name="Picture 12" descr="C:\Documents and Settings\ДВЛ\Рабочий стол\Лена ФОТО\2\DSC07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3429000" cy="45720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1371600" y="1346200"/>
            <a:ext cx="645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6D0D68"/>
                </a:solidFill>
              </a:rPr>
              <a:t>Развитие эмоциональной сферы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28600"/>
            <a:ext cx="8839200" cy="12192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D0D68"/>
                </a:solidFill>
              </a:rPr>
              <a:t>Развитие эмоциональной сферы дошкольников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990600" y="6248400"/>
            <a:ext cx="28400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i="1">
                <a:solidFill>
                  <a:srgbClr val="6D0D68"/>
                </a:solidFill>
              </a:rPr>
              <a:t>Эмоция «УДИВЛЕНИЕ»</a:t>
            </a:r>
          </a:p>
        </p:txBody>
      </p:sp>
      <p:pic>
        <p:nvPicPr>
          <p:cNvPr id="20483" name="Picture 6" descr="C:\Documents and Settings\ДВЛ\Рабочий стол\Лена ФОТО\2\DSC07592.JPG"/>
          <p:cNvPicPr>
            <a:picLocks noChangeAspect="1" noChangeArrowheads="1"/>
          </p:cNvPicPr>
          <p:nvPr/>
        </p:nvPicPr>
        <p:blipFill>
          <a:blip r:embed="rId2"/>
          <a:srcRect t="33665"/>
          <a:stretch>
            <a:fillRect/>
          </a:stretch>
        </p:blipFill>
        <p:spPr bwMode="auto">
          <a:xfrm>
            <a:off x="457200" y="1676400"/>
            <a:ext cx="3962400" cy="41910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  <p:pic>
        <p:nvPicPr>
          <p:cNvPr id="20484" name="Picture 6" descr="C:\Documents and Settings\ДВЛ\Рабочий стол\Лена ФОТО\2\DSC07579.JPG"/>
          <p:cNvPicPr>
            <a:picLocks noChangeAspect="1" noChangeArrowheads="1"/>
          </p:cNvPicPr>
          <p:nvPr/>
        </p:nvPicPr>
        <p:blipFill>
          <a:blip r:embed="rId3"/>
          <a:srcRect l="11539"/>
          <a:stretch>
            <a:fillRect/>
          </a:stretch>
        </p:blipFill>
        <p:spPr bwMode="auto">
          <a:xfrm>
            <a:off x="4648200" y="2057400"/>
            <a:ext cx="4133850" cy="3505200"/>
          </a:xfrm>
          <a:prstGeom prst="rect">
            <a:avLst/>
          </a:prstGeom>
          <a:noFill/>
          <a:ln w="9525">
            <a:solidFill>
              <a:srgbClr val="6D0D68"/>
            </a:solidFill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638800" y="5791200"/>
            <a:ext cx="2190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i="1">
                <a:solidFill>
                  <a:srgbClr val="6D0D68"/>
                </a:solidFill>
              </a:rPr>
              <a:t>Эмоция «ИСПУГ»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000" b="1" i="1" smtClean="0">
                <a:solidFill>
                  <a:srgbClr val="6D0D68"/>
                </a:solidFill>
              </a:rPr>
              <a:t>2. Развитие сенсорных представлений. «Цвет»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0"/>
            <a:ext cx="8077200" cy="1143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B216AB"/>
                </a:solidFill>
              </a:rPr>
              <a:t> </a:t>
            </a:r>
            <a:r>
              <a:rPr lang="ru-RU" altLang="zh-CN" sz="1800" b="1" smtClean="0">
                <a:solidFill>
                  <a:srgbClr val="6D0D68"/>
                </a:solidFill>
              </a:rPr>
              <a:t>При помощи съемных частей одежды (юбочек и шапочек), можно познакомить детей с понятиями ЦВЕТ. Косички Капитошки и вплетенные в них ленточки также соответствуют цветам радуги.</a:t>
            </a:r>
            <a:r>
              <a:rPr lang="ru-RU" altLang="zh-CN" sz="2000" b="1" smtClean="0">
                <a:solidFill>
                  <a:srgbClr val="6D0D68"/>
                </a:solidFill>
              </a:rPr>
              <a:t> </a:t>
            </a:r>
            <a:endParaRPr lang="ru-RU" sz="2000" b="1" smtClean="0">
              <a:solidFill>
                <a:srgbClr val="6D0D68"/>
              </a:solidFill>
            </a:endParaRPr>
          </a:p>
        </p:txBody>
      </p:sp>
      <p:pic>
        <p:nvPicPr>
          <p:cNvPr id="21507" name="Picture 7" descr="DSC0753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 l="1888"/>
          <a:stretch>
            <a:fillRect/>
          </a:stretch>
        </p:blipFill>
        <p:spPr>
          <a:xfrm>
            <a:off x="4572000" y="1752600"/>
            <a:ext cx="4343400" cy="3319463"/>
          </a:xfrm>
          <a:ln w="76200" cmpd="tri">
            <a:solidFill>
              <a:srgbClr val="D41ACB"/>
            </a:solidFill>
          </a:ln>
        </p:spPr>
      </p:pic>
      <p:pic>
        <p:nvPicPr>
          <p:cNvPr id="21508" name="Picture 8" descr="14"/>
          <p:cNvPicPr>
            <a:picLocks noChangeAspect="1" noChangeArrowheads="1"/>
          </p:cNvPicPr>
          <p:nvPr/>
        </p:nvPicPr>
        <p:blipFill>
          <a:blip r:embed="rId3"/>
          <a:srcRect l="4762" t="44444" r="11380"/>
          <a:stretch>
            <a:fillRect/>
          </a:stretch>
        </p:blipFill>
        <p:spPr bwMode="auto">
          <a:xfrm>
            <a:off x="228600" y="2286000"/>
            <a:ext cx="4114800" cy="2160588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</p:pic>
      <p:pic>
        <p:nvPicPr>
          <p:cNvPr id="21509" name="Picture 8" descr="14"/>
          <p:cNvPicPr>
            <a:picLocks noChangeAspect="1" noChangeArrowheads="1"/>
          </p:cNvPicPr>
          <p:nvPr/>
        </p:nvPicPr>
        <p:blipFill>
          <a:blip r:embed="rId3"/>
          <a:srcRect l="4762" t="44444" r="11380"/>
          <a:stretch>
            <a:fillRect/>
          </a:stretch>
        </p:blipFill>
        <p:spPr bwMode="auto">
          <a:xfrm>
            <a:off x="228600" y="2286000"/>
            <a:ext cx="4114800" cy="2160588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572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zh-CN" sz="2400" b="1" i="1" smtClean="0">
              <a:solidFill>
                <a:srgbClr val="D41ACB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zh-CN" sz="2400" b="1" i="1" smtClean="0">
                <a:solidFill>
                  <a:srgbClr val="6D0D68"/>
                </a:solidFill>
              </a:rPr>
              <a:t>При помощи съемных частей одежды знакомлю детей с понятиями ГЕОМЕТРИЧЕСКИЕ ФИГУРЫ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zh-CN" sz="2400" b="1" i="1" smtClean="0">
                <a:solidFill>
                  <a:srgbClr val="6D0D68"/>
                </a:solidFill>
              </a:rPr>
              <a:t> (на юбочке Капитошки аппликация фигур, в кармашках находятся вырезанные геометрические фигуры) </a:t>
            </a:r>
            <a:endParaRPr lang="ru-RU" sz="2400" b="1" i="1" smtClean="0">
              <a:solidFill>
                <a:srgbClr val="6D0D68"/>
              </a:solidFill>
            </a:endParaRPr>
          </a:p>
        </p:txBody>
      </p:sp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6D0D68"/>
                </a:solidFill>
              </a:rPr>
              <a:t>Развитие сенсорных представлений «Форма»</a:t>
            </a:r>
          </a:p>
        </p:txBody>
      </p:sp>
      <p:pic>
        <p:nvPicPr>
          <p:cNvPr id="22531" name="Picture 8" descr="DSC0754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752600"/>
            <a:ext cx="3394075" cy="4525963"/>
          </a:xfrm>
          <a:ln w="76200" cmpd="tri">
            <a:solidFill>
              <a:srgbClr val="D41AC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6D0D68"/>
                </a:solidFill>
              </a:rPr>
              <a:t>3. Развитие познавательной сферы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648200"/>
            <a:ext cx="8305800" cy="1828800"/>
          </a:xfrm>
          <a:ln w="76200" cmpd="tri">
            <a:solidFill>
              <a:srgbClr val="D41ACB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i="1" smtClean="0">
                <a:solidFill>
                  <a:srgbClr val="6D0D68"/>
                </a:solidFill>
              </a:rPr>
              <a:t>Использование на развивающих психологических занятиях дидактического пособия «Капитошка» способствует развитию у детей познавательных процессов и мыслительных операций. Важное значение дидактического пособия состоит в развитии у детей самостоятельности и активности мышления, воображения и внимания. </a:t>
            </a:r>
          </a:p>
        </p:txBody>
      </p:sp>
      <p:pic>
        <p:nvPicPr>
          <p:cNvPr id="23555" name="Picture 8" descr="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 l="16455" t="43628" r="22784"/>
          <a:stretch>
            <a:fillRect/>
          </a:stretch>
        </p:blipFill>
        <p:spPr>
          <a:xfrm>
            <a:off x="4800600" y="1295400"/>
            <a:ext cx="4038600" cy="3028950"/>
          </a:xfrm>
          <a:ln w="76200" cmpd="tri">
            <a:solidFill>
              <a:srgbClr val="D41ACB"/>
            </a:solidFill>
          </a:ln>
        </p:spPr>
      </p:pic>
      <p:pic>
        <p:nvPicPr>
          <p:cNvPr id="23556" name="Picture 7" descr="DSC07539"/>
          <p:cNvPicPr>
            <a:picLocks noChangeAspect="1" noChangeArrowheads="1"/>
          </p:cNvPicPr>
          <p:nvPr/>
        </p:nvPicPr>
        <p:blipFill>
          <a:blip r:embed="rId3"/>
          <a:srcRect t="4762"/>
          <a:stretch>
            <a:fillRect/>
          </a:stretch>
        </p:blipFill>
        <p:spPr bwMode="auto">
          <a:xfrm>
            <a:off x="228600" y="1295400"/>
            <a:ext cx="4267200" cy="3048000"/>
          </a:xfrm>
          <a:prstGeom prst="rect">
            <a:avLst/>
          </a:prstGeom>
          <a:noFill/>
          <a:ln w="76200" cmpd="tri">
            <a:solidFill>
              <a:srgbClr val="D41AC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2355</TotalTime>
  <Words>802</Words>
  <Application>Microsoft PowerPoint</Application>
  <PresentationFormat>Экран (4:3)</PresentationFormat>
  <Paragraphs>116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Слайд 1</vt:lpstr>
      <vt:lpstr> Цели и задачи  </vt:lpstr>
      <vt:lpstr>РЕКОМЕНДАЦИИ ПО ИСПОЛЬЗОВАНИЮ ДИДАКТИЧЕСКОГО ПОСОБИЯ «КАПИТОШКА» </vt:lpstr>
      <vt:lpstr>Слайд 4</vt:lpstr>
      <vt:lpstr>Слайд 5</vt:lpstr>
      <vt:lpstr>Слайд 6</vt:lpstr>
      <vt:lpstr>2. Развитие сенсорных представлений. «Цвет»</vt:lpstr>
      <vt:lpstr>Развитие сенсорных представлений «Форма»</vt:lpstr>
      <vt:lpstr>3. Развитие познавательной сферы</vt:lpstr>
      <vt:lpstr>4. Развитие временных представлений. «Времена года»</vt:lpstr>
      <vt:lpstr>Развитие временных представлений «Времена года»</vt:lpstr>
      <vt:lpstr>Развитие временных представлений «Времена года»</vt:lpstr>
      <vt:lpstr> 5. Развитие мелкой моторики</vt:lpstr>
      <vt:lpstr>6. Развитие речи</vt:lpstr>
      <vt:lpstr>7. Эстетическое воспитание</vt:lpstr>
      <vt:lpstr>8. Развитие коммуникативных навыков</vt:lpstr>
      <vt:lpstr>Результативность работы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000</cp:lastModifiedBy>
  <cp:revision>73</cp:revision>
  <cp:lastPrinted>1601-01-01T00:00:00Z</cp:lastPrinted>
  <dcterms:created xsi:type="dcterms:W3CDTF">1601-01-01T00:00:00Z</dcterms:created>
  <dcterms:modified xsi:type="dcterms:W3CDTF">2018-02-22T21:05:34Z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