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281" r:id="rId4"/>
    <p:sldId id="282" r:id="rId5"/>
    <p:sldId id="288" r:id="rId6"/>
    <p:sldId id="292" r:id="rId7"/>
    <p:sldId id="289" r:id="rId8"/>
    <p:sldId id="290" r:id="rId9"/>
    <p:sldId id="273" r:id="rId10"/>
    <p:sldId id="275" r:id="rId11"/>
    <p:sldId id="291" r:id="rId12"/>
    <p:sldId id="277" r:id="rId13"/>
    <p:sldId id="278" r:id="rId14"/>
    <p:sldId id="284" r:id="rId15"/>
    <p:sldId id="279" r:id="rId16"/>
    <p:sldId id="285" r:id="rId17"/>
    <p:sldId id="280" r:id="rId18"/>
    <p:sldId id="287" r:id="rId19"/>
    <p:sldId id="263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  <p:embeddedFont>
      <p:font typeface="Century Gothic" pitchFamily="34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C7E4"/>
    <a:srgbClr val="7E8CB6"/>
    <a:srgbClr val="F4FAFD"/>
    <a:srgbClr val="DDEFF7"/>
    <a:srgbClr val="D8F2FF"/>
    <a:srgbClr val="6D83B6"/>
    <a:srgbClr val="008865"/>
    <a:srgbClr val="7DC2E2"/>
    <a:srgbClr val="75BFE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1" autoAdjust="0"/>
    <p:restoredTop sz="84331" autoAdjust="0"/>
  </p:normalViewPr>
  <p:slideViewPr>
    <p:cSldViewPr snapToGrid="0">
      <p:cViewPr>
        <p:scale>
          <a:sx n="77" d="100"/>
          <a:sy n="77" d="100"/>
        </p:scale>
        <p:origin x="-682" y="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68A8C0-2E8D-40E6-9BA6-AC509D295E2B}" type="doc">
      <dgm:prSet loTypeId="urn:microsoft.com/office/officeart/2005/8/layout/hierarchy3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CC11B4-179D-4D95-913D-EDB99EC0AEFE}">
      <dgm:prSet phldrT="[Текст]"/>
      <dgm:spPr/>
      <dgm:t>
        <a:bodyPr/>
        <a:lstStyle/>
        <a:p>
          <a:r>
            <a:rPr lang="ru-RU" b="1" dirty="0" smtClean="0"/>
            <a:t>Основной направленностью ШМВ является: </a:t>
          </a:r>
          <a:r>
            <a:rPr lang="ru-RU" dirty="0" smtClean="0"/>
            <a:t>методическое сопровождение адаптации педагога. Содействие повышению профессионального мастерства начинающих педагогов.</a:t>
          </a:r>
          <a:endParaRPr lang="ru-RU" dirty="0"/>
        </a:p>
      </dgm:t>
    </dgm:pt>
    <dgm:pt modelId="{45EC61B3-3449-4E01-96E7-CC29D3237CB4}" type="parTrans" cxnId="{F79F44CC-EEB4-49BA-813A-2BDF59D0552B}">
      <dgm:prSet/>
      <dgm:spPr/>
      <dgm:t>
        <a:bodyPr/>
        <a:lstStyle/>
        <a:p>
          <a:endParaRPr lang="ru-RU"/>
        </a:p>
      </dgm:t>
    </dgm:pt>
    <dgm:pt modelId="{396A7A3D-ECC2-481B-B683-562C27567D9E}" type="sibTrans" cxnId="{F79F44CC-EEB4-49BA-813A-2BDF59D0552B}">
      <dgm:prSet/>
      <dgm:spPr/>
      <dgm:t>
        <a:bodyPr/>
        <a:lstStyle/>
        <a:p>
          <a:endParaRPr lang="ru-RU"/>
        </a:p>
      </dgm:t>
    </dgm:pt>
    <dgm:pt modelId="{D619CBDC-D6E9-4979-995F-42AEF591626E}">
      <dgm:prSet phldrT="[Текст]"/>
      <dgm:spPr/>
      <dgm:t>
        <a:bodyPr/>
        <a:lstStyle/>
        <a:p>
          <a:r>
            <a:rPr lang="ru-RU" dirty="0" smtClean="0"/>
            <a:t>Систематизировать знания молодых специалистов </a:t>
          </a:r>
          <a:endParaRPr lang="ru-RU" dirty="0"/>
        </a:p>
      </dgm:t>
    </dgm:pt>
    <dgm:pt modelId="{0B7A7463-BD47-4B70-B24B-498DD3056350}" type="parTrans" cxnId="{70BC58D2-054A-4456-BBFA-CFF0099B16A5}">
      <dgm:prSet/>
      <dgm:spPr/>
      <dgm:t>
        <a:bodyPr/>
        <a:lstStyle/>
        <a:p>
          <a:endParaRPr lang="ru-RU"/>
        </a:p>
      </dgm:t>
    </dgm:pt>
    <dgm:pt modelId="{3D2BB456-15BA-4205-B208-C5D1C19F7FCB}" type="sibTrans" cxnId="{70BC58D2-054A-4456-BBFA-CFF0099B16A5}">
      <dgm:prSet/>
      <dgm:spPr/>
      <dgm:t>
        <a:bodyPr/>
        <a:lstStyle/>
        <a:p>
          <a:endParaRPr lang="ru-RU"/>
        </a:p>
      </dgm:t>
    </dgm:pt>
    <dgm:pt modelId="{54805378-3C20-47B5-9A2D-E008745CC29F}">
      <dgm:prSet phldrT="[Текст]"/>
      <dgm:spPr/>
      <dgm:t>
        <a:bodyPr/>
        <a:lstStyle/>
        <a:p>
          <a:r>
            <a:rPr lang="ru-RU" dirty="0" smtClean="0"/>
            <a:t>Познакомить с возможностями и способами повышения профессиональной компетентности.</a:t>
          </a:r>
          <a:endParaRPr lang="ru-RU" dirty="0"/>
        </a:p>
      </dgm:t>
    </dgm:pt>
    <dgm:pt modelId="{118E3022-3469-447F-848F-D028F3521FDA}" type="parTrans" cxnId="{1B8A5B44-1B21-4D29-8A91-A8535320B0DD}">
      <dgm:prSet/>
      <dgm:spPr/>
      <dgm:t>
        <a:bodyPr/>
        <a:lstStyle/>
        <a:p>
          <a:endParaRPr lang="ru-RU"/>
        </a:p>
      </dgm:t>
    </dgm:pt>
    <dgm:pt modelId="{0807F245-D7CE-44D6-9BBA-E09B103857E8}" type="sibTrans" cxnId="{1B8A5B44-1B21-4D29-8A91-A8535320B0DD}">
      <dgm:prSet/>
      <dgm:spPr/>
      <dgm:t>
        <a:bodyPr/>
        <a:lstStyle/>
        <a:p>
          <a:endParaRPr lang="ru-RU"/>
        </a:p>
      </dgm:t>
    </dgm:pt>
    <dgm:pt modelId="{D46862A0-259F-4229-B1BD-D67ADF5116B4}">
      <dgm:prSet phldrT="[Текст]"/>
      <dgm:spPr/>
      <dgm:t>
        <a:bodyPr/>
        <a:lstStyle/>
        <a:p>
          <a:r>
            <a:rPr lang="ru-RU" b="1" dirty="0" smtClean="0"/>
            <a:t>Цель:</a:t>
          </a:r>
          <a:r>
            <a:rPr lang="ru-RU" dirty="0" smtClean="0"/>
            <a:t> Повышение профессиональной компетентности молодого воспитателя.</a:t>
          </a:r>
          <a:endParaRPr lang="ru-RU" dirty="0"/>
        </a:p>
      </dgm:t>
    </dgm:pt>
    <dgm:pt modelId="{0DA1C21F-86B8-443A-A790-B9AEB7941404}" type="parTrans" cxnId="{CCEA26C9-BE12-4E3A-A967-7E04FE258184}">
      <dgm:prSet/>
      <dgm:spPr/>
      <dgm:t>
        <a:bodyPr/>
        <a:lstStyle/>
        <a:p>
          <a:endParaRPr lang="ru-RU"/>
        </a:p>
      </dgm:t>
    </dgm:pt>
    <dgm:pt modelId="{49741C89-3A83-473D-ADB4-77C925A4368D}" type="sibTrans" cxnId="{CCEA26C9-BE12-4E3A-A967-7E04FE258184}">
      <dgm:prSet/>
      <dgm:spPr/>
      <dgm:t>
        <a:bodyPr/>
        <a:lstStyle/>
        <a:p>
          <a:endParaRPr lang="ru-RU"/>
        </a:p>
      </dgm:t>
    </dgm:pt>
    <dgm:pt modelId="{E9829A8C-67DE-45D8-90AC-7980502E0DBC}">
      <dgm:prSet/>
      <dgm:spPr/>
      <dgm:t>
        <a:bodyPr/>
        <a:lstStyle/>
        <a:p>
          <a:r>
            <a:rPr lang="ru-RU" smtClean="0"/>
            <a:t>Способствовать активному освоению способов взаимодействия с семьями воспитанников.</a:t>
          </a:r>
          <a:endParaRPr lang="ru-RU"/>
        </a:p>
      </dgm:t>
    </dgm:pt>
    <dgm:pt modelId="{4C5B8CF2-E149-4578-B47C-7D019327BC46}" type="parTrans" cxnId="{0CF9CE9D-A23A-48AB-844D-4DD9ADB58F04}">
      <dgm:prSet/>
      <dgm:spPr/>
      <dgm:t>
        <a:bodyPr/>
        <a:lstStyle/>
        <a:p>
          <a:endParaRPr lang="ru-RU"/>
        </a:p>
      </dgm:t>
    </dgm:pt>
    <dgm:pt modelId="{0C11635F-301B-4CE2-B38C-CA233B06EAD1}" type="sibTrans" cxnId="{0CF9CE9D-A23A-48AB-844D-4DD9ADB58F04}">
      <dgm:prSet/>
      <dgm:spPr/>
      <dgm:t>
        <a:bodyPr/>
        <a:lstStyle/>
        <a:p>
          <a:endParaRPr lang="ru-RU"/>
        </a:p>
      </dgm:t>
    </dgm:pt>
    <dgm:pt modelId="{E4269227-4659-4B4D-A31E-96A9BBCC5122}">
      <dgm:prSet/>
      <dgm:spPr/>
      <dgm:t>
        <a:bodyPr/>
        <a:lstStyle/>
        <a:p>
          <a:r>
            <a:rPr lang="ru-RU" dirty="0" smtClean="0"/>
            <a:t>Помочь адаптироваться в новом коллективе молодым педагогам.</a:t>
          </a:r>
          <a:endParaRPr lang="ru-RU" dirty="0"/>
        </a:p>
      </dgm:t>
    </dgm:pt>
    <dgm:pt modelId="{5345BC90-5736-416C-9DC0-233F912C968F}" type="parTrans" cxnId="{14F76CB4-BFAF-46A6-B18F-3BE7B72851AA}">
      <dgm:prSet/>
      <dgm:spPr/>
      <dgm:t>
        <a:bodyPr/>
        <a:lstStyle/>
        <a:p>
          <a:endParaRPr lang="ru-RU"/>
        </a:p>
      </dgm:t>
    </dgm:pt>
    <dgm:pt modelId="{10026DF8-339A-479B-A6C5-6159E08899C6}" type="sibTrans" cxnId="{14F76CB4-BFAF-46A6-B18F-3BE7B72851AA}">
      <dgm:prSet/>
      <dgm:spPr/>
      <dgm:t>
        <a:bodyPr/>
        <a:lstStyle/>
        <a:p>
          <a:endParaRPr lang="ru-RU"/>
        </a:p>
      </dgm:t>
    </dgm:pt>
    <dgm:pt modelId="{1E5B7677-EBBC-4712-B7CA-81367C4DB4BF}" type="pres">
      <dgm:prSet presAssocID="{1968A8C0-2E8D-40E6-9BA6-AC509D295E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C10BEBE-32A1-4A86-963E-4DB8BD0641A3}" type="pres">
      <dgm:prSet presAssocID="{B4CC11B4-179D-4D95-913D-EDB99EC0AEFE}" presName="root" presStyleCnt="0"/>
      <dgm:spPr/>
    </dgm:pt>
    <dgm:pt modelId="{987EEC27-82E8-49A0-AC0F-651EA5E167C0}" type="pres">
      <dgm:prSet presAssocID="{B4CC11B4-179D-4D95-913D-EDB99EC0AEFE}" presName="rootComposite" presStyleCnt="0"/>
      <dgm:spPr/>
    </dgm:pt>
    <dgm:pt modelId="{F7DF583B-F025-4BE5-9A79-8059F92A8B5D}" type="pres">
      <dgm:prSet presAssocID="{B4CC11B4-179D-4D95-913D-EDB99EC0AEFE}" presName="rootText" presStyleLbl="node1" presStyleIdx="0" presStyleCnt="2" custScaleX="130143" custLinFactNeighborX="1926" custLinFactNeighborY="2569"/>
      <dgm:spPr/>
      <dgm:t>
        <a:bodyPr/>
        <a:lstStyle/>
        <a:p>
          <a:endParaRPr lang="ru-RU"/>
        </a:p>
      </dgm:t>
    </dgm:pt>
    <dgm:pt modelId="{7D59B7F4-E7E3-4BD3-9C05-54EB15C43905}" type="pres">
      <dgm:prSet presAssocID="{B4CC11B4-179D-4D95-913D-EDB99EC0AEFE}" presName="rootConnector" presStyleLbl="node1" presStyleIdx="0" presStyleCnt="2"/>
      <dgm:spPr/>
      <dgm:t>
        <a:bodyPr/>
        <a:lstStyle/>
        <a:p>
          <a:endParaRPr lang="ru-RU"/>
        </a:p>
      </dgm:t>
    </dgm:pt>
    <dgm:pt modelId="{98B2B7F0-AD51-4B0E-8541-5AFCD49EB464}" type="pres">
      <dgm:prSet presAssocID="{B4CC11B4-179D-4D95-913D-EDB99EC0AEFE}" presName="childShape" presStyleCnt="0"/>
      <dgm:spPr/>
    </dgm:pt>
    <dgm:pt modelId="{9156150D-02A2-45CE-A9AB-41654ED6C2C8}" type="pres">
      <dgm:prSet presAssocID="{0B7A7463-BD47-4B70-B24B-498DD3056350}" presName="Name13" presStyleLbl="parChTrans1D2" presStyleIdx="0" presStyleCnt="4"/>
      <dgm:spPr/>
      <dgm:t>
        <a:bodyPr/>
        <a:lstStyle/>
        <a:p>
          <a:endParaRPr lang="ru-RU"/>
        </a:p>
      </dgm:t>
    </dgm:pt>
    <dgm:pt modelId="{2F4CF8A4-CDFA-4E35-A66B-C4B573AF222B}" type="pres">
      <dgm:prSet presAssocID="{D619CBDC-D6E9-4979-995F-42AEF591626E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6DA09C-A972-4E5C-82C4-79EA69ECE044}" type="pres">
      <dgm:prSet presAssocID="{118E3022-3469-447F-848F-D028F3521FDA}" presName="Name13" presStyleLbl="parChTrans1D2" presStyleIdx="1" presStyleCnt="4"/>
      <dgm:spPr/>
      <dgm:t>
        <a:bodyPr/>
        <a:lstStyle/>
        <a:p>
          <a:endParaRPr lang="ru-RU"/>
        </a:p>
      </dgm:t>
    </dgm:pt>
    <dgm:pt modelId="{AC7E07C0-8579-4BBA-828D-A12AB3D95B1A}" type="pres">
      <dgm:prSet presAssocID="{54805378-3C20-47B5-9A2D-E008745CC29F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648B8-06D9-42F8-BF3C-4E8F00E8C2E3}" type="pres">
      <dgm:prSet presAssocID="{D46862A0-259F-4229-B1BD-D67ADF5116B4}" presName="root" presStyleCnt="0"/>
      <dgm:spPr/>
    </dgm:pt>
    <dgm:pt modelId="{0E7AC677-58F8-4583-82E9-C3CAF4327891}" type="pres">
      <dgm:prSet presAssocID="{D46862A0-259F-4229-B1BD-D67ADF5116B4}" presName="rootComposite" presStyleCnt="0"/>
      <dgm:spPr/>
    </dgm:pt>
    <dgm:pt modelId="{72C5FE6C-7C3A-40B4-8332-C1BFE1027760}" type="pres">
      <dgm:prSet presAssocID="{D46862A0-259F-4229-B1BD-D67ADF5116B4}" presName="rootText" presStyleLbl="node1" presStyleIdx="1" presStyleCnt="2"/>
      <dgm:spPr/>
      <dgm:t>
        <a:bodyPr/>
        <a:lstStyle/>
        <a:p>
          <a:endParaRPr lang="ru-RU"/>
        </a:p>
      </dgm:t>
    </dgm:pt>
    <dgm:pt modelId="{812518EC-D071-42FF-9F46-EF9EB0953934}" type="pres">
      <dgm:prSet presAssocID="{D46862A0-259F-4229-B1BD-D67ADF5116B4}" presName="rootConnector" presStyleLbl="node1" presStyleIdx="1" presStyleCnt="2"/>
      <dgm:spPr/>
      <dgm:t>
        <a:bodyPr/>
        <a:lstStyle/>
        <a:p>
          <a:endParaRPr lang="ru-RU"/>
        </a:p>
      </dgm:t>
    </dgm:pt>
    <dgm:pt modelId="{07B77D80-4D99-4B65-9923-9A0650AD39B8}" type="pres">
      <dgm:prSet presAssocID="{D46862A0-259F-4229-B1BD-D67ADF5116B4}" presName="childShape" presStyleCnt="0"/>
      <dgm:spPr/>
    </dgm:pt>
    <dgm:pt modelId="{D0FE48DB-DD23-4741-BC47-65A6880E39DF}" type="pres">
      <dgm:prSet presAssocID="{4C5B8CF2-E149-4578-B47C-7D019327BC46}" presName="Name13" presStyleLbl="parChTrans1D2" presStyleIdx="2" presStyleCnt="4"/>
      <dgm:spPr/>
      <dgm:t>
        <a:bodyPr/>
        <a:lstStyle/>
        <a:p>
          <a:endParaRPr lang="ru-RU"/>
        </a:p>
      </dgm:t>
    </dgm:pt>
    <dgm:pt modelId="{48C0629E-ED7D-4B35-92C5-6F3120E0A301}" type="pres">
      <dgm:prSet presAssocID="{E9829A8C-67DE-45D8-90AC-7980502E0DBC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617F0-444C-4D68-A6E1-F9D89654B8A9}" type="pres">
      <dgm:prSet presAssocID="{5345BC90-5736-416C-9DC0-233F912C968F}" presName="Name13" presStyleLbl="parChTrans1D2" presStyleIdx="3" presStyleCnt="4"/>
      <dgm:spPr/>
      <dgm:t>
        <a:bodyPr/>
        <a:lstStyle/>
        <a:p>
          <a:endParaRPr lang="ru-RU"/>
        </a:p>
      </dgm:t>
    </dgm:pt>
    <dgm:pt modelId="{6A15A2D9-9484-47FA-9677-E4032635F9C3}" type="pres">
      <dgm:prSet presAssocID="{E4269227-4659-4B4D-A31E-96A9BBCC5122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45B664-CC9B-4877-A0CE-1188DBF23206}" type="presOf" srcId="{5345BC90-5736-416C-9DC0-233F912C968F}" destId="{3DB617F0-444C-4D68-A6E1-F9D89654B8A9}" srcOrd="0" destOrd="0" presId="urn:microsoft.com/office/officeart/2005/8/layout/hierarchy3"/>
    <dgm:cxn modelId="{0CF9CE9D-A23A-48AB-844D-4DD9ADB58F04}" srcId="{D46862A0-259F-4229-B1BD-D67ADF5116B4}" destId="{E9829A8C-67DE-45D8-90AC-7980502E0DBC}" srcOrd="0" destOrd="0" parTransId="{4C5B8CF2-E149-4578-B47C-7D019327BC46}" sibTransId="{0C11635F-301B-4CE2-B38C-CA233B06EAD1}"/>
    <dgm:cxn modelId="{1F1EBF51-A423-4EAC-8DA6-814AFFCD2199}" type="presOf" srcId="{E9829A8C-67DE-45D8-90AC-7980502E0DBC}" destId="{48C0629E-ED7D-4B35-92C5-6F3120E0A301}" srcOrd="0" destOrd="0" presId="urn:microsoft.com/office/officeart/2005/8/layout/hierarchy3"/>
    <dgm:cxn modelId="{86C65596-86AF-43FD-B204-31D8585EB1D3}" type="presOf" srcId="{B4CC11B4-179D-4D95-913D-EDB99EC0AEFE}" destId="{7D59B7F4-E7E3-4BD3-9C05-54EB15C43905}" srcOrd="1" destOrd="0" presId="urn:microsoft.com/office/officeart/2005/8/layout/hierarchy3"/>
    <dgm:cxn modelId="{961764C3-AF24-4DCE-8C98-5DD70BA1C3D8}" type="presOf" srcId="{118E3022-3469-447F-848F-D028F3521FDA}" destId="{0B6DA09C-A972-4E5C-82C4-79EA69ECE044}" srcOrd="0" destOrd="0" presId="urn:microsoft.com/office/officeart/2005/8/layout/hierarchy3"/>
    <dgm:cxn modelId="{C601CE3F-424C-4626-8FB3-BCEE229CD8BD}" type="presOf" srcId="{B4CC11B4-179D-4D95-913D-EDB99EC0AEFE}" destId="{F7DF583B-F025-4BE5-9A79-8059F92A8B5D}" srcOrd="0" destOrd="0" presId="urn:microsoft.com/office/officeart/2005/8/layout/hierarchy3"/>
    <dgm:cxn modelId="{1B8A5B44-1B21-4D29-8A91-A8535320B0DD}" srcId="{B4CC11B4-179D-4D95-913D-EDB99EC0AEFE}" destId="{54805378-3C20-47B5-9A2D-E008745CC29F}" srcOrd="1" destOrd="0" parTransId="{118E3022-3469-447F-848F-D028F3521FDA}" sibTransId="{0807F245-D7CE-44D6-9BBA-E09B103857E8}"/>
    <dgm:cxn modelId="{02A52502-1D3B-4B51-8637-7663EC42B4A0}" type="presOf" srcId="{54805378-3C20-47B5-9A2D-E008745CC29F}" destId="{AC7E07C0-8579-4BBA-828D-A12AB3D95B1A}" srcOrd="0" destOrd="0" presId="urn:microsoft.com/office/officeart/2005/8/layout/hierarchy3"/>
    <dgm:cxn modelId="{04EAD202-5283-4EF1-8B27-01782AF2A0E9}" type="presOf" srcId="{1968A8C0-2E8D-40E6-9BA6-AC509D295E2B}" destId="{1E5B7677-EBBC-4712-B7CA-81367C4DB4BF}" srcOrd="0" destOrd="0" presId="urn:microsoft.com/office/officeart/2005/8/layout/hierarchy3"/>
    <dgm:cxn modelId="{11D2EB7C-A2CE-4623-B82D-F7F7E0CCC82F}" type="presOf" srcId="{4C5B8CF2-E149-4578-B47C-7D019327BC46}" destId="{D0FE48DB-DD23-4741-BC47-65A6880E39DF}" srcOrd="0" destOrd="0" presId="urn:microsoft.com/office/officeart/2005/8/layout/hierarchy3"/>
    <dgm:cxn modelId="{79706E70-02E2-4B86-9B42-612ECB3F26DD}" type="presOf" srcId="{D619CBDC-D6E9-4979-995F-42AEF591626E}" destId="{2F4CF8A4-CDFA-4E35-A66B-C4B573AF222B}" srcOrd="0" destOrd="0" presId="urn:microsoft.com/office/officeart/2005/8/layout/hierarchy3"/>
    <dgm:cxn modelId="{14F76CB4-BFAF-46A6-B18F-3BE7B72851AA}" srcId="{D46862A0-259F-4229-B1BD-D67ADF5116B4}" destId="{E4269227-4659-4B4D-A31E-96A9BBCC5122}" srcOrd="1" destOrd="0" parTransId="{5345BC90-5736-416C-9DC0-233F912C968F}" sibTransId="{10026DF8-339A-479B-A6C5-6159E08899C6}"/>
    <dgm:cxn modelId="{F79F44CC-EEB4-49BA-813A-2BDF59D0552B}" srcId="{1968A8C0-2E8D-40E6-9BA6-AC509D295E2B}" destId="{B4CC11B4-179D-4D95-913D-EDB99EC0AEFE}" srcOrd="0" destOrd="0" parTransId="{45EC61B3-3449-4E01-96E7-CC29D3237CB4}" sibTransId="{396A7A3D-ECC2-481B-B683-562C27567D9E}"/>
    <dgm:cxn modelId="{70BC58D2-054A-4456-BBFA-CFF0099B16A5}" srcId="{B4CC11B4-179D-4D95-913D-EDB99EC0AEFE}" destId="{D619CBDC-D6E9-4979-995F-42AEF591626E}" srcOrd="0" destOrd="0" parTransId="{0B7A7463-BD47-4B70-B24B-498DD3056350}" sibTransId="{3D2BB456-15BA-4205-B208-C5D1C19F7FCB}"/>
    <dgm:cxn modelId="{E5B24C59-EFDA-4EC1-BC68-6D940644451E}" type="presOf" srcId="{E4269227-4659-4B4D-A31E-96A9BBCC5122}" destId="{6A15A2D9-9484-47FA-9677-E4032635F9C3}" srcOrd="0" destOrd="0" presId="urn:microsoft.com/office/officeart/2005/8/layout/hierarchy3"/>
    <dgm:cxn modelId="{85423DDC-33FC-490F-B7DC-0A1A9BF4FC91}" type="presOf" srcId="{D46862A0-259F-4229-B1BD-D67ADF5116B4}" destId="{72C5FE6C-7C3A-40B4-8332-C1BFE1027760}" srcOrd="0" destOrd="0" presId="urn:microsoft.com/office/officeart/2005/8/layout/hierarchy3"/>
    <dgm:cxn modelId="{CCEA26C9-BE12-4E3A-A967-7E04FE258184}" srcId="{1968A8C0-2E8D-40E6-9BA6-AC509D295E2B}" destId="{D46862A0-259F-4229-B1BD-D67ADF5116B4}" srcOrd="1" destOrd="0" parTransId="{0DA1C21F-86B8-443A-A790-B9AEB7941404}" sibTransId="{49741C89-3A83-473D-ADB4-77C925A4368D}"/>
    <dgm:cxn modelId="{E1DE8F1E-CCE1-4F74-AC31-04FE5440805A}" type="presOf" srcId="{0B7A7463-BD47-4B70-B24B-498DD3056350}" destId="{9156150D-02A2-45CE-A9AB-41654ED6C2C8}" srcOrd="0" destOrd="0" presId="urn:microsoft.com/office/officeart/2005/8/layout/hierarchy3"/>
    <dgm:cxn modelId="{FEBA5BAF-7894-43D6-8792-26BBC794AFE2}" type="presOf" srcId="{D46862A0-259F-4229-B1BD-D67ADF5116B4}" destId="{812518EC-D071-42FF-9F46-EF9EB0953934}" srcOrd="1" destOrd="0" presId="urn:microsoft.com/office/officeart/2005/8/layout/hierarchy3"/>
    <dgm:cxn modelId="{AE93535C-B789-4064-AFE0-D982458DD5A4}" type="presParOf" srcId="{1E5B7677-EBBC-4712-B7CA-81367C4DB4BF}" destId="{6C10BEBE-32A1-4A86-963E-4DB8BD0641A3}" srcOrd="0" destOrd="0" presId="urn:microsoft.com/office/officeart/2005/8/layout/hierarchy3"/>
    <dgm:cxn modelId="{91BC2D13-D969-496E-B49E-6BCF7AE44242}" type="presParOf" srcId="{6C10BEBE-32A1-4A86-963E-4DB8BD0641A3}" destId="{987EEC27-82E8-49A0-AC0F-651EA5E167C0}" srcOrd="0" destOrd="0" presId="urn:microsoft.com/office/officeart/2005/8/layout/hierarchy3"/>
    <dgm:cxn modelId="{A0B6AB0B-E669-4876-A77D-54FF84E1348B}" type="presParOf" srcId="{987EEC27-82E8-49A0-AC0F-651EA5E167C0}" destId="{F7DF583B-F025-4BE5-9A79-8059F92A8B5D}" srcOrd="0" destOrd="0" presId="urn:microsoft.com/office/officeart/2005/8/layout/hierarchy3"/>
    <dgm:cxn modelId="{3AD59BC3-982E-4E61-A92E-28737289F919}" type="presParOf" srcId="{987EEC27-82E8-49A0-AC0F-651EA5E167C0}" destId="{7D59B7F4-E7E3-4BD3-9C05-54EB15C43905}" srcOrd="1" destOrd="0" presId="urn:microsoft.com/office/officeart/2005/8/layout/hierarchy3"/>
    <dgm:cxn modelId="{B6A530B8-1A70-4E0B-B2B8-288EE1EA257B}" type="presParOf" srcId="{6C10BEBE-32A1-4A86-963E-4DB8BD0641A3}" destId="{98B2B7F0-AD51-4B0E-8541-5AFCD49EB464}" srcOrd="1" destOrd="0" presId="urn:microsoft.com/office/officeart/2005/8/layout/hierarchy3"/>
    <dgm:cxn modelId="{8FEFBE8E-2DAA-4B3A-A569-94BAE8AE3870}" type="presParOf" srcId="{98B2B7F0-AD51-4B0E-8541-5AFCD49EB464}" destId="{9156150D-02A2-45CE-A9AB-41654ED6C2C8}" srcOrd="0" destOrd="0" presId="urn:microsoft.com/office/officeart/2005/8/layout/hierarchy3"/>
    <dgm:cxn modelId="{5BF3C1E6-C7E3-4ACC-9806-AB8B51E2084D}" type="presParOf" srcId="{98B2B7F0-AD51-4B0E-8541-5AFCD49EB464}" destId="{2F4CF8A4-CDFA-4E35-A66B-C4B573AF222B}" srcOrd="1" destOrd="0" presId="urn:microsoft.com/office/officeart/2005/8/layout/hierarchy3"/>
    <dgm:cxn modelId="{A96B9BC5-0081-45B9-9CEB-85A64315663B}" type="presParOf" srcId="{98B2B7F0-AD51-4B0E-8541-5AFCD49EB464}" destId="{0B6DA09C-A972-4E5C-82C4-79EA69ECE044}" srcOrd="2" destOrd="0" presId="urn:microsoft.com/office/officeart/2005/8/layout/hierarchy3"/>
    <dgm:cxn modelId="{843AE521-888B-4348-BBB2-4D6CBF51B6B2}" type="presParOf" srcId="{98B2B7F0-AD51-4B0E-8541-5AFCD49EB464}" destId="{AC7E07C0-8579-4BBA-828D-A12AB3D95B1A}" srcOrd="3" destOrd="0" presId="urn:microsoft.com/office/officeart/2005/8/layout/hierarchy3"/>
    <dgm:cxn modelId="{478A6E03-18C9-4E76-A47C-2FA32A72B533}" type="presParOf" srcId="{1E5B7677-EBBC-4712-B7CA-81367C4DB4BF}" destId="{D6C648B8-06D9-42F8-BF3C-4E8F00E8C2E3}" srcOrd="1" destOrd="0" presId="urn:microsoft.com/office/officeart/2005/8/layout/hierarchy3"/>
    <dgm:cxn modelId="{2A3E380F-1B85-47AA-8E7B-6795E9861D50}" type="presParOf" srcId="{D6C648B8-06D9-42F8-BF3C-4E8F00E8C2E3}" destId="{0E7AC677-58F8-4583-82E9-C3CAF4327891}" srcOrd="0" destOrd="0" presId="urn:microsoft.com/office/officeart/2005/8/layout/hierarchy3"/>
    <dgm:cxn modelId="{89307C58-29D0-4300-8A3E-6EF68512B75C}" type="presParOf" srcId="{0E7AC677-58F8-4583-82E9-C3CAF4327891}" destId="{72C5FE6C-7C3A-40B4-8332-C1BFE1027760}" srcOrd="0" destOrd="0" presId="urn:microsoft.com/office/officeart/2005/8/layout/hierarchy3"/>
    <dgm:cxn modelId="{6C6C452D-31A3-42BE-A75A-B2019557341A}" type="presParOf" srcId="{0E7AC677-58F8-4583-82E9-C3CAF4327891}" destId="{812518EC-D071-42FF-9F46-EF9EB0953934}" srcOrd="1" destOrd="0" presId="urn:microsoft.com/office/officeart/2005/8/layout/hierarchy3"/>
    <dgm:cxn modelId="{B2742FF3-BB03-4520-931B-6EC100C890BE}" type="presParOf" srcId="{D6C648B8-06D9-42F8-BF3C-4E8F00E8C2E3}" destId="{07B77D80-4D99-4B65-9923-9A0650AD39B8}" srcOrd="1" destOrd="0" presId="urn:microsoft.com/office/officeart/2005/8/layout/hierarchy3"/>
    <dgm:cxn modelId="{CC555427-93E2-48E1-A48C-DABF753DA30F}" type="presParOf" srcId="{07B77D80-4D99-4B65-9923-9A0650AD39B8}" destId="{D0FE48DB-DD23-4741-BC47-65A6880E39DF}" srcOrd="0" destOrd="0" presId="urn:microsoft.com/office/officeart/2005/8/layout/hierarchy3"/>
    <dgm:cxn modelId="{2F266851-D335-43B9-8822-00734FE3F98C}" type="presParOf" srcId="{07B77D80-4D99-4B65-9923-9A0650AD39B8}" destId="{48C0629E-ED7D-4B35-92C5-6F3120E0A301}" srcOrd="1" destOrd="0" presId="urn:microsoft.com/office/officeart/2005/8/layout/hierarchy3"/>
    <dgm:cxn modelId="{6B472AD1-14EB-4964-BD39-3EBCDE83207C}" type="presParOf" srcId="{07B77D80-4D99-4B65-9923-9A0650AD39B8}" destId="{3DB617F0-444C-4D68-A6E1-F9D89654B8A9}" srcOrd="2" destOrd="0" presId="urn:microsoft.com/office/officeart/2005/8/layout/hierarchy3"/>
    <dgm:cxn modelId="{61E30DED-18CA-4147-B2F4-E408E408F016}" type="presParOf" srcId="{07B77D80-4D99-4B65-9923-9A0650AD39B8}" destId="{6A15A2D9-9484-47FA-9677-E4032635F9C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2C9813-6257-41D4-940D-6CB9BACBCBC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6CED6E-5380-452A-BDD7-FAA4F22415F2}">
      <dgm:prSet/>
      <dgm:spPr/>
      <dgm:t>
        <a:bodyPr/>
        <a:lstStyle/>
        <a:p>
          <a:r>
            <a:rPr lang="ru-RU" dirty="0" smtClean="0">
              <a:solidFill>
                <a:srgbClr val="F4FAF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Форма работы: Консультации, семинары – практикумы, круглые столы, открытые просмотры, индивидуальные консультации, мастер –классы и т.д.</a:t>
          </a:r>
          <a:endParaRPr lang="ru-RU" dirty="0">
            <a:solidFill>
              <a:srgbClr val="F4FAF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7A15E-6036-47D5-B6B2-53C92E700D73}" type="parTrans" cxnId="{7A5AC549-3D96-4BB8-95F0-4FEB109F532D}">
      <dgm:prSet/>
      <dgm:spPr/>
      <dgm:t>
        <a:bodyPr/>
        <a:lstStyle/>
        <a:p>
          <a:endParaRPr lang="ru-RU"/>
        </a:p>
      </dgm:t>
    </dgm:pt>
    <dgm:pt modelId="{9D1617EE-153A-4AC5-B6F1-C808027BCA97}" type="sibTrans" cxnId="{7A5AC549-3D96-4BB8-95F0-4FEB109F532D}">
      <dgm:prSet/>
      <dgm:spPr/>
      <dgm:t>
        <a:bodyPr/>
        <a:lstStyle/>
        <a:p>
          <a:endParaRPr lang="ru-RU"/>
        </a:p>
      </dgm:t>
    </dgm:pt>
    <dgm:pt modelId="{C2BF041A-2E0C-4FEF-B719-C63FB18FF5E9}" type="pres">
      <dgm:prSet presAssocID="{C92C9813-6257-41D4-940D-6CB9BACBCB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8B0868-57B0-445E-9C0E-73BA8447D4D7}" type="pres">
      <dgm:prSet presAssocID="{646CED6E-5380-452A-BDD7-FAA4F22415F2}" presName="parentText" presStyleLbl="node1" presStyleIdx="0" presStyleCnt="1" custScaleY="8867" custLinFactNeighborX="511" custLinFactNeighborY="-205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A4581F-C669-4476-AF9F-052078168C97}" type="presOf" srcId="{C92C9813-6257-41D4-940D-6CB9BACBCBCD}" destId="{C2BF041A-2E0C-4FEF-B719-C63FB18FF5E9}" srcOrd="0" destOrd="0" presId="urn:microsoft.com/office/officeart/2005/8/layout/vList2"/>
    <dgm:cxn modelId="{7A5AC549-3D96-4BB8-95F0-4FEB109F532D}" srcId="{C92C9813-6257-41D4-940D-6CB9BACBCBCD}" destId="{646CED6E-5380-452A-BDD7-FAA4F22415F2}" srcOrd="0" destOrd="0" parTransId="{12F7A15E-6036-47D5-B6B2-53C92E700D73}" sibTransId="{9D1617EE-153A-4AC5-B6F1-C808027BCA97}"/>
    <dgm:cxn modelId="{89285425-AFAC-43CA-A4E5-6592E8FE12A1}" type="presOf" srcId="{646CED6E-5380-452A-BDD7-FAA4F22415F2}" destId="{FA8B0868-57B0-445E-9C0E-73BA8447D4D7}" srcOrd="0" destOrd="0" presId="urn:microsoft.com/office/officeart/2005/8/layout/vList2"/>
    <dgm:cxn modelId="{3B076F24-3545-4BF2-AB7A-158746DBB429}" type="presParOf" srcId="{C2BF041A-2E0C-4FEF-B719-C63FB18FF5E9}" destId="{FA8B0868-57B0-445E-9C0E-73BA8447D4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6CC6C8-CA57-4538-97DA-A718B2BB1D5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0B63C164-6971-457C-93E1-D717B21C7381}" type="pres">
      <dgm:prSet presAssocID="{206CC6C8-CA57-4538-97DA-A718B2BB1D5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1877C5E-EB7F-42FF-88B4-BA463B70AD9B}" type="presOf" srcId="{206CC6C8-CA57-4538-97DA-A718B2BB1D55}" destId="{0B63C164-6971-457C-93E1-D717B21C7381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71B45F-14C7-4077-896C-F9FF8DBF37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78303C-244A-4918-929C-D45E386084F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Педагогический совет «Инновационные технологии в познавательно-речевом развитии детей дошкольного возраста»</a:t>
          </a:r>
          <a:endParaRPr lang="ru-RU" sz="18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5C64DE-F180-4C72-9C11-75F4BA100D2F}" type="parTrans" cxnId="{63A77C28-8AE3-4DC1-9B7D-C52BC1B6CB41}">
      <dgm:prSet/>
      <dgm:spPr/>
      <dgm:t>
        <a:bodyPr/>
        <a:lstStyle/>
        <a:p>
          <a:endParaRPr lang="ru-RU"/>
        </a:p>
      </dgm:t>
    </dgm:pt>
    <dgm:pt modelId="{E6A2324D-6E00-487B-9A7A-AE753AF5142C}" type="sibTrans" cxnId="{63A77C28-8AE3-4DC1-9B7D-C52BC1B6CB41}">
      <dgm:prSet/>
      <dgm:spPr/>
      <dgm:t>
        <a:bodyPr/>
        <a:lstStyle/>
        <a:p>
          <a:endParaRPr lang="ru-RU"/>
        </a:p>
      </dgm:t>
    </dgm:pt>
    <dgm:pt modelId="{21A3EF9C-C828-44E8-AEFA-18B3087FA0D5}" type="pres">
      <dgm:prSet presAssocID="{8371B45F-14C7-4077-896C-F9FF8DBF37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83D976-F241-4FE7-BE0E-A45A332C2AEB}" type="pres">
      <dgm:prSet presAssocID="{9578303C-244A-4918-929C-D45E386084F4}" presName="parentText" presStyleLbl="node1" presStyleIdx="0" presStyleCnt="1" custLinFactNeighborY="-119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126FC3-C4A0-4AFB-9706-88455C03A2C6}" type="presOf" srcId="{9578303C-244A-4918-929C-D45E386084F4}" destId="{9883D976-F241-4FE7-BE0E-A45A332C2AEB}" srcOrd="0" destOrd="0" presId="urn:microsoft.com/office/officeart/2005/8/layout/vList2"/>
    <dgm:cxn modelId="{63A77C28-8AE3-4DC1-9B7D-C52BC1B6CB41}" srcId="{8371B45F-14C7-4077-896C-F9FF8DBF37E8}" destId="{9578303C-244A-4918-929C-D45E386084F4}" srcOrd="0" destOrd="0" parTransId="{3C5C64DE-F180-4C72-9C11-75F4BA100D2F}" sibTransId="{E6A2324D-6E00-487B-9A7A-AE753AF5142C}"/>
    <dgm:cxn modelId="{61180FC0-28CA-4A51-B799-741C830FFDB9}" type="presOf" srcId="{8371B45F-14C7-4077-896C-F9FF8DBF37E8}" destId="{21A3EF9C-C828-44E8-AEFA-18B3087FA0D5}" srcOrd="0" destOrd="0" presId="urn:microsoft.com/office/officeart/2005/8/layout/vList2"/>
    <dgm:cxn modelId="{FBAAC495-7CF6-48FF-822E-EF97833696DE}" type="presParOf" srcId="{21A3EF9C-C828-44E8-AEFA-18B3087FA0D5}" destId="{9883D976-F241-4FE7-BE0E-A45A332C2A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2BA70B-323E-4A10-8C78-E7504C4799F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A76295-51C4-4239-A3D2-82BF06A5B11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Конкурс чтецов посвященный Дню Матери</a:t>
          </a:r>
          <a:endParaRPr lang="ru-RU" sz="2000" dirty="0"/>
        </a:p>
      </dgm:t>
    </dgm:pt>
    <dgm:pt modelId="{445D8D00-F7E6-4832-BF29-F2768DC9975E}" type="parTrans" cxnId="{42C00081-B244-4F21-978C-8872D2F67770}">
      <dgm:prSet/>
      <dgm:spPr/>
      <dgm:t>
        <a:bodyPr/>
        <a:lstStyle/>
        <a:p>
          <a:endParaRPr lang="ru-RU"/>
        </a:p>
      </dgm:t>
    </dgm:pt>
    <dgm:pt modelId="{97DF8CE6-5A95-49A9-A840-DAF49C3D43F6}" type="sibTrans" cxnId="{42C00081-B244-4F21-978C-8872D2F67770}">
      <dgm:prSet/>
      <dgm:spPr/>
      <dgm:t>
        <a:bodyPr/>
        <a:lstStyle/>
        <a:p>
          <a:endParaRPr lang="ru-RU"/>
        </a:p>
      </dgm:t>
    </dgm:pt>
    <dgm:pt modelId="{5FD0EA5E-05B5-45DF-AEF6-409C442ED8EE}" type="pres">
      <dgm:prSet presAssocID="{5D2BA70B-323E-4A10-8C78-E7504C4799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8598D7-1357-48C7-B898-4A119D1B2C46}" type="pres">
      <dgm:prSet presAssocID="{80A76295-51C4-4239-A3D2-82BF06A5B11B}" presName="parentText" presStyleLbl="node1" presStyleIdx="0" presStyleCnt="1" custScaleX="66564" custScaleY="64563" custLinFactY="-39306" custLinFactNeighborX="75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D41F96-F97C-4536-A6E2-6164E81FA053}" type="presOf" srcId="{5D2BA70B-323E-4A10-8C78-E7504C4799FF}" destId="{5FD0EA5E-05B5-45DF-AEF6-409C442ED8EE}" srcOrd="0" destOrd="0" presId="urn:microsoft.com/office/officeart/2005/8/layout/vList2"/>
    <dgm:cxn modelId="{652A893F-4DE8-41C6-BB0A-EA15ED68534F}" type="presOf" srcId="{80A76295-51C4-4239-A3D2-82BF06A5B11B}" destId="{B98598D7-1357-48C7-B898-4A119D1B2C46}" srcOrd="0" destOrd="0" presId="urn:microsoft.com/office/officeart/2005/8/layout/vList2"/>
    <dgm:cxn modelId="{42C00081-B244-4F21-978C-8872D2F67770}" srcId="{5D2BA70B-323E-4A10-8C78-E7504C4799FF}" destId="{80A76295-51C4-4239-A3D2-82BF06A5B11B}" srcOrd="0" destOrd="0" parTransId="{445D8D00-F7E6-4832-BF29-F2768DC9975E}" sibTransId="{97DF8CE6-5A95-49A9-A840-DAF49C3D43F6}"/>
    <dgm:cxn modelId="{C77315BD-F4E6-4A7E-AE4D-E0722018E30A}" type="presParOf" srcId="{5FD0EA5E-05B5-45DF-AEF6-409C442ED8EE}" destId="{B98598D7-1357-48C7-B898-4A119D1B2C46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F583B-F025-4BE5-9A79-8059F92A8B5D}">
      <dsp:nvSpPr>
        <dsp:cNvPr id="0" name=""/>
        <dsp:cNvSpPr/>
      </dsp:nvSpPr>
      <dsp:spPr>
        <a:xfrm>
          <a:off x="131139" y="45737"/>
          <a:ext cx="4293834" cy="1649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Основной направленностью ШМВ является: </a:t>
          </a:r>
          <a:r>
            <a:rPr lang="ru-RU" sz="1800" kern="1200" dirty="0" smtClean="0"/>
            <a:t>методическое сопровождение адаптации педагога. Содействие повышению профессионального мастерства начинающих педагогов.</a:t>
          </a:r>
          <a:endParaRPr lang="ru-RU" sz="1800" kern="1200" dirty="0"/>
        </a:p>
      </dsp:txBody>
      <dsp:txXfrm>
        <a:off x="179456" y="94054"/>
        <a:ext cx="4197200" cy="1553026"/>
      </dsp:txXfrm>
    </dsp:sp>
    <dsp:sp modelId="{9156150D-02A2-45CE-A9AB-41654ED6C2C8}">
      <dsp:nvSpPr>
        <dsp:cNvPr id="0" name=""/>
        <dsp:cNvSpPr/>
      </dsp:nvSpPr>
      <dsp:spPr>
        <a:xfrm>
          <a:off x="560523" y="1695397"/>
          <a:ext cx="365838" cy="1194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4865"/>
              </a:lnTo>
              <a:lnTo>
                <a:pt x="365838" y="11948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CF8A4-CDFA-4E35-A66B-C4B573AF222B}">
      <dsp:nvSpPr>
        <dsp:cNvPr id="0" name=""/>
        <dsp:cNvSpPr/>
      </dsp:nvSpPr>
      <dsp:spPr>
        <a:xfrm>
          <a:off x="926361" y="2065432"/>
          <a:ext cx="2639456" cy="1649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Систематизировать знания молодых специалистов </a:t>
          </a:r>
          <a:endParaRPr lang="ru-RU" sz="1800" kern="1200" dirty="0"/>
        </a:p>
      </dsp:txBody>
      <dsp:txXfrm>
        <a:off x="974678" y="2113749"/>
        <a:ext cx="2542822" cy="1553026"/>
      </dsp:txXfrm>
    </dsp:sp>
    <dsp:sp modelId="{0B6DA09C-A972-4E5C-82C4-79EA69ECE044}">
      <dsp:nvSpPr>
        <dsp:cNvPr id="0" name=""/>
        <dsp:cNvSpPr/>
      </dsp:nvSpPr>
      <dsp:spPr>
        <a:xfrm>
          <a:off x="560523" y="1695397"/>
          <a:ext cx="365838" cy="3256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6940"/>
              </a:lnTo>
              <a:lnTo>
                <a:pt x="365838" y="3256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7E07C0-8579-4BBA-828D-A12AB3D95B1A}">
      <dsp:nvSpPr>
        <dsp:cNvPr id="0" name=""/>
        <dsp:cNvSpPr/>
      </dsp:nvSpPr>
      <dsp:spPr>
        <a:xfrm>
          <a:off x="926361" y="4127507"/>
          <a:ext cx="2639456" cy="1649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Познакомить с возможностями и способами повышения профессиональной компетентности.</a:t>
          </a:r>
          <a:endParaRPr lang="ru-RU" sz="1800" kern="1200" dirty="0"/>
        </a:p>
      </dsp:txBody>
      <dsp:txXfrm>
        <a:off x="974678" y="4175824"/>
        <a:ext cx="2542822" cy="1553026"/>
      </dsp:txXfrm>
    </dsp:sp>
    <dsp:sp modelId="{72C5FE6C-7C3A-40B4-8332-C1BFE1027760}">
      <dsp:nvSpPr>
        <dsp:cNvPr id="0" name=""/>
        <dsp:cNvSpPr/>
      </dsp:nvSpPr>
      <dsp:spPr>
        <a:xfrm>
          <a:off x="5186259" y="3357"/>
          <a:ext cx="3299320" cy="1649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Цель:</a:t>
          </a:r>
          <a:r>
            <a:rPr lang="ru-RU" sz="1800" kern="1200" dirty="0" smtClean="0"/>
            <a:t> Повышение профессиональной компетентности молодого воспитателя.</a:t>
          </a:r>
          <a:endParaRPr lang="ru-RU" sz="1800" kern="1200" dirty="0"/>
        </a:p>
      </dsp:txBody>
      <dsp:txXfrm>
        <a:off x="5234576" y="51674"/>
        <a:ext cx="3202686" cy="1553026"/>
      </dsp:txXfrm>
    </dsp:sp>
    <dsp:sp modelId="{D0FE48DB-DD23-4741-BC47-65A6880E39DF}">
      <dsp:nvSpPr>
        <dsp:cNvPr id="0" name=""/>
        <dsp:cNvSpPr/>
      </dsp:nvSpPr>
      <dsp:spPr>
        <a:xfrm>
          <a:off x="5516191" y="1653017"/>
          <a:ext cx="329932" cy="1237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7245"/>
              </a:lnTo>
              <a:lnTo>
                <a:pt x="329932" y="12372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0629E-ED7D-4B35-92C5-6F3120E0A301}">
      <dsp:nvSpPr>
        <dsp:cNvPr id="0" name=""/>
        <dsp:cNvSpPr/>
      </dsp:nvSpPr>
      <dsp:spPr>
        <a:xfrm>
          <a:off x="5846123" y="2065432"/>
          <a:ext cx="2639456" cy="1649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Способствовать активному освоению способов взаимодействия с семьями воспитанников.</a:t>
          </a:r>
          <a:endParaRPr lang="ru-RU" sz="1800" kern="1200"/>
        </a:p>
      </dsp:txBody>
      <dsp:txXfrm>
        <a:off x="5894440" y="2113749"/>
        <a:ext cx="2542822" cy="1553026"/>
      </dsp:txXfrm>
    </dsp:sp>
    <dsp:sp modelId="{3DB617F0-444C-4D68-A6E1-F9D89654B8A9}">
      <dsp:nvSpPr>
        <dsp:cNvPr id="0" name=""/>
        <dsp:cNvSpPr/>
      </dsp:nvSpPr>
      <dsp:spPr>
        <a:xfrm>
          <a:off x="5516191" y="1653017"/>
          <a:ext cx="329932" cy="3299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9320"/>
              </a:lnTo>
              <a:lnTo>
                <a:pt x="329932" y="32993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15A2D9-9484-47FA-9677-E4032635F9C3}">
      <dsp:nvSpPr>
        <dsp:cNvPr id="0" name=""/>
        <dsp:cNvSpPr/>
      </dsp:nvSpPr>
      <dsp:spPr>
        <a:xfrm>
          <a:off x="5846123" y="4127507"/>
          <a:ext cx="2639456" cy="1649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Помочь адаптироваться в новом коллективе молодым педагогам.</a:t>
          </a:r>
          <a:endParaRPr lang="ru-RU" sz="1800" kern="1200" dirty="0"/>
        </a:p>
      </dsp:txBody>
      <dsp:txXfrm>
        <a:off x="5894440" y="4175824"/>
        <a:ext cx="2542822" cy="15530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B0868-57B0-445E-9C0E-73BA8447D4D7}">
      <dsp:nvSpPr>
        <dsp:cNvPr id="0" name=""/>
        <dsp:cNvSpPr/>
      </dsp:nvSpPr>
      <dsp:spPr>
        <a:xfrm>
          <a:off x="0" y="0"/>
          <a:ext cx="8192655" cy="9561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F4FAF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Форма работы: Консультации, семинары – практикумы, круглые столы, открытые просмотры, индивидуальные консультации, мастер –классы и т.д.</a:t>
          </a:r>
          <a:endParaRPr lang="ru-RU" sz="1900" kern="1200" dirty="0">
            <a:solidFill>
              <a:srgbClr val="F4FAF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673" y="46673"/>
        <a:ext cx="8099309" cy="8627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3D976-F241-4FE7-BE0E-A45A332C2AEB}">
      <dsp:nvSpPr>
        <dsp:cNvPr id="0" name=""/>
        <dsp:cNvSpPr/>
      </dsp:nvSpPr>
      <dsp:spPr>
        <a:xfrm>
          <a:off x="0" y="0"/>
          <a:ext cx="8137237" cy="78624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Педагогический совет «Инновационные технологии в познавательно-речевом развитии детей дошкольного возраста»</a:t>
          </a:r>
          <a:endParaRPr lang="ru-RU" sz="18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381" y="38381"/>
        <a:ext cx="8060475" cy="7094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598D7-1357-48C7-B898-4A119D1B2C46}">
      <dsp:nvSpPr>
        <dsp:cNvPr id="0" name=""/>
        <dsp:cNvSpPr/>
      </dsp:nvSpPr>
      <dsp:spPr>
        <a:xfrm>
          <a:off x="1419880" y="621456"/>
          <a:ext cx="5410321" cy="78560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Конкурс чтецов посвященный Дню Матери</a:t>
          </a:r>
          <a:endParaRPr lang="ru-RU" sz="2000" kern="1200" dirty="0"/>
        </a:p>
      </dsp:txBody>
      <dsp:txXfrm>
        <a:off x="1458230" y="659806"/>
        <a:ext cx="5333621" cy="708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1C097-4FB8-4AD1-94DD-DA5D81B1801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FE17C-3687-4FD5-AE06-2D05DC08B0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51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E17C-3687-4FD5-AE06-2D05DC08B07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1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E17C-3687-4FD5-AE06-2D05DC08B077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E17C-3687-4FD5-AE06-2D05DC08B077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E17C-3687-4FD5-AE06-2D05DC08B077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37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E17C-3687-4FD5-AE06-2D05DC08B077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369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CCA6C7-68B1-458C-A89D-5A64643C4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E2C2764-65BA-4C10-85E9-071DE6B1E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4A6CE2-2C04-4269-87B5-0D7092FB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CEFB81-3E0C-44EE-B960-6DFDAB5A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AA889E-2D7D-4FFC-B18E-A9EF41A9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810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0EF106-C072-4C80-A703-5E314A8E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91FEA0B-1DED-406A-AA36-11B08500E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5B6EDF-A03D-47BB-8104-121DD67B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904474-DDA0-4B37-92F4-B3962F57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B9EFED-EDE7-449C-80AD-2D7B52E6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42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A144D3D-BAE3-4ED9-A4E7-EF9208AB7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7C6E604-DC31-4AC0-9449-F3503E04D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54EB82-17C7-4DE1-B45B-18C1C452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D808F-04C6-462C-9B4E-858DF14E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1F63EF-374F-4C8A-AF67-8A5D5E82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09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8765AD-0FE9-46A3-92C6-5ADE37DE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7DBEF2-68F8-4067-8C52-C08C7956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966045-8DDF-4074-9E3A-A1428AD7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CF817D-573D-44F0-8F33-85BAFFFC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AD05AA-BADE-496D-9064-D10EABFC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98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43569D-64D5-470A-8C68-2F21A43C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ADDD67-040B-4D0B-9E08-477B2C650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C0C3EF-C82C-4CE1-BD5B-4738E3AB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5079C3-C4A4-44A8-BBD5-0F4AC81C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0C3679-8004-478D-B3DE-F94C6F44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09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9584CB-6576-40D9-B3B8-CC37259F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9B96BA-5EA2-4FBC-BE6A-4EF3E10A3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5B835C6-626B-4BEC-9729-55A4C6C05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3A25CFC-C363-4F6F-A64C-1738704DA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13D869-DB61-4D61-BD75-EA54894E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08D20DE-3DFC-4F2D-ACD0-EDF90212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92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6378AD-E4E4-4AB2-9DBE-BE7929F8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946060-241E-432B-9041-EDBC35AA2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71F13E2-4752-4F32-9BE5-FB259E0A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C2C68CB-63CF-4E02-9716-5F5D14B5B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77964A-022E-4708-A905-BC2A2C953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BAC56F5-C4A5-46D5-B55E-3475D4E1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2CF332B-F22C-4561-BBEB-13095EA3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D41534D-434A-4B7B-8E8A-0C0A05B8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540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EBDD4E-C8AA-4A96-ADBE-05578A8D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D7694C0-41DC-41FC-BCC7-5B720B949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C2F9EC9-EE90-4D02-BDAB-EE413DD6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12EA537-1066-4233-BB0D-46C88583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67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C4D691D-3FB9-47C8-8025-D2D62D65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FAFD106-28E8-46C8-A5D2-89BA0CE5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BC33DF4-3405-4AE2-9EDB-D4B98C2C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06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284ECF-B74C-4593-B9B7-30F0942F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3DABAB-39C6-4202-8C0A-FD3B73447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8560F14-EAE2-46E6-9EC9-6B85D868D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EC160DA-51D9-479E-BAAE-2E10D33F9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4F606BA-2BD7-496C-BA78-6C2998CE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0E9C44-AB77-40E0-890F-6916A5B0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45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967F6C-3672-468C-8AB5-F2792B31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FCBD121-A4E7-47D2-94F9-33D0B9AF5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1EA2765-9C17-4B78-B25A-D8B393068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38338B-FD4A-411F-B2E3-4C5FF747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1F75-FC38-4B6C-8FD5-960AF9A6A93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6D4102-457D-4B6F-9172-2E193EC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CDB14EA-C6DD-4561-ACF4-0FFB5801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B5E8-49D3-4D26-9F53-D1ACB0D4B3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23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D35EB4-0208-478C-B271-8E12F95D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664AF9-ECD2-4146-A70D-F89F90C21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C4596B-C5D2-4470-8646-D558409B9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1F75-FC38-4B6C-8FD5-960AF9A6A939}" type="datetimeFigureOut">
              <a:rPr lang="ru-RU" smtClean="0"/>
              <a:pPr/>
              <a:t>22.02.2023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3E634A-8323-440F-8D2B-011DCA812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0A7740-DF78-4AB3-9A1B-F4526BABF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FB5E8-49D3-4D26-9F53-D1ACB0D4B3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98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9.jpe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7.emf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___Microsoft_Word2.docx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0.png"/><Relationship Id="rId4" Type="http://schemas.openxmlformats.org/officeDocument/2006/relationships/image" Target="../media/image5.jpe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7C07997-C368-47E7-90E7-099F4F4EF21C}"/>
              </a:ext>
            </a:extLst>
          </p:cNvPr>
          <p:cNvSpPr/>
          <p:nvPr/>
        </p:nvSpPr>
        <p:spPr>
          <a:xfrm>
            <a:off x="3590305" y="4405744"/>
            <a:ext cx="8463150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Шлычкова Ольга Васильевна</a:t>
            </a:r>
          </a:p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b="1" dirty="0">
              <a:ln w="0"/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  <a:endParaRPr lang="ru-RU" b="1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n w="0"/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</a:t>
            </a:r>
          </a:p>
          <a:p>
            <a:pPr lvl="0" algn="ctr">
              <a:defRPr/>
            </a:pPr>
            <a:r>
              <a:rPr lang="ru-RU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 комбинированного вида», городской округ Саранск</a:t>
            </a:r>
          </a:p>
          <a:p>
            <a:endParaRPr lang="ru-RU" b="1" dirty="0">
              <a:ln w="0"/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096CEEF5-39D5-44FB-A228-264DE9E55736}"/>
              </a:ext>
            </a:extLst>
          </p:cNvPr>
          <p:cNvSpPr/>
          <p:nvPr/>
        </p:nvSpPr>
        <p:spPr>
          <a:xfrm>
            <a:off x="3590304" y="1532400"/>
            <a:ext cx="5206423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«Школа молодого педагога, как одна из форм наставничества» </a:t>
            </a:r>
            <a:endParaRPr lang="ru-RU" sz="2800" b="1" cap="none" spc="0" dirty="0">
              <a:ln w="0"/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906492" y="1435717"/>
            <a:ext cx="2206171" cy="278674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ФОТО</a:t>
            </a:r>
            <a:endParaRPr lang="ru-RU" sz="3200" dirty="0"/>
          </a:p>
        </p:txBody>
      </p:sp>
      <p:pic>
        <p:nvPicPr>
          <p:cNvPr id="3074" name="Picture 2" descr="C:\Users\vospital\Desktop\Picsart_23-02-22_10-45-57-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26" y="1250540"/>
            <a:ext cx="3029690" cy="3659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5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092" y="692727"/>
            <a:ext cx="11041698" cy="162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 моим руководством находятся не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только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начинающие педагоги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,но и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педагоги наставники. Система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работы с педагогами МДОУ «Детский сад № 20 комбинированного вида»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г.о.Саранск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7E8CB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pic>
        <p:nvPicPr>
          <p:cNvPr id="4098" name="Picture 2" descr="C:\Users\Admin\Desktop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2" y="1470154"/>
            <a:ext cx="3422821" cy="468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397" y="1442072"/>
            <a:ext cx="3328168" cy="4711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469" y="1504231"/>
            <a:ext cx="3209050" cy="467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 flipV="1">
            <a:off x="277093" y="4522304"/>
            <a:ext cx="408708" cy="109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0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092" y="692727"/>
            <a:ext cx="11041698" cy="162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 моим руководством находятся не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только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начинающие педагоги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,но и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педагоги наставники. Система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работы с педагогами МДОУ «Детский сад № 20 комбинированного вида»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г.о.Саранск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7E8CB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39" y="1437947"/>
            <a:ext cx="3294574" cy="4909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1" y="1404840"/>
            <a:ext cx="3467386" cy="4942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90" y="1437948"/>
            <a:ext cx="3442944" cy="4909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5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83335360"/>
              </p:ext>
            </p:extLst>
          </p:nvPr>
        </p:nvGraphicFramePr>
        <p:xfrm>
          <a:off x="2032000" y="719666"/>
          <a:ext cx="8178800" cy="832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40816115"/>
              </p:ext>
            </p:extLst>
          </p:nvPr>
        </p:nvGraphicFramePr>
        <p:xfrm>
          <a:off x="2031999" y="719667"/>
          <a:ext cx="8137237" cy="804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122" name="Picture 2" descr="C:\Users\Admin\Desktop\IMG-953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780" y="1766987"/>
            <a:ext cx="3379865" cy="369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AppData\Local\Temp\Rar$DI00.467\IMG-947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6" y="1789835"/>
            <a:ext cx="3687400" cy="3669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34" y="1789835"/>
            <a:ext cx="4382210" cy="369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88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453628"/>
            <a:ext cx="12192000" cy="7386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</a:rPr>
              <a:t>Под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</a:rPr>
              <a:t> моим руководством проходит подготовка и проведение  мероприятий  с педагогами </a:t>
            </a:r>
            <a:r>
              <a:rPr lang="ru-RU" sz="1400" b="1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</a:rPr>
              <a:t> 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</a:rPr>
              <a:t>астер-класс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</a:rPr>
              <a:t>:</a:t>
            </a:r>
            <a:endParaRPr lang="ru-RU" sz="1200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</a:rPr>
              <a:t>Формы и методы работы с дошкольниками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</a:rPr>
              <a:t>по ранней профориентации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</a:rPr>
              <a:t> -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</a:rPr>
              <a:t> кейс –технология»: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1400" dirty="0">
                <a:solidFill>
                  <a:srgbClr val="111111"/>
                </a:solidFill>
                <a:latin typeface="Arial" pitchFamily="34" charset="0"/>
                <a:ea typeface="Times New Roman" pitchFamily="18" charset="0"/>
              </a:rPr>
              <a:t>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</a:rPr>
              <a:t>оспитатель Кондракова Е.И.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194" name="Picture 2" descr="C:\Documents and Settings\комп\Рабочий стол\IMG_20230208_161741.jpg"/>
          <p:cNvPicPr>
            <a:picLocks noChangeAspect="1" noChangeArrowheads="1"/>
          </p:cNvPicPr>
          <p:nvPr/>
        </p:nvPicPr>
        <p:blipFill>
          <a:blip r:embed="rId4" cstate="print"/>
          <a:srcRect l="31840" t="14806" b="6796"/>
          <a:stretch>
            <a:fillRect/>
          </a:stretch>
        </p:blipFill>
        <p:spPr bwMode="auto">
          <a:xfrm>
            <a:off x="469557" y="1210962"/>
            <a:ext cx="2669059" cy="399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Documents and Settings\комп\Рабочий стол\IMG_20230208_1617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31707" y="3856132"/>
            <a:ext cx="2049780" cy="252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 descr="C:\Documents and Settings\комп\Рабочий стол\IMG_20230208_1612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1594" y="1220436"/>
            <a:ext cx="2026920" cy="242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2" name="Picture 10" descr="C:\Documents and Settings\комп\Рабочий стол\IMG_20230208_161402.jpg"/>
          <p:cNvPicPr>
            <a:picLocks noChangeAspect="1" noChangeArrowheads="1"/>
          </p:cNvPicPr>
          <p:nvPr/>
        </p:nvPicPr>
        <p:blipFill>
          <a:blip r:embed="rId7" cstate="print"/>
          <a:srcRect t="13637" b="16860"/>
          <a:stretch>
            <a:fillRect/>
          </a:stretch>
        </p:blipFill>
        <p:spPr bwMode="auto">
          <a:xfrm>
            <a:off x="3348680" y="2879126"/>
            <a:ext cx="4584357" cy="3793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44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041" y="650929"/>
            <a:ext cx="10866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/>
              <a:t>В рамках инновационной деятельности </a:t>
            </a:r>
            <a:r>
              <a:rPr lang="ru-RU" dirty="0" smtClean="0">
                <a:ea typeface="Calibri"/>
                <a:cs typeface="Times New Roman"/>
              </a:rPr>
              <a:t>«</a:t>
            </a:r>
            <a:r>
              <a:rPr lang="ru-RU" dirty="0">
                <a:ea typeface="Calibri"/>
                <a:cs typeface="Times New Roman"/>
              </a:rPr>
              <a:t>Художественно-эстетическое образование детей дошкольного возраста посредством проектной деятельности</a:t>
            </a:r>
            <a:r>
              <a:rPr lang="ru-RU" dirty="0" smtClean="0">
                <a:ea typeface="Calibri"/>
                <a:cs typeface="Times New Roman"/>
              </a:rPr>
              <a:t>» </a:t>
            </a:r>
            <a:r>
              <a:rPr lang="ru-RU" dirty="0" smtClean="0"/>
              <a:t> разработала проект «Конкурс чтецов», где и являюсь председателем  жюри.</a:t>
            </a:r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390464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 descr="C:\Users\Admin\Desktop\IMG_12d9ced8f3e2e68daacb6ba2065f64e3_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" y="2323070"/>
            <a:ext cx="3560805" cy="417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IMG_557264fe1b5d3a4611ec754b3160d494_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394" y="2273643"/>
            <a:ext cx="4053016" cy="423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IMG_d800fbe2e3e15917a40654b1f62a35c8_V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66" y="2263145"/>
            <a:ext cx="3929448" cy="4273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44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6123" y="912612"/>
            <a:ext cx="4767618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595D5F"/>
                </a:solidFill>
                <a:latin typeface="Arial"/>
                <a:ea typeface="Calibri"/>
              </a:rPr>
              <a:t>конкурс чтецов "Рождественские встречи".</a:t>
            </a:r>
            <a:endParaRPr lang="ru-RU" dirty="0"/>
          </a:p>
        </p:txBody>
      </p:sp>
      <p:pic>
        <p:nvPicPr>
          <p:cNvPr id="2050" name="Picture 2" descr="C:\Users\Admin\Desktop\IMG_00d0239f75d239e0635b1faa624178d1_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6" b="30764"/>
          <a:stretch>
            <a:fillRect/>
          </a:stretch>
        </p:blipFill>
        <p:spPr bwMode="auto">
          <a:xfrm>
            <a:off x="172994" y="1692874"/>
            <a:ext cx="4547287" cy="491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IMG_c43c32a7a4a2b15cee0f60fd766bc3fd_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8" b="19883"/>
          <a:stretch>
            <a:fillRect/>
          </a:stretch>
        </p:blipFill>
        <p:spPr bwMode="auto">
          <a:xfrm>
            <a:off x="7939485" y="1692874"/>
            <a:ext cx="3892379" cy="4905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IMG_6c1c8f0432cfd8a1a5377d73b9f621a8_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11" y="2502585"/>
            <a:ext cx="3002692" cy="329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59496" y="764605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81956" y="1288056"/>
            <a:ext cx="3756454" cy="6672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Конкурс чтецов к 23 </a:t>
            </a:r>
            <a:r>
              <a:rPr lang="ru-RU" dirty="0" smtClean="0"/>
              <a:t>февраля «Папа может…»</a:t>
            </a: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2" y="1173892"/>
            <a:ext cx="3515814" cy="263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743" y="1176143"/>
            <a:ext cx="3830320" cy="287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 descr="C:\Users\User\Desktop\фото мое\IMG-66457fe2cdb22408be6f9828ed688938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7659" y="2974249"/>
            <a:ext cx="4686493" cy="3516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05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P30A1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119806" y="-14892338"/>
            <a:ext cx="7200000" cy="10798596"/>
          </a:xfrm>
          <a:prstGeom prst="rect">
            <a:avLst/>
          </a:prstGeom>
          <a:noFill/>
        </p:spPr>
      </p:pic>
      <p:pic>
        <p:nvPicPr>
          <p:cNvPr id="4100" name="Picture 4" descr="C:\Users\User\Desktop\P30A16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9633" y="1482812"/>
            <a:ext cx="2784751" cy="4176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C:\Users\User\Desktop\IMG-01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01297" y="1496940"/>
            <a:ext cx="3002692" cy="417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458200" y="5881816"/>
            <a:ext cx="3091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Пурцакина</a:t>
            </a:r>
            <a:r>
              <a:rPr lang="ru-RU" dirty="0" smtClean="0"/>
              <a:t> Наталья</a:t>
            </a:r>
            <a:r>
              <a:rPr lang="en-US" dirty="0" smtClean="0"/>
              <a:t> </a:t>
            </a:r>
            <a:r>
              <a:rPr lang="ru-RU" dirty="0" smtClean="0"/>
              <a:t>Михайловна учебный год 2022-2023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97044" y="5844745"/>
            <a:ext cx="2929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/>
              <a:t>Валеева</a:t>
            </a:r>
            <a:r>
              <a:rPr lang="ru-RU" dirty="0" smtClean="0"/>
              <a:t> </a:t>
            </a:r>
            <a:r>
              <a:rPr lang="ru-RU" dirty="0" err="1" smtClean="0"/>
              <a:t>Альфия</a:t>
            </a:r>
            <a:r>
              <a:rPr lang="ru-RU" dirty="0" smtClean="0"/>
              <a:t> </a:t>
            </a:r>
            <a:r>
              <a:rPr lang="ru-RU" dirty="0" err="1" smtClean="0"/>
              <a:t>Каюмовна</a:t>
            </a:r>
            <a:endParaRPr lang="ru-RU" dirty="0" smtClean="0"/>
          </a:p>
          <a:p>
            <a:pPr algn="ctr"/>
            <a:r>
              <a:rPr lang="ru-RU" dirty="0"/>
              <a:t>у</a:t>
            </a:r>
            <a:r>
              <a:rPr lang="ru-RU" dirty="0" smtClean="0"/>
              <a:t>чебный год 2021-2022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71848" y="5844747"/>
            <a:ext cx="3526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/>
              <a:t>Кудашкина</a:t>
            </a:r>
            <a:r>
              <a:rPr lang="ru-RU" dirty="0" smtClean="0"/>
              <a:t> Лидия Александровна</a:t>
            </a:r>
          </a:p>
          <a:p>
            <a:pPr algn="ctr"/>
            <a:r>
              <a:rPr lang="ru-RU" dirty="0"/>
              <a:t>у</a:t>
            </a:r>
            <a:r>
              <a:rPr lang="ru-RU" dirty="0" smtClean="0"/>
              <a:t>чебный год 2020-2021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31989" y="778476"/>
            <a:ext cx="6178379" cy="5066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Под моим руководством идёт подготовка кандидатов на конкурс «Воспитатель года»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Miles\OneDrive\Рабочий стол\кудашкин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5175" r="2143"/>
          <a:stretch/>
        </p:blipFill>
        <p:spPr bwMode="auto">
          <a:xfrm>
            <a:off x="271848" y="1485499"/>
            <a:ext cx="3624291" cy="41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9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938327"/>
              </p:ext>
            </p:extLst>
          </p:nvPr>
        </p:nvGraphicFramePr>
        <p:xfrm>
          <a:off x="102635" y="914400"/>
          <a:ext cx="2203450" cy="320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Документ" r:id="rId6" imgW="6758981" imgH="9835924" progId="Word.Document.12">
                  <p:embed/>
                </p:oleObj>
              </mc:Choice>
              <mc:Fallback>
                <p:oleObj name="Документ" r:id="rId6" imgW="6758981" imgH="9835924" progId="Word.Document.12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635" y="914400"/>
                        <a:ext cx="2203450" cy="320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10" y="1471546"/>
            <a:ext cx="2087960" cy="296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4390" y="914400"/>
            <a:ext cx="295143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НАШИ ДОСТИЖЕНИЯ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85" y="982033"/>
            <a:ext cx="3818343" cy="248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7" b="12388"/>
          <a:stretch/>
        </p:blipFill>
        <p:spPr bwMode="auto">
          <a:xfrm>
            <a:off x="4699000" y="1471546"/>
            <a:ext cx="1939621" cy="296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85" y="3578943"/>
            <a:ext cx="3818343" cy="269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5" y="4928727"/>
            <a:ext cx="2234821" cy="157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6" descr="file:///C:/Users/vospital/Desktop/vcO3xgsRNM8%20(2).webp"/>
          <p:cNvSpPr>
            <a:spLocks noChangeAspect="1" noChangeArrowheads="1"/>
          </p:cNvSpPr>
          <p:nvPr/>
        </p:nvSpPr>
        <p:spPr bwMode="auto">
          <a:xfrm>
            <a:off x="155575" y="-3162300"/>
            <a:ext cx="4695825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8" descr="file:///C:/Users/vospital/Desktop/vcO3xgsRNM8%20(2).webp"/>
          <p:cNvSpPr>
            <a:spLocks noChangeAspect="1" noChangeArrowheads="1"/>
          </p:cNvSpPr>
          <p:nvPr/>
        </p:nvSpPr>
        <p:spPr bwMode="auto">
          <a:xfrm>
            <a:off x="307975" y="-3009900"/>
            <a:ext cx="4695825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0" descr="file:///C:/Users/vospital/Desktop/vcO3xgsRNM8%20(2).webp"/>
          <p:cNvSpPr>
            <a:spLocks noChangeAspect="1" noChangeArrowheads="1"/>
          </p:cNvSpPr>
          <p:nvPr/>
        </p:nvSpPr>
        <p:spPr bwMode="auto">
          <a:xfrm>
            <a:off x="460375" y="-2857500"/>
            <a:ext cx="4695825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30" y="4547062"/>
            <a:ext cx="1461470" cy="205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96" y="4475838"/>
            <a:ext cx="1507086" cy="2194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9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7C07997-C368-47E7-90E7-099F4F4EF21C}"/>
              </a:ext>
            </a:extLst>
          </p:cNvPr>
          <p:cNvSpPr/>
          <p:nvPr/>
        </p:nvSpPr>
        <p:spPr>
          <a:xfrm>
            <a:off x="3136207" y="2104379"/>
            <a:ext cx="757438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КОНТАКТНЫЕ ДАННЫЕ</a:t>
            </a:r>
          </a:p>
          <a:p>
            <a:pPr lvl="0" algn="ctr">
              <a:defRPr/>
            </a:pPr>
            <a:r>
              <a:rPr lang="ru-RU" b="1" dirty="0">
                <a:ln w="0"/>
                <a:solidFill>
                  <a:srgbClr val="00B0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8(834)76-25-09</a:t>
            </a:r>
          </a:p>
          <a:p>
            <a:pPr lvl="0" algn="ctr">
              <a:defRPr/>
            </a:pPr>
            <a:endParaRPr lang="ru-RU" b="1" dirty="0">
              <a:ln w="0"/>
              <a:solidFill>
                <a:srgbClr val="00B0F0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b="1" dirty="0" smtClean="0">
                <a:ln w="0"/>
                <a:solidFill>
                  <a:srgbClr val="00B0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Шлычкова Ольга Васильевна</a:t>
            </a:r>
          </a:p>
          <a:p>
            <a:pPr lvl="0" algn="ctr">
              <a:defRPr/>
            </a:pPr>
            <a:r>
              <a:rPr lang="ru-RU" b="1" dirty="0" smtClean="0">
                <a:ln w="0"/>
                <a:solidFill>
                  <a:srgbClr val="00B0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</a:t>
            </a:r>
            <a:r>
              <a:rPr lang="ru-RU" b="1" dirty="0">
                <a:ln w="0"/>
                <a:solidFill>
                  <a:srgbClr val="00B0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</a:t>
            </a:r>
          </a:p>
          <a:p>
            <a:pPr lvl="0" algn="ctr">
              <a:defRPr/>
            </a:pPr>
            <a:endParaRPr lang="ru-RU" b="1" dirty="0">
              <a:ln w="0"/>
              <a:solidFill>
                <a:srgbClr val="00B0F0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b="1" dirty="0">
                <a:ln w="0"/>
                <a:solidFill>
                  <a:srgbClr val="00B0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</a:p>
          <a:p>
            <a:pPr lvl="0" algn="ctr">
              <a:defRPr/>
            </a:pPr>
            <a:r>
              <a:rPr lang="ru-RU" b="1" dirty="0">
                <a:ln w="0"/>
                <a:solidFill>
                  <a:srgbClr val="00B0F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 комбинированного вида», городской округ Саранск</a:t>
            </a:r>
          </a:p>
          <a:p>
            <a:pPr algn="ctr"/>
            <a:endParaRPr lang="ru-RU" b="1" dirty="0">
              <a:ln w="0"/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shlychkova.o@yandex.ru</a:t>
            </a:r>
            <a:endParaRPr lang="ru-RU" b="1" cap="none" spc="0" dirty="0">
              <a:ln w="0"/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340468"/>
              </p:ext>
            </p:extLst>
          </p:nvPr>
        </p:nvGraphicFramePr>
        <p:xfrm>
          <a:off x="3836504" y="776666"/>
          <a:ext cx="3818327" cy="557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Документ" r:id="rId5" imgW="5945551" imgH="8806366" progId="Word.Document.12">
                  <p:embed/>
                </p:oleObj>
              </mc:Choice>
              <mc:Fallback>
                <p:oleObj name="Документ" r:id="rId5" imgW="5945551" imgH="8806366" progId="Word.Document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6504" y="776666"/>
                        <a:ext cx="3818327" cy="5570675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Стрелка вправо 1"/>
          <p:cNvSpPr/>
          <p:nvPr/>
        </p:nvSpPr>
        <p:spPr>
          <a:xfrm>
            <a:off x="3846444" y="4646544"/>
            <a:ext cx="357808" cy="134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18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255" y="803564"/>
            <a:ext cx="11346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2001 года являюсь руководителем «Школы молодого педагога», стараюсь  уделять достаточное внимание начинающим воспитателям, их подготовке, профессиональному становлению, личностному развитию в дошкольном образовательном 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учреждении.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Pictures\2023-02-18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/>
          <a:stretch>
            <a:fillRect/>
          </a:stretch>
        </p:blipFill>
        <p:spPr bwMode="auto">
          <a:xfrm>
            <a:off x="2810925" y="1726894"/>
            <a:ext cx="3028766" cy="442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Pictures\2023-02-18\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b="10563"/>
          <a:stretch>
            <a:fillRect/>
          </a:stretch>
        </p:blipFill>
        <p:spPr bwMode="auto">
          <a:xfrm>
            <a:off x="6697900" y="1726894"/>
            <a:ext cx="3107279" cy="449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18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35875152"/>
              </p:ext>
            </p:extLst>
          </p:nvPr>
        </p:nvGraphicFramePr>
        <p:xfrm>
          <a:off x="2032000" y="719666"/>
          <a:ext cx="8553174" cy="578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5774635" y="1500809"/>
            <a:ext cx="7056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9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161535" y="829898"/>
            <a:ext cx="4161567" cy="585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b="661"/>
          <a:stretch>
            <a:fillRect/>
          </a:stretch>
        </p:blipFill>
        <p:spPr bwMode="auto">
          <a:xfrm>
            <a:off x="6915762" y="803189"/>
            <a:ext cx="4208534" cy="580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70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MG_20230220_132050.jpg"/>
          <p:cNvPicPr>
            <a:picLocks noChangeAspect="1" noChangeArrowheads="1"/>
          </p:cNvPicPr>
          <p:nvPr/>
        </p:nvPicPr>
        <p:blipFill>
          <a:blip r:embed="rId3" cstate="print"/>
          <a:srcRect t="17090"/>
          <a:stretch>
            <a:fillRect/>
          </a:stretch>
        </p:blipFill>
        <p:spPr bwMode="auto">
          <a:xfrm>
            <a:off x="8454170" y="1109153"/>
            <a:ext cx="3615209" cy="224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IMG_20230220_131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1591" y="3551157"/>
            <a:ext cx="3677722" cy="275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16682" t="9076"/>
          <a:stretch>
            <a:fillRect/>
          </a:stretch>
        </p:blipFill>
        <p:spPr bwMode="auto">
          <a:xfrm>
            <a:off x="222154" y="793604"/>
            <a:ext cx="3517688" cy="287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3671" y="3578010"/>
            <a:ext cx="3641919" cy="273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323643" y="1109153"/>
            <a:ext cx="3786809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Школа молодого педагога – элемент </a:t>
            </a:r>
          </a:p>
          <a:p>
            <a:r>
              <a:rPr lang="ru-RU" dirty="0" smtClean="0"/>
              <a:t>методического пространства детского сада,</a:t>
            </a:r>
          </a:p>
          <a:p>
            <a:r>
              <a:rPr lang="ru-RU" dirty="0"/>
              <a:t>о</a:t>
            </a:r>
            <a:r>
              <a:rPr lang="ru-RU" dirty="0" smtClean="0"/>
              <a:t>бъединяющего начинающих специалистов.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494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 l="9003" r="3089" b="5196"/>
          <a:stretch>
            <a:fillRect/>
          </a:stretch>
        </p:blipFill>
        <p:spPr bwMode="auto">
          <a:xfrm>
            <a:off x="1563934" y="1050323"/>
            <a:ext cx="3719383" cy="50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 l="9820" r="3694" b="3996"/>
          <a:stretch>
            <a:fillRect/>
          </a:stretch>
        </p:blipFill>
        <p:spPr bwMode="auto">
          <a:xfrm>
            <a:off x="5940912" y="1050324"/>
            <a:ext cx="3719352" cy="505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192528" y="680992"/>
            <a:ext cx="322511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МОИ РАЗРАБОТКИ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70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33408" y="697186"/>
            <a:ext cx="322511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МОИ РАЗРАБОТКИ</a:t>
            </a:r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3486" t="3029" r="1281"/>
          <a:stretch>
            <a:fillRect/>
          </a:stretch>
        </p:blipFill>
        <p:spPr bwMode="auto">
          <a:xfrm>
            <a:off x="978954" y="881852"/>
            <a:ext cx="4099942" cy="5668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 l="12031" r="4537"/>
          <a:stretch>
            <a:fillRect/>
          </a:stretch>
        </p:blipFill>
        <p:spPr bwMode="auto">
          <a:xfrm>
            <a:off x="6801077" y="1192696"/>
            <a:ext cx="4489776" cy="5357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324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08012600"/>
              </p:ext>
            </p:extLst>
          </p:nvPr>
        </p:nvGraphicFramePr>
        <p:xfrm>
          <a:off x="2031999" y="719667"/>
          <a:ext cx="8192655" cy="998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C:\Users\Admin\Desktop\Facetune-31-01-2023-23-19-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5" y="1816442"/>
            <a:ext cx="4743778" cy="4460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IMG-93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40" y="1712015"/>
            <a:ext cx="4084123" cy="451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P_20200219_132114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3" y="2176669"/>
            <a:ext cx="3393923" cy="432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9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B0F0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366</Words>
  <Application>Microsoft Office PowerPoint</Application>
  <PresentationFormat>Произвольный</PresentationFormat>
  <Paragraphs>57</Paragraphs>
  <Slides>19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Times New Roman</vt:lpstr>
      <vt:lpstr>Calibri</vt:lpstr>
      <vt:lpstr>Calibri Light</vt:lpstr>
      <vt:lpstr>Century Gothic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СтВоспитатель</cp:lastModifiedBy>
  <cp:revision>124</cp:revision>
  <dcterms:created xsi:type="dcterms:W3CDTF">2021-01-15T08:36:31Z</dcterms:created>
  <dcterms:modified xsi:type="dcterms:W3CDTF">2023-02-22T10:10:05Z</dcterms:modified>
</cp:coreProperties>
</file>