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76" r:id="rId5"/>
    <p:sldId id="258" r:id="rId6"/>
    <p:sldId id="259" r:id="rId7"/>
    <p:sldId id="278" r:id="rId8"/>
    <p:sldId id="260" r:id="rId9"/>
    <p:sldId id="261" r:id="rId10"/>
    <p:sldId id="279" r:id="rId11"/>
    <p:sldId id="262" r:id="rId12"/>
    <p:sldId id="263" r:id="rId13"/>
    <p:sldId id="264" r:id="rId14"/>
    <p:sldId id="265" r:id="rId15"/>
    <p:sldId id="266" r:id="rId16"/>
    <p:sldId id="267" r:id="rId17"/>
    <p:sldId id="280" r:id="rId18"/>
    <p:sldId id="273" r:id="rId19"/>
    <p:sldId id="281" r:id="rId20"/>
    <p:sldId id="274" r:id="rId21"/>
    <p:sldId id="282" r:id="rId22"/>
    <p:sldId id="270" r:id="rId23"/>
    <p:sldId id="28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9900"/>
    <a:srgbClr val="00FF00"/>
    <a:srgbClr val="FF33CC"/>
    <a:srgbClr val="FF3399"/>
    <a:srgbClr val="990099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7" autoAdjust="0"/>
    <p:restoredTop sz="94660"/>
  </p:normalViewPr>
  <p:slideViewPr>
    <p:cSldViewPr>
      <p:cViewPr>
        <p:scale>
          <a:sx n="66" d="100"/>
          <a:sy n="66" d="100"/>
        </p:scale>
        <p:origin x="-148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240C-E153-4D2A-B15E-18E4CD234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216FE-718F-4B7A-92F1-A216A875E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4A50-F591-4C52-9E7C-741FF51D4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DA748-48F3-4470-AEFA-0FAFCBBEB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F349-ACD1-446F-A3D3-C5A74DF01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42659-B227-411E-BD69-BE3EED6B5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F59B3-547D-40A5-B0D5-F5B2D28F9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0AAAB-568C-482A-8AE5-48C458115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30DDA-2960-407C-B7A6-21EAB83C4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323DF-BACB-4BF7-BEDC-5B50B0F12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BDFD3-520B-44E3-B529-D9353A4D2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8ADA850-9818-4FA8-B1E5-41FB5766B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3" r:id="rId2"/>
    <p:sldLayoutId id="2147483782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83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9900"/>
            </a:gs>
            <a:gs pos="50000">
              <a:schemeClr val="folHlink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979613" y="188640"/>
            <a:ext cx="51133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Моя малая 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Родина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411413" y="1289050"/>
            <a:ext cx="4829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0"/>
          </a:p>
        </p:txBody>
      </p:sp>
      <p:pic>
        <p:nvPicPr>
          <p:cNvPr id="2057" name="Picture 9" descr="Изображение 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978" y="1052240"/>
            <a:ext cx="4382579" cy="2520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Изображение 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978" y="3717032"/>
            <a:ext cx="4382579" cy="293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Изображение 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077866"/>
            <a:ext cx="3695700" cy="2494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816557" y="3922279"/>
            <a:ext cx="42917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Подготовила:</a:t>
            </a:r>
          </a:p>
          <a:p>
            <a:pPr lvl="0"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Милкина </a:t>
            </a:r>
          </a:p>
          <a:p>
            <a:pPr lvl="0"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Марина Владимировна, воспитатель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899592" y="548680"/>
            <a:ext cx="756084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sz="3200" b="1" dirty="0">
                <a:solidFill>
                  <a:srgbClr val="000000"/>
                </a:solidFill>
              </a:rPr>
              <a:t>В настоящее время Старая </a:t>
            </a:r>
            <a:r>
              <a:rPr lang="ru-RU" sz="3200" b="1" dirty="0" err="1" smtClean="0">
                <a:solidFill>
                  <a:srgbClr val="000000"/>
                </a:solidFill>
              </a:rPr>
              <a:t>Теризморга</a:t>
            </a:r>
            <a:r>
              <a:rPr lang="ru-RU" sz="3200" b="1" dirty="0" smtClean="0">
                <a:solidFill>
                  <a:srgbClr val="000000"/>
                </a:solidFill>
              </a:rPr>
              <a:t> - </a:t>
            </a:r>
            <a:r>
              <a:rPr lang="ru-RU" sz="3200" b="1" dirty="0">
                <a:solidFill>
                  <a:srgbClr val="000000"/>
                </a:solidFill>
              </a:rPr>
              <a:t>музей-клад, где хранится самое ценное человечества: традиции и обычаи, культура и язык мордовского народа. </a:t>
            </a:r>
            <a:endParaRPr lang="ru-RU" sz="3200" b="1" dirty="0" smtClean="0">
              <a:solidFill>
                <a:srgbClr val="00000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0000"/>
                </a:solidFill>
              </a:rPr>
              <a:t>Издавна жителей </a:t>
            </a:r>
            <a:r>
              <a:rPr lang="ru-RU" sz="3200" b="1" dirty="0">
                <a:solidFill>
                  <a:srgbClr val="000000"/>
                </a:solidFill>
              </a:rPr>
              <a:t>села Старая </a:t>
            </a:r>
            <a:r>
              <a:rPr lang="ru-RU" sz="3200" b="1" dirty="0" err="1">
                <a:solidFill>
                  <a:srgbClr val="000000"/>
                </a:solidFill>
              </a:rPr>
              <a:t>Теризморга</a:t>
            </a:r>
            <a:r>
              <a:rPr lang="ru-RU" sz="3200" b="1" dirty="0">
                <a:solidFill>
                  <a:srgbClr val="000000"/>
                </a:solidFill>
              </a:rPr>
              <a:t> узнают по красивому национальному костюму; по задушевным, старинным, протяжным песням; по вкусным, пшенным блинам и пенистой </a:t>
            </a:r>
            <a:r>
              <a:rPr lang="ru-RU" sz="3200" b="1" dirty="0" err="1">
                <a:solidFill>
                  <a:srgbClr val="000000"/>
                </a:solidFill>
              </a:rPr>
              <a:t>бозе</a:t>
            </a:r>
            <a:r>
              <a:rPr lang="ru-RU" sz="3200" b="1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SC003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5175"/>
            <a:ext cx="3663950" cy="2747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DSC003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5175"/>
            <a:ext cx="3887788" cy="273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DSC003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3624263"/>
            <a:ext cx="4311650" cy="3233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679700" y="84138"/>
            <a:ext cx="3524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Домашняя утварь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SC003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860"/>
            <a:ext cx="4348163" cy="326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DSC003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8636" y="2924944"/>
            <a:ext cx="5075364" cy="3807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FF"/>
            </a:gs>
            <a:gs pos="100000">
              <a:srgbClr val="99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SC003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4103688" cy="277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DSC003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54413"/>
            <a:ext cx="4418012" cy="298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87875" y="1167146"/>
            <a:ext cx="4330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      </a:t>
            </a:r>
            <a:r>
              <a:rPr lang="ru-RU" sz="2800" b="1" dirty="0">
                <a:solidFill>
                  <a:srgbClr val="FF0000"/>
                </a:solidFill>
              </a:rPr>
              <a:t>Быт и культура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 Старой </a:t>
            </a:r>
            <a:r>
              <a:rPr lang="ru-RU" sz="2800" b="1" dirty="0" err="1">
                <a:solidFill>
                  <a:srgbClr val="FF0000"/>
                </a:solidFill>
              </a:rPr>
              <a:t>Теризморги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DSC00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4032250" cy="302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DSC003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230563"/>
            <a:ext cx="4527550" cy="3395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508104" y="1124744"/>
            <a:ext cx="3103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Бабушка с внучкой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043608" y="4928394"/>
            <a:ext cx="173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Колыбель</a:t>
            </a:r>
          </a:p>
        </p:txBody>
      </p:sp>
      <p:sp>
        <p:nvSpPr>
          <p:cNvPr id="2" name="Стрелка влево 1"/>
          <p:cNvSpPr/>
          <p:nvPr/>
        </p:nvSpPr>
        <p:spPr>
          <a:xfrm>
            <a:off x="4506961" y="1245902"/>
            <a:ext cx="713111" cy="242316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2967811" y="5042694"/>
            <a:ext cx="812101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SC003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908050"/>
            <a:ext cx="5049838" cy="504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824163" y="207963"/>
            <a:ext cx="306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Старинная печка -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 rot="-2188321">
            <a:off x="-182563" y="4683125"/>
            <a:ext cx="412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хранительница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 rot="-2546017">
            <a:off x="7615238" y="5048250"/>
            <a:ext cx="1582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тепла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903663" y="6183313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домашнего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9" grpId="0"/>
      <p:bldP spid="133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3399"/>
            </a:gs>
            <a:gs pos="100000">
              <a:srgbClr val="FF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 rot="-651385">
            <a:off x="1595438" y="2746375"/>
            <a:ext cx="692785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Настоящее и будущее села</a:t>
            </a:r>
          </a:p>
        </p:txBody>
      </p:sp>
      <p:pic>
        <p:nvPicPr>
          <p:cNvPr id="14342" name="Picture 6" descr="Изображение 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44732">
            <a:off x="630795" y="445016"/>
            <a:ext cx="4032250" cy="302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 descr="DPP_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90728">
            <a:off x="4537075" y="3638550"/>
            <a:ext cx="3671888" cy="273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1" name="Прямоугольник 1"/>
          <p:cNvSpPr>
            <a:spLocks noChangeArrowheads="1"/>
          </p:cNvSpPr>
          <p:nvPr/>
        </p:nvSpPr>
        <p:spPr bwMode="auto">
          <a:xfrm rot="10800000" flipV="1">
            <a:off x="107950" y="7046913"/>
            <a:ext cx="903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539750" y="1536700"/>
            <a:ext cx="799306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dirty="0">
                <a:solidFill>
                  <a:srgbClr val="000000"/>
                </a:solidFill>
              </a:rPr>
              <a:t>Старая </a:t>
            </a:r>
            <a:r>
              <a:rPr lang="ru-RU" sz="3200" b="1" dirty="0" err="1">
                <a:solidFill>
                  <a:srgbClr val="000000"/>
                </a:solidFill>
              </a:rPr>
              <a:t>Теризморга</a:t>
            </a:r>
            <a:r>
              <a:rPr lang="ru-RU" sz="3200" b="1" dirty="0">
                <a:solidFill>
                  <a:srgbClr val="000000"/>
                </a:solidFill>
              </a:rPr>
              <a:t> прославилась еще и тем, что </a:t>
            </a:r>
            <a:r>
              <a:rPr lang="ru-RU" sz="3200" b="1" dirty="0" smtClean="0">
                <a:solidFill>
                  <a:srgbClr val="000000"/>
                </a:solidFill>
              </a:rPr>
              <a:t>в 2012 году посетил </a:t>
            </a:r>
            <a:r>
              <a:rPr lang="ru-RU" sz="3200" b="1" dirty="0">
                <a:solidFill>
                  <a:srgbClr val="000000"/>
                </a:solidFill>
              </a:rPr>
              <a:t>село </a:t>
            </a:r>
            <a:r>
              <a:rPr lang="ru-RU" sz="3200" b="1" dirty="0" smtClean="0">
                <a:solidFill>
                  <a:srgbClr val="000000"/>
                </a:solidFill>
              </a:rPr>
              <a:t> </a:t>
            </a:r>
            <a:r>
              <a:rPr lang="ru-RU" sz="3200" b="1" dirty="0">
                <a:solidFill>
                  <a:srgbClr val="000000"/>
                </a:solidFill>
              </a:rPr>
              <a:t>президент России Владимир Владимирович Путин. Не раз приезжали гости из Москвы, Финляндии, Германии.  Глава Мордовии </a:t>
            </a:r>
            <a:r>
              <a:rPr lang="ru-RU" sz="3200" b="1" dirty="0" smtClean="0">
                <a:solidFill>
                  <a:srgbClr val="000000"/>
                </a:solidFill>
              </a:rPr>
              <a:t>является </a:t>
            </a:r>
            <a:r>
              <a:rPr lang="ru-RU" sz="3200" b="1" dirty="0">
                <a:solidFill>
                  <a:srgbClr val="000000"/>
                </a:solidFill>
              </a:rPr>
              <a:t>частым и желанным гостем жителей.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Изображение 019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 l="12758" t="22269" r="9592" b="13962"/>
          <a:stretch>
            <a:fillRect/>
          </a:stretch>
        </p:blipFill>
        <p:spPr bwMode="auto">
          <a:xfrm>
            <a:off x="611560" y="1340768"/>
            <a:ext cx="792088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827088" y="765175"/>
            <a:ext cx="720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СТАРОТЕРИЗМОРГСКИЙ НАРОДНЫЙ ХОР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900113" y="764704"/>
            <a:ext cx="748823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dirty="0">
                <a:solidFill>
                  <a:srgbClr val="000000"/>
                </a:solidFill>
              </a:rPr>
              <a:t>Гордостью села стал </a:t>
            </a:r>
            <a:r>
              <a:rPr lang="ru-RU" sz="3200" b="1" dirty="0" err="1" smtClean="0">
                <a:solidFill>
                  <a:srgbClr val="000000"/>
                </a:solidFill>
              </a:rPr>
              <a:t>Старотеризморгский</a:t>
            </a:r>
            <a:r>
              <a:rPr lang="ru-RU" sz="3200" b="1" dirty="0" smtClean="0">
                <a:solidFill>
                  <a:srgbClr val="000000"/>
                </a:solidFill>
              </a:rPr>
              <a:t> </a:t>
            </a:r>
            <a:r>
              <a:rPr lang="ru-RU" sz="3200" b="1" dirty="0">
                <a:solidFill>
                  <a:srgbClr val="000000"/>
                </a:solidFill>
              </a:rPr>
              <a:t>народный хор, который славится </a:t>
            </a:r>
            <a:r>
              <a:rPr lang="ru-RU" sz="3200" b="1" dirty="0" smtClean="0">
                <a:solidFill>
                  <a:srgbClr val="000000"/>
                </a:solidFill>
              </a:rPr>
              <a:t>своим пением уже </a:t>
            </a:r>
            <a:r>
              <a:rPr lang="ru-RU" sz="3200" b="1" dirty="0">
                <a:solidFill>
                  <a:srgbClr val="000000"/>
                </a:solidFill>
              </a:rPr>
              <a:t>на протяжении </a:t>
            </a:r>
            <a:r>
              <a:rPr lang="ru-RU" sz="3200" b="1" dirty="0" smtClean="0">
                <a:solidFill>
                  <a:srgbClr val="000000"/>
                </a:solidFill>
              </a:rPr>
              <a:t>60 </a:t>
            </a:r>
            <a:r>
              <a:rPr lang="ru-RU" sz="3200" b="1" dirty="0">
                <a:solidFill>
                  <a:srgbClr val="000000"/>
                </a:solidFill>
              </a:rPr>
              <a:t>лет. Основателем хора </a:t>
            </a:r>
            <a:r>
              <a:rPr lang="ru-RU" sz="3200" b="1" dirty="0" smtClean="0">
                <a:solidFill>
                  <a:srgbClr val="000000"/>
                </a:solidFill>
              </a:rPr>
              <a:t>является </a:t>
            </a:r>
            <a:r>
              <a:rPr lang="ru-RU" sz="3200" b="1" dirty="0" err="1">
                <a:solidFill>
                  <a:srgbClr val="000000"/>
                </a:solidFill>
              </a:rPr>
              <a:t>Куданкин</a:t>
            </a:r>
            <a:r>
              <a:rPr lang="ru-RU" sz="3200" b="1" dirty="0">
                <a:solidFill>
                  <a:srgbClr val="000000"/>
                </a:solidFill>
              </a:rPr>
              <a:t> Анатолий Петрович, </a:t>
            </a:r>
            <a:r>
              <a:rPr lang="ru-RU" sz="3200" b="1" dirty="0" smtClean="0">
                <a:solidFill>
                  <a:srgbClr val="000000"/>
                </a:solidFill>
              </a:rPr>
              <a:t>художественный руководитель - </a:t>
            </a:r>
            <a:r>
              <a:rPr lang="ru-RU" sz="3200" b="1" dirty="0" err="1" smtClean="0">
                <a:solidFill>
                  <a:srgbClr val="000000"/>
                </a:solidFill>
              </a:rPr>
              <a:t>Ямашкина</a:t>
            </a:r>
            <a:r>
              <a:rPr lang="ru-RU" sz="3200" b="1" dirty="0" smtClean="0">
                <a:solidFill>
                  <a:srgbClr val="000000"/>
                </a:solidFill>
              </a:rPr>
              <a:t> </a:t>
            </a:r>
            <a:r>
              <a:rPr lang="ru-RU" sz="3200" b="1" dirty="0">
                <a:solidFill>
                  <a:srgbClr val="000000"/>
                </a:solidFill>
              </a:rPr>
              <a:t>Валентина Петровна.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2808312"/>
          </a:xfrm>
        </p:spPr>
        <p:txBody>
          <a:bodyPr/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Актуальность проекта.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проект имеет большое значение в деле воспитания и формирования личности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дошкольников,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воспитания Гражданина и Патриота. Ребенок,  который будет знать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историю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села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города, памятников культуры, архитектуры, никогда не совершит акта вандализма. Он просто будет знать им цену.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501008"/>
            <a:ext cx="36724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809a2068a5b2fd02d21ac0446d7add2.jpg"/>
          <p:cNvPicPr>
            <a:picLocks noChangeAspect="1"/>
          </p:cNvPicPr>
          <p:nvPr/>
        </p:nvPicPr>
        <p:blipFill>
          <a:blip r:embed="rId3" cstate="print"/>
          <a:srcRect l="6465" t="9113" r="18707" b="6595"/>
          <a:stretch>
            <a:fillRect/>
          </a:stretch>
        </p:blipFill>
        <p:spPr>
          <a:xfrm>
            <a:off x="4572000" y="3429000"/>
            <a:ext cx="403244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Ворчун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06762"/>
            <a:ext cx="3672408" cy="4961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223963" y="72896"/>
            <a:ext cx="6769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ПАМЯТНИК </a:t>
            </a:r>
            <a:r>
              <a:rPr lang="ru-RU" b="1" dirty="0" smtClean="0"/>
              <a:t>НАРОДНОМУ </a:t>
            </a:r>
            <a:r>
              <a:rPr lang="ru-RU" b="1" dirty="0"/>
              <a:t>ПОЭТУ </a:t>
            </a:r>
            <a:r>
              <a:rPr lang="ru-RU" b="1" dirty="0" smtClean="0"/>
              <a:t> МОРДОВИИ</a:t>
            </a:r>
            <a:endParaRPr lang="ru-RU" b="1" dirty="0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331913" y="5733256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Илья Максимович </a:t>
            </a:r>
            <a:r>
              <a:rPr lang="ru-RU" sz="2400" b="1" dirty="0" smtClean="0"/>
              <a:t> </a:t>
            </a:r>
            <a:r>
              <a:rPr lang="ru-RU" sz="2400" b="1" dirty="0"/>
              <a:t>ДЕВИН </a:t>
            </a:r>
            <a:r>
              <a:rPr lang="ru-RU" sz="2400" b="1" dirty="0" smtClean="0"/>
              <a:t>– уроженец села Старая </a:t>
            </a:r>
            <a:r>
              <a:rPr lang="ru-RU" sz="2400" b="1" dirty="0" err="1" smtClean="0"/>
              <a:t>Теризморга</a:t>
            </a:r>
            <a:endParaRPr lang="ru-RU" sz="2400" b="1" dirty="0"/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411538"/>
            <a:ext cx="19240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338513"/>
            <a:ext cx="19240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8422" y="706763"/>
            <a:ext cx="3957850" cy="4961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683568" y="612775"/>
            <a:ext cx="7848871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</a:rPr>
              <a:t>Старая </a:t>
            </a:r>
            <a:r>
              <a:rPr lang="ru-RU" sz="3200" dirty="0" err="1">
                <a:solidFill>
                  <a:srgbClr val="000000"/>
                </a:solidFill>
              </a:rPr>
              <a:t>Теризморга</a:t>
            </a:r>
            <a:r>
              <a:rPr lang="ru-RU" sz="3200" dirty="0">
                <a:solidFill>
                  <a:srgbClr val="000000"/>
                </a:solidFill>
              </a:rPr>
              <a:t> – это родина мордовского народного поэта Ильи Максимовича </a:t>
            </a:r>
            <a:r>
              <a:rPr lang="ru-RU" sz="3200" dirty="0" smtClean="0">
                <a:solidFill>
                  <a:srgbClr val="000000"/>
                </a:solidFill>
              </a:rPr>
              <a:t>Девина. Во </a:t>
            </a:r>
            <a:r>
              <a:rPr lang="ru-RU" sz="3200" dirty="0">
                <a:solidFill>
                  <a:srgbClr val="000000"/>
                </a:solidFill>
              </a:rPr>
              <a:t>многих своих стихах он воспевал свое родное </a:t>
            </a:r>
            <a:r>
              <a:rPr lang="ru-RU" sz="3200" dirty="0" smtClean="0">
                <a:solidFill>
                  <a:srgbClr val="000000"/>
                </a:solidFill>
              </a:rPr>
              <a:t>село: </a:t>
            </a:r>
            <a:endParaRPr lang="ru-RU" sz="32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       </a:t>
            </a:r>
            <a:endParaRPr lang="ru-RU" sz="2400" dirty="0" smtClean="0">
              <a:solidFill>
                <a:srgbClr val="000000"/>
              </a:solidFill>
            </a:endParaRPr>
          </a:p>
          <a:p>
            <a:endParaRPr lang="ru-RU" sz="2400" dirty="0" smtClean="0">
              <a:solidFill>
                <a:srgbClr val="000000"/>
              </a:solidFill>
            </a:endParaRPr>
          </a:p>
          <a:p>
            <a:pPr algn="ctr"/>
            <a:r>
              <a:rPr lang="ru-RU" sz="3200" dirty="0" err="1" smtClean="0">
                <a:solidFill>
                  <a:srgbClr val="000000"/>
                </a:solidFill>
              </a:rPr>
              <a:t>Севонь</a:t>
            </a:r>
            <a:r>
              <a:rPr lang="ru-RU" sz="3200" dirty="0" smtClean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ляйнясь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аф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крхка</a:t>
            </a:r>
            <a:r>
              <a:rPr lang="ru-RU" sz="3200" dirty="0">
                <a:solidFill>
                  <a:srgbClr val="000000"/>
                </a:solidFill>
              </a:rPr>
              <a:t>, </a:t>
            </a:r>
            <a:r>
              <a:rPr lang="ru-RU" sz="3200" dirty="0" err="1">
                <a:solidFill>
                  <a:srgbClr val="000000"/>
                </a:solidFill>
              </a:rPr>
              <a:t>аф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кели</a:t>
            </a:r>
            <a:r>
              <a:rPr lang="ru-RU" sz="3200" dirty="0">
                <a:solidFill>
                  <a:srgbClr val="000000"/>
                </a:solidFill>
              </a:rPr>
              <a:t>, 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</a:rPr>
              <a:t>       </a:t>
            </a:r>
            <a:r>
              <a:rPr lang="ru-RU" sz="3200" dirty="0" err="1">
                <a:solidFill>
                  <a:srgbClr val="000000"/>
                </a:solidFill>
              </a:rPr>
              <a:t>Малаванза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паксят</a:t>
            </a:r>
            <a:r>
              <a:rPr lang="ru-RU" sz="3200" dirty="0">
                <a:solidFill>
                  <a:srgbClr val="000000"/>
                </a:solidFill>
              </a:rPr>
              <a:t> да </a:t>
            </a:r>
            <a:r>
              <a:rPr lang="ru-RU" sz="3200" dirty="0" err="1">
                <a:solidFill>
                  <a:srgbClr val="000000"/>
                </a:solidFill>
              </a:rPr>
              <a:t>лугат</a:t>
            </a:r>
            <a:r>
              <a:rPr lang="ru-RU" sz="3200" dirty="0">
                <a:solidFill>
                  <a:srgbClr val="000000"/>
                </a:solidFill>
              </a:rPr>
              <a:t>. 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</a:rPr>
              <a:t>       Ули </a:t>
            </a:r>
            <a:r>
              <a:rPr lang="ru-RU" sz="3200" dirty="0" err="1">
                <a:solidFill>
                  <a:srgbClr val="000000"/>
                </a:solidFill>
              </a:rPr>
              <a:t>тоса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мокшень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сире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веле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</a:rPr>
              <a:t>       </a:t>
            </a:r>
            <a:r>
              <a:rPr lang="ru-RU" sz="3200" dirty="0" err="1">
                <a:solidFill>
                  <a:srgbClr val="000000"/>
                </a:solidFill>
              </a:rPr>
              <a:t>Эряенза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марнек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сазорхт-братт</a:t>
            </a:r>
            <a:r>
              <a:rPr lang="ru-RU" sz="3200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00"/>
            </a:gs>
            <a:gs pos="50000">
              <a:srgbClr val="00FF00"/>
            </a:gs>
            <a:gs pos="100000">
              <a:srgbClr val="66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042988" y="33355"/>
            <a:ext cx="7777162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Ой, село, любовь моя,</a:t>
            </a:r>
          </a:p>
          <a:p>
            <a:pPr algn="ctr"/>
            <a:r>
              <a:rPr lang="ru-RU" sz="2800" b="1" dirty="0"/>
              <a:t>Сторона родимая.</a:t>
            </a:r>
          </a:p>
          <a:p>
            <a:pPr algn="ctr"/>
            <a:r>
              <a:rPr lang="ru-RU" sz="2800" b="1" dirty="0"/>
              <a:t>Нам до боли дорога</a:t>
            </a:r>
          </a:p>
          <a:p>
            <a:pPr algn="ctr"/>
            <a:r>
              <a:rPr lang="ru-RU" sz="2800" b="1" dirty="0"/>
              <a:t>Старая </a:t>
            </a:r>
            <a:r>
              <a:rPr lang="ru-RU" sz="2800" b="1" dirty="0" err="1"/>
              <a:t>Теризморга</a:t>
            </a:r>
            <a:r>
              <a:rPr lang="ru-RU" sz="3200" b="1" dirty="0"/>
              <a:t>.</a:t>
            </a:r>
          </a:p>
        </p:txBody>
      </p:sp>
      <p:pic>
        <p:nvPicPr>
          <p:cNvPr id="25603" name="Picture 6" descr="C:\Documents and Settings\Ворчун\Рабочий стол\Фото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18817"/>
            <a:ext cx="3959994" cy="460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7" descr="C:\Documents and Settings\Ворчун\Рабочий стол\Фото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26255"/>
            <a:ext cx="4104134" cy="465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5" name="Прямоугольник 1"/>
          <p:cNvSpPr>
            <a:spLocks noChangeArrowheads="1"/>
          </p:cNvSpPr>
          <p:nvPr/>
        </p:nvSpPr>
        <p:spPr bwMode="auto">
          <a:xfrm>
            <a:off x="0" y="616585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467544" y="260648"/>
            <a:ext cx="83529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0000"/>
                </a:solidFill>
              </a:rPr>
              <a:t>      Я счастлива </a:t>
            </a:r>
            <a:r>
              <a:rPr lang="ru-RU" sz="3200" b="1" dirty="0">
                <a:solidFill>
                  <a:srgbClr val="000000"/>
                </a:solidFill>
              </a:rPr>
              <a:t>и </a:t>
            </a:r>
            <a:r>
              <a:rPr lang="ru-RU" sz="3200" b="1" dirty="0" smtClean="0">
                <a:solidFill>
                  <a:srgbClr val="000000"/>
                </a:solidFill>
              </a:rPr>
              <a:t>горда </a:t>
            </a:r>
            <a:r>
              <a:rPr lang="ru-RU" sz="3200" b="1" dirty="0">
                <a:solidFill>
                  <a:srgbClr val="000000"/>
                </a:solidFill>
              </a:rPr>
              <a:t>тем, что Старая </a:t>
            </a:r>
            <a:r>
              <a:rPr lang="ru-RU" sz="3200" b="1" dirty="0" err="1">
                <a:solidFill>
                  <a:srgbClr val="000000"/>
                </a:solidFill>
              </a:rPr>
              <a:t>Теризморга</a:t>
            </a:r>
            <a:r>
              <a:rPr lang="ru-RU" sz="3200" b="1" dirty="0">
                <a:solidFill>
                  <a:srgbClr val="000000"/>
                </a:solidFill>
              </a:rPr>
              <a:t> является мой малой Родиной. А еще тем, что мои предки внесли огромный вклад в жизнь, историю и культуру села. Надеюсь, что я тоже пригожусь родному сердцу селу. Ведь не зря говорят: «Где родился, там и пригодился».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FF"/>
            </a:gs>
            <a:gs pos="100000">
              <a:srgbClr val="99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00425" y="228600"/>
            <a:ext cx="29453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/>
              <a:t>Цель </a:t>
            </a:r>
            <a:r>
              <a:rPr lang="ru-RU" sz="2800" b="1" dirty="0"/>
              <a:t>и задачи :</a:t>
            </a:r>
          </a:p>
          <a:p>
            <a:endParaRPr lang="ru-RU" sz="2800" b="1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1000125"/>
            <a:ext cx="896448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Главной целью</a:t>
            </a:r>
            <a:r>
              <a:rPr lang="ru-RU" sz="2000" i="0" dirty="0" smtClean="0"/>
              <a:t> проекта является </a:t>
            </a:r>
            <a:r>
              <a:rPr lang="ru-RU" sz="2000" i="0" dirty="0" smtClean="0"/>
              <a:t>формирование </a:t>
            </a:r>
            <a:r>
              <a:rPr lang="ru-RU" sz="2000" i="0" dirty="0" smtClean="0"/>
              <a:t>патриотических чувств,  </a:t>
            </a:r>
          </a:p>
          <a:p>
            <a:r>
              <a:rPr lang="ru-RU" sz="2000" i="0" dirty="0" smtClean="0"/>
              <a:t>воспитание любви и гордости  у </a:t>
            </a:r>
            <a:r>
              <a:rPr lang="ru-RU" sz="2000" i="0" dirty="0" smtClean="0"/>
              <a:t>дошкольников </a:t>
            </a:r>
            <a:r>
              <a:rPr lang="ru-RU" sz="2000" i="0" dirty="0" smtClean="0"/>
              <a:t>к своей малой Родине.</a:t>
            </a:r>
          </a:p>
          <a:p>
            <a:r>
              <a:rPr lang="ru-RU" sz="2000" b="1" dirty="0" smtClean="0"/>
              <a:t>Задачи проекта: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Заинтересовать </a:t>
            </a:r>
            <a:r>
              <a:rPr lang="ru-RU" sz="2000" dirty="0" smtClean="0"/>
              <a:t>воспитанников </a:t>
            </a:r>
            <a:r>
              <a:rPr lang="ru-RU" sz="2000" dirty="0" smtClean="0"/>
              <a:t> </a:t>
            </a:r>
            <a:r>
              <a:rPr lang="ru-RU" sz="2000" dirty="0" smtClean="0"/>
              <a:t>изучением истории своей малой Родины и России в целом.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Развивать интерес к изучению и сохранению культурного наследия. 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Развивать  интерес к   проектно – исследовательской деятельности.</a:t>
            </a:r>
          </a:p>
          <a:p>
            <a:endParaRPr lang="ru-RU" sz="2400" b="1" dirty="0" smtClean="0"/>
          </a:p>
        </p:txBody>
      </p:sp>
      <p:pic>
        <p:nvPicPr>
          <p:cNvPr id="3078" name="Picture 6" descr="Изображение 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01008"/>
            <a:ext cx="4514695" cy="331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600200" y="2522538"/>
            <a:ext cx="72326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/>
          </a:p>
          <a:p>
            <a:endParaRPr lang="ru-RU" sz="240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899592" y="0"/>
            <a:ext cx="686645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Методы </a:t>
            </a:r>
            <a:r>
              <a:rPr lang="ru-RU" sz="2400" b="1" dirty="0"/>
              <a:t>исследования:</a:t>
            </a:r>
          </a:p>
          <a:p>
            <a:r>
              <a:rPr lang="ru-RU" sz="2400" dirty="0" smtClean="0"/>
              <a:t>- </a:t>
            </a:r>
            <a:r>
              <a:rPr lang="ru-RU" sz="2400" dirty="0" smtClean="0"/>
              <a:t>Беседы </a:t>
            </a:r>
            <a:r>
              <a:rPr lang="ru-RU" sz="2400" dirty="0"/>
              <a:t>со старожилами</a:t>
            </a:r>
          </a:p>
          <a:p>
            <a:r>
              <a:rPr lang="ru-RU" sz="2400" dirty="0" smtClean="0"/>
              <a:t>- Экскурсии </a:t>
            </a:r>
            <a:r>
              <a:rPr lang="ru-RU" sz="2400" dirty="0"/>
              <a:t>по селу </a:t>
            </a:r>
          </a:p>
          <a:p>
            <a:r>
              <a:rPr lang="ru-RU" sz="2400" dirty="0" smtClean="0"/>
              <a:t>- Изучение </a:t>
            </a:r>
            <a:r>
              <a:rPr lang="ru-RU" sz="2400" dirty="0"/>
              <a:t>генеалогического </a:t>
            </a:r>
            <a:r>
              <a:rPr lang="ru-RU" sz="2400" dirty="0" smtClean="0"/>
              <a:t>древа</a:t>
            </a:r>
            <a:endParaRPr lang="ru-RU" sz="2400" dirty="0"/>
          </a:p>
          <a:p>
            <a:pPr algn="ctr"/>
            <a:r>
              <a:rPr lang="ru-RU" sz="2400" b="1" dirty="0"/>
              <a:t>Объект исследования</a:t>
            </a:r>
            <a:r>
              <a:rPr lang="ru-RU" sz="2400" b="1" dirty="0" smtClean="0"/>
              <a:t>: </a:t>
            </a:r>
          </a:p>
          <a:p>
            <a:r>
              <a:rPr lang="ru-RU" sz="2400" b="1" dirty="0" smtClean="0"/>
              <a:t>- </a:t>
            </a:r>
            <a:r>
              <a:rPr lang="ru-RU" sz="2400" dirty="0" smtClean="0"/>
              <a:t>самобытность </a:t>
            </a:r>
            <a:r>
              <a:rPr lang="ru-RU" sz="2400" dirty="0"/>
              <a:t>села Старая </a:t>
            </a:r>
            <a:r>
              <a:rPr lang="ru-RU" sz="2400" dirty="0" err="1"/>
              <a:t>Теризморга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Старошайговского</a:t>
            </a:r>
            <a:r>
              <a:rPr lang="ru-RU" sz="2400" dirty="0" smtClean="0"/>
              <a:t> </a:t>
            </a:r>
            <a:r>
              <a:rPr lang="ru-RU" sz="2400" dirty="0"/>
              <a:t>района. </a:t>
            </a:r>
          </a:p>
          <a:p>
            <a:endParaRPr lang="ru-RU" sz="2400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5544616" cy="3634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33CC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4283968" y="9979"/>
            <a:ext cx="4402942" cy="291496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Экскурс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прошлое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101" name="Picture 5" descr="DSC003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912"/>
            <a:ext cx="4104456" cy="5711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DSC003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0973" y="3140968"/>
            <a:ext cx="4368641" cy="36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SC00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303213"/>
            <a:ext cx="3168650" cy="367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DSC003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33375"/>
            <a:ext cx="3178175" cy="367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DSC003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773238"/>
            <a:ext cx="2952750" cy="381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2268538" y="5805488"/>
            <a:ext cx="4895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Жилище наших предков</a:t>
            </a:r>
          </a:p>
        </p:txBody>
      </p:sp>
      <p:sp>
        <p:nvSpPr>
          <p:cNvPr id="9222" name="Прямоугольник 1"/>
          <p:cNvSpPr>
            <a:spLocks noChangeArrowheads="1"/>
          </p:cNvSpPr>
          <p:nvPr/>
        </p:nvSpPr>
        <p:spPr bwMode="auto">
          <a:xfrm>
            <a:off x="14288" y="65976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755576" y="260648"/>
            <a:ext cx="763284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Село Старая </a:t>
            </a:r>
            <a:r>
              <a:rPr lang="ru-RU" sz="2400" b="1" dirty="0" err="1"/>
              <a:t>Теризморга</a:t>
            </a:r>
            <a:r>
              <a:rPr lang="ru-RU" sz="2400" b="1" dirty="0"/>
              <a:t> – старейшее село </a:t>
            </a:r>
            <a:r>
              <a:rPr lang="ru-RU" sz="2400" b="1" dirty="0" err="1"/>
              <a:t>Старошайговского</a:t>
            </a:r>
            <a:r>
              <a:rPr lang="ru-RU" sz="2400" b="1" dirty="0"/>
              <a:t> </a:t>
            </a:r>
            <a:r>
              <a:rPr lang="ru-RU" sz="2400" b="1" dirty="0" smtClean="0"/>
              <a:t>района Республики Мордовия, </a:t>
            </a:r>
            <a:r>
              <a:rPr lang="ru-RU" sz="2400" b="1" dirty="0"/>
              <a:t>которое появилось на карте во второй </a:t>
            </a:r>
            <a:r>
              <a:rPr lang="ru-RU" sz="2400" b="1" dirty="0" smtClean="0"/>
              <a:t>половине </a:t>
            </a:r>
            <a:r>
              <a:rPr lang="ru-RU" sz="2400" b="1" dirty="0"/>
              <a:t>шестнадцатого столетия. Село Старая </a:t>
            </a:r>
            <a:r>
              <a:rPr lang="ru-RU" sz="2400" b="1" dirty="0" err="1"/>
              <a:t>Теризморга</a:t>
            </a:r>
            <a:r>
              <a:rPr lang="ru-RU" sz="2400" b="1" dirty="0"/>
              <a:t> расположена на левом берегу реки </a:t>
            </a:r>
            <a:r>
              <a:rPr lang="ru-RU" sz="2400" b="1" dirty="0" err="1"/>
              <a:t>Сивинь</a:t>
            </a:r>
            <a:r>
              <a:rPr lang="ru-RU" sz="2400" b="1" dirty="0"/>
              <a:t>. Название нашего села состоит из двух слов «через» и «морга» (сучек). </a:t>
            </a:r>
          </a:p>
          <a:p>
            <a:pPr algn="just"/>
            <a:r>
              <a:rPr lang="ru-RU" sz="2400" b="1" dirty="0"/>
              <a:t>     До революции наше село считалось </a:t>
            </a:r>
            <a:r>
              <a:rPr lang="ru-RU" sz="2400" b="1" dirty="0" smtClean="0"/>
              <a:t>одним </a:t>
            </a:r>
            <a:r>
              <a:rPr lang="ru-RU" sz="2400" b="1" dirty="0"/>
              <a:t>из беднейших сел России. В селе не было практически ни одного грамотного человека. Только в 1882 году открылась трехклассная церковно-приходская школа, а дом для молитвы был построен еще в 1735 году.  </a:t>
            </a:r>
          </a:p>
          <a:p>
            <a:pPr algn="just"/>
            <a:r>
              <a:rPr lang="ru-RU" sz="2400" b="1" dirty="0"/>
              <a:t>      Не одной копейкой обошлось строительство нынешней церкви, которая строилась в течение 12 лет (</a:t>
            </a:r>
            <a:r>
              <a:rPr lang="ru-RU" sz="2400" b="1" dirty="0" smtClean="0"/>
              <a:t>1874-1885 </a:t>
            </a:r>
            <a:r>
              <a:rPr lang="ru-RU" sz="2400" b="1" dirty="0" err="1" smtClean="0"/>
              <a:t>г.г</a:t>
            </a:r>
            <a:r>
              <a:rPr lang="ru-RU" sz="2400" b="1" dirty="0" smtClean="0"/>
              <a:t>.).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FF"/>
            </a:gs>
            <a:gs pos="100000">
              <a:srgbClr val="FF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SC00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1179"/>
            <a:ext cx="4320034" cy="323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DSC003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249613"/>
            <a:ext cx="4585642" cy="3511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292080" y="1406524"/>
            <a:ext cx="372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Осенне-зимняя одежда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79475" y="4725144"/>
            <a:ext cx="2339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Свадебная и </a:t>
            </a:r>
          </a:p>
          <a:p>
            <a:r>
              <a:rPr lang="ru-RU" sz="2400" b="1" dirty="0"/>
              <a:t>повседневная</a:t>
            </a:r>
          </a:p>
        </p:txBody>
      </p:sp>
      <p:sp>
        <p:nvSpPr>
          <p:cNvPr id="2" name="Стрелка влево 1"/>
          <p:cNvSpPr/>
          <p:nvPr/>
        </p:nvSpPr>
        <p:spPr>
          <a:xfrm>
            <a:off x="4453749" y="1512324"/>
            <a:ext cx="628650" cy="250589"/>
          </a:xfrm>
          <a:prstGeom prst="leftArrow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451383" y="4959350"/>
            <a:ext cx="760577" cy="2698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50000">
              <a:srgbClr val="00FF00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DSC003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43300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DSC003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463"/>
            <a:ext cx="4643438" cy="328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 descr="DSC003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0"/>
            <a:ext cx="4672012" cy="355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69776" y="711200"/>
            <a:ext cx="410388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Прикладное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творчество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    села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524</TotalTime>
  <Words>500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                                             Актуальность проекта.   Данный проект имеет большое значение в деле воспитания и формирования личности дошкольников, воспитания Гражданина и Патриота. Ребенок,  который будет знать историю села, города, памятников культуры, архитектуры, никогда не совершит акта вандализма. Он просто будет знать им цену.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66</cp:revision>
  <dcterms:created xsi:type="dcterms:W3CDTF">2007-10-30T11:30:14Z</dcterms:created>
  <dcterms:modified xsi:type="dcterms:W3CDTF">2022-03-09T10:34:35Z</dcterms:modified>
</cp:coreProperties>
</file>