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64"/>
  </p:notesMasterIdLst>
  <p:handoutMasterIdLst>
    <p:handoutMasterId r:id="rId65"/>
  </p:handoutMasterIdLst>
  <p:sldIdLst>
    <p:sldId id="297" r:id="rId2"/>
    <p:sldId id="298" r:id="rId3"/>
    <p:sldId id="299" r:id="rId4"/>
    <p:sldId id="294" r:id="rId5"/>
    <p:sldId id="300" r:id="rId6"/>
    <p:sldId id="343" r:id="rId7"/>
    <p:sldId id="272" r:id="rId8"/>
    <p:sldId id="301" r:id="rId9"/>
    <p:sldId id="302" r:id="rId10"/>
    <p:sldId id="273" r:id="rId11"/>
    <p:sldId id="303" r:id="rId12"/>
    <p:sldId id="304" r:id="rId13"/>
    <p:sldId id="274" r:id="rId14"/>
    <p:sldId id="305" r:id="rId15"/>
    <p:sldId id="291" r:id="rId16"/>
    <p:sldId id="306" r:id="rId17"/>
    <p:sldId id="307" r:id="rId18"/>
    <p:sldId id="308" r:id="rId19"/>
    <p:sldId id="338" r:id="rId20"/>
    <p:sldId id="309" r:id="rId21"/>
    <p:sldId id="310" r:id="rId22"/>
    <p:sldId id="276" r:id="rId23"/>
    <p:sldId id="311" r:id="rId24"/>
    <p:sldId id="312" r:id="rId25"/>
    <p:sldId id="293" r:id="rId26"/>
    <p:sldId id="313" r:id="rId27"/>
    <p:sldId id="314" r:id="rId28"/>
    <p:sldId id="277" r:id="rId29"/>
    <p:sldId id="347" r:id="rId30"/>
    <p:sldId id="350" r:id="rId31"/>
    <p:sldId id="351" r:id="rId32"/>
    <p:sldId id="352" r:id="rId33"/>
    <p:sldId id="353" r:id="rId34"/>
    <p:sldId id="315" r:id="rId35"/>
    <p:sldId id="290" r:id="rId36"/>
    <p:sldId id="316" r:id="rId37"/>
    <p:sldId id="317" r:id="rId38"/>
    <p:sldId id="346" r:id="rId39"/>
    <p:sldId id="318" r:id="rId40"/>
    <p:sldId id="278" r:id="rId41"/>
    <p:sldId id="319" r:id="rId42"/>
    <p:sldId id="320" r:id="rId43"/>
    <p:sldId id="280" r:id="rId44"/>
    <p:sldId id="292" r:id="rId45"/>
    <p:sldId id="323" r:id="rId46"/>
    <p:sldId id="324" r:id="rId47"/>
    <p:sldId id="325" r:id="rId48"/>
    <p:sldId id="281" r:id="rId49"/>
    <p:sldId id="326" r:id="rId50"/>
    <p:sldId id="327" r:id="rId51"/>
    <p:sldId id="328" r:id="rId52"/>
    <p:sldId id="282" r:id="rId53"/>
    <p:sldId id="329" r:id="rId54"/>
    <p:sldId id="283" r:id="rId55"/>
    <p:sldId id="330" r:id="rId56"/>
    <p:sldId id="331" r:id="rId57"/>
    <p:sldId id="332" r:id="rId58"/>
    <p:sldId id="284" r:id="rId59"/>
    <p:sldId id="335" r:id="rId60"/>
    <p:sldId id="337" r:id="rId61"/>
    <p:sldId id="342" r:id="rId62"/>
    <p:sldId id="333" r:id="rId63"/>
  </p:sldIdLst>
  <p:sldSz cx="12192000" cy="16256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12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5" autoAdjust="0"/>
    <p:restoredTop sz="94660"/>
  </p:normalViewPr>
  <p:slideViewPr>
    <p:cSldViewPr snapToGrid="0">
      <p:cViewPr varScale="1">
        <p:scale>
          <a:sx n="32" d="100"/>
          <a:sy n="32" d="100"/>
        </p:scale>
        <p:origin x="2220" y="114"/>
      </p:cViewPr>
      <p:guideLst>
        <p:guide orient="horz" pos="512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24.08.2016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1B72B4C-8D37-4365-92CD-29AD9CEA8A71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17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24.08.2016</a:t>
            </a:r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noProof="0"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noProof="0"/>
              <a:t>Щелкните, чтобы изменить стили текста образца слайда</a:t>
            </a:r>
          </a:p>
          <a:p>
            <a:pPr lvl="1"/>
            <a:r>
              <a:rPr noProof="0"/>
              <a:t>Второй уровень</a:t>
            </a:r>
          </a:p>
          <a:p>
            <a:pPr lvl="2"/>
            <a:r>
              <a:rPr noProof="0"/>
              <a:t>Третий уровень</a:t>
            </a:r>
          </a:p>
          <a:p>
            <a:pPr lvl="3"/>
            <a:r>
              <a:rPr noProof="0"/>
              <a:t>Четвертый уровень</a:t>
            </a:r>
          </a:p>
          <a:p>
            <a:pPr lvl="4"/>
            <a:r>
              <a:rPr noProof="0"/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2ECDDA5-16EC-4826-91FA-F2FC67A9CAF8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46762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>
              <a:latin typeface="Segoe Print" pitchFamily="2" charset="0"/>
            </a:endParaRP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031875" y="4624388"/>
            <a:ext cx="4597400" cy="372427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00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smtClean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Дата рождения: 03.02.1979 г.</a:t>
            </a:r>
          </a:p>
          <a:p>
            <a:pPr>
              <a:spcBef>
                <a:spcPct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smtClean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Профессиональное образование: олигофренопедагог, педагог-психолог.</a:t>
            </a:r>
          </a:p>
          <a:p>
            <a:pPr>
              <a:spcBef>
                <a:spcPct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smtClean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МГПИ им. М.Е. Евсевьева, № диплома: 1773, дата выдачи: 30 июня 2001г.</a:t>
            </a:r>
          </a:p>
          <a:p>
            <a:pPr>
              <a:spcBef>
                <a:spcPct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smtClean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Стаж педагогической работы (по специальности): 8 лет</a:t>
            </a:r>
          </a:p>
          <a:p>
            <a:pPr>
              <a:spcBef>
                <a:spcPct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smtClean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Общий трудовой стаж: 12 лет</a:t>
            </a:r>
          </a:p>
          <a:p>
            <a:pPr>
              <a:spcBef>
                <a:spcPct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smtClean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Квалификационная категория:  первая</a:t>
            </a:r>
          </a:p>
          <a:p>
            <a:pPr>
              <a:spcBef>
                <a:spcPct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smtClean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Дата последней аттестации: 2011 г.</a:t>
            </a:r>
          </a:p>
          <a:p>
            <a:pPr>
              <a:spcBef>
                <a:spcPct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smtClean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Занимаемая должность: воспитатель</a:t>
            </a:r>
          </a:p>
          <a:p>
            <a:pPr>
              <a:spcBef>
                <a:spcPct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269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271463" y="0"/>
            <a:ext cx="5037137" cy="16256000"/>
            <a:chOff x="203200" y="0"/>
            <a:chExt cx="3778250" cy="6858001"/>
          </a:xfrm>
        </p:grpSpPr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>
                <a:gd name="T0" fmla="*/ 0 w 860"/>
                <a:gd name="T1" fmla="*/ 0 h 2502"/>
                <a:gd name="T2" fmla="*/ 860 w 860"/>
                <a:gd name="T3" fmla="*/ 2502 h 2502"/>
              </a:gdLst>
              <a:ahLst/>
              <a:cxnLst>
                <a:cxn ang="0">
                  <a:pos x="0" y="2445"/>
                </a:cxn>
                <a:cxn ang="0">
                  <a:pos x="228" y="2502"/>
                </a:cxn>
                <a:cxn ang="0">
                  <a:pos x="860" y="0"/>
                </a:cxn>
                <a:cxn ang="0">
                  <a:pos x="620" y="0"/>
                </a:cxn>
                <a:cxn ang="0">
                  <a:pos x="0" y="2445"/>
                </a:cxn>
              </a:cxnLst>
              <a:rect l="T0" t="T1" r="T2" b="T3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Freeform 7"/>
            <p:cNvSpPr/>
            <p:nvPr/>
          </p:nvSpPr>
          <p:spPr bwMode="auto">
            <a:xfrm>
              <a:off x="203200" y="0"/>
              <a:ext cx="1337212" cy="3862314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7" name="Freeform 8"/>
            <p:cNvSpPr/>
            <p:nvPr/>
          </p:nvSpPr>
          <p:spPr bwMode="auto">
            <a:xfrm>
              <a:off x="207963" y="3776589"/>
              <a:ext cx="1936160" cy="3081412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8" name="Freeform 9"/>
            <p:cNvSpPr/>
            <p:nvPr/>
          </p:nvSpPr>
          <p:spPr bwMode="auto">
            <a:xfrm>
              <a:off x="646159" y="3886424"/>
              <a:ext cx="2373165" cy="2971577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9" name="Freeform 10"/>
            <p:cNvSpPr/>
            <p:nvPr/>
          </p:nvSpPr>
          <p:spPr bwMode="auto">
            <a:xfrm>
              <a:off x="641396" y="3881736"/>
              <a:ext cx="3340054" cy="2976265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0" name="Freeform 11"/>
            <p:cNvSpPr/>
            <p:nvPr/>
          </p:nvSpPr>
          <p:spPr bwMode="auto">
            <a:xfrm>
              <a:off x="203200" y="3771901"/>
              <a:ext cx="2660136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11" name="Freeform 12"/>
          <p:cNvSpPr>
            <a:spLocks/>
          </p:cNvSpPr>
          <p:nvPr/>
        </p:nvSpPr>
        <p:spPr bwMode="auto">
          <a:xfrm>
            <a:off x="271463" y="8940800"/>
            <a:ext cx="482600" cy="214313"/>
          </a:xfrm>
          <a:custGeom>
            <a:avLst/>
            <a:gdLst>
              <a:gd name="T0" fmla="*/ 0 w 228"/>
              <a:gd name="T1" fmla="*/ 0 h 57"/>
              <a:gd name="T2" fmla="*/ 228 w 228"/>
              <a:gd name="T3" fmla="*/ 57 h 57"/>
            </a:gdLst>
            <a:ahLst/>
            <a:cxnLst>
              <a:cxn ang="0">
                <a:pos x="228" y="57"/>
              </a:cxn>
              <a:cxn ang="0">
                <a:pos x="0" y="0"/>
              </a:cxn>
              <a:cxn ang="0">
                <a:pos x="222" y="54"/>
              </a:cxn>
              <a:cxn ang="0">
                <a:pos x="228" y="57"/>
              </a:cxn>
            </a:cxnLst>
            <a:rect l="T0" t="T1" r="T2" b="T3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" name="Freeform 13"/>
          <p:cNvSpPr>
            <a:spLocks/>
          </p:cNvSpPr>
          <p:nvPr/>
        </p:nvSpPr>
        <p:spPr bwMode="auto">
          <a:xfrm>
            <a:off x="747713" y="9166225"/>
            <a:ext cx="82550" cy="192088"/>
          </a:xfrm>
          <a:custGeom>
            <a:avLst/>
            <a:gdLst>
              <a:gd name="T0" fmla="*/ 0 w 39"/>
              <a:gd name="T1" fmla="*/ 0 h 51"/>
              <a:gd name="T2" fmla="*/ 39 w 39"/>
              <a:gd name="T3" fmla="*/ 51 h 51"/>
            </a:gdLst>
            <a:ahLst/>
            <a:cxnLst>
              <a:cxn ang="0">
                <a:pos x="0" y="0"/>
              </a:cxn>
              <a:cxn ang="0">
                <a:pos x="39" y="51"/>
              </a:cxn>
              <a:cxn ang="0">
                <a:pos x="3" y="0"/>
              </a:cxn>
              <a:cxn ang="0">
                <a:pos x="0" y="0"/>
              </a:cxn>
            </a:cxnLst>
            <a:rect l="T0" t="T1" r="T2" b="T3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19565" y="2167469"/>
            <a:ext cx="9262836" cy="8268482"/>
          </a:xfrm>
        </p:spPr>
        <p:txBody>
          <a:bodyPr anchor="b"/>
          <a:lstStyle>
            <a:lvl1pPr algn="r">
              <a:defRPr sz="72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98985" y="10435950"/>
            <a:ext cx="7683417" cy="3234444"/>
          </a:xfrm>
        </p:spPr>
        <p:txBody>
          <a:bodyPr anchor="t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9767888" y="14500225"/>
            <a:ext cx="1143000" cy="865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F9704-F1D1-4D48-B9A5-2139BEA4A934}" type="datetimeFigureOut">
              <a:rPr lang="en-US"/>
              <a:pPr>
                <a:defRPr/>
              </a:pPr>
              <a:t>3/24/2021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32350" y="14500225"/>
            <a:ext cx="4811713" cy="865188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33125" y="14500225"/>
            <a:ext cx="549275" cy="865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67B18-1858-4A1B-8ADD-6674917903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698" y="11218643"/>
            <a:ext cx="10021321" cy="1343379"/>
          </a:xfrm>
        </p:spPr>
        <p:txBody>
          <a:bodyPr anchor="b"/>
          <a:lstStyle>
            <a:lvl1pPr algn="ctr"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634" y="2209451"/>
            <a:ext cx="8228087" cy="7502165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/>
          <a:lstStyle>
            <a:lvl1pPr marL="0" indent="0" algn="ctr">
              <a:buNone/>
              <a:defRPr sz="2133"/>
            </a:lvl1pPr>
            <a:lvl2pPr marL="609585" indent="0">
              <a:buNone/>
              <a:defRPr sz="2133"/>
            </a:lvl2pPr>
            <a:lvl3pPr marL="1219170" indent="0">
              <a:buNone/>
              <a:defRPr sz="2133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  <a:lvl6pPr marL="3047924" indent="0">
              <a:buNone/>
              <a:defRPr sz="2133"/>
            </a:lvl6pPr>
            <a:lvl7pPr marL="3657509" indent="0">
              <a:buNone/>
              <a:defRPr sz="2133"/>
            </a:lvl7pPr>
            <a:lvl8pPr marL="4267093" indent="0">
              <a:buNone/>
              <a:defRPr sz="2133"/>
            </a:lvl8pPr>
            <a:lvl9pPr marL="4876678" indent="0">
              <a:buNone/>
              <a:defRPr sz="2133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698" y="12562022"/>
            <a:ext cx="10021321" cy="1170280"/>
          </a:xfrm>
        </p:spPr>
        <p:txBody>
          <a:bodyPr/>
          <a:lstStyle>
            <a:lvl1pPr marL="0" indent="0" algn="ctr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24.08.2016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E344C-A095-4222-AABE-D9E47703FE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700" y="1625600"/>
            <a:ext cx="10021321" cy="7224889"/>
          </a:xfrm>
        </p:spPr>
        <p:txBody>
          <a:bodyPr/>
          <a:lstStyle>
            <a:lvl1pPr algn="ctr">
              <a:defRPr sz="4267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699" y="10295467"/>
            <a:ext cx="10021323" cy="3431822"/>
          </a:xfrm>
        </p:spPr>
        <p:txBody>
          <a:bodyPr/>
          <a:lstStyle>
            <a:lvl1pPr marL="0" indent="0" algn="ctr">
              <a:buNone/>
              <a:defRPr sz="2667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24.08.2016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1DCFA-3575-4D30-872A-3739963F0F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1292225" y="2046288"/>
            <a:ext cx="609600" cy="1385887"/>
          </a:xfrm>
          <a:prstGeom prst="rect">
            <a:avLst/>
          </a:prstGeom>
        </p:spPr>
        <p:txBody>
          <a:bodyPr lIns="121920" tIns="60960" rIns="121920" bIns="60960"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0666" dirty="0">
                <a:effectLst/>
                <a:latin typeface="+mn-lt"/>
                <a:cs typeface="+mn-cs"/>
              </a:rPr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10896600" y="6683375"/>
            <a:ext cx="609600" cy="1385888"/>
          </a:xfrm>
          <a:prstGeom prst="rect">
            <a:avLst/>
          </a:prstGeom>
        </p:spPr>
        <p:txBody>
          <a:bodyPr lIns="121920" tIns="60960" rIns="121920" bIns="60960"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10666" dirty="0">
                <a:effectLst/>
                <a:latin typeface="+mn-lt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2322" y="1625603"/>
            <a:ext cx="9298820" cy="6502398"/>
          </a:xfrm>
        </p:spPr>
        <p:txBody>
          <a:bodyPr/>
          <a:lstStyle>
            <a:lvl1pPr algn="ctr">
              <a:defRPr sz="4267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130980" y="8127998"/>
            <a:ext cx="8841504" cy="903111"/>
          </a:xfrm>
        </p:spPr>
        <p:txBody>
          <a:bodyPr/>
          <a:lstStyle>
            <a:lvl1pPr marL="0" indent="0">
              <a:buFontTx/>
              <a:buNone/>
              <a:defRPr sz="2400"/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698" y="10295467"/>
            <a:ext cx="10021321" cy="3431822"/>
          </a:xfrm>
        </p:spPr>
        <p:txBody>
          <a:bodyPr/>
          <a:lstStyle>
            <a:lvl1pPr marL="0" indent="0" algn="ctr">
              <a:buNone/>
              <a:defRPr sz="2667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24.08.2016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949E0-B180-4132-89CB-3A27EF7180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701" y="7842562"/>
            <a:ext cx="10021319" cy="3481600"/>
          </a:xfrm>
        </p:spPr>
        <p:txBody>
          <a:bodyPr anchor="b"/>
          <a:lstStyle>
            <a:lvl1pPr algn="r">
              <a:defRPr sz="4267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699" y="11324162"/>
            <a:ext cx="10021320" cy="2039467"/>
          </a:xfrm>
        </p:spPr>
        <p:txBody>
          <a:bodyPr anchor="t"/>
          <a:lstStyle>
            <a:lvl1pPr marL="0" indent="0" algn="r">
              <a:buNone/>
              <a:defRPr sz="2667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24.08.2016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038C7-15CF-484A-ABCD-114BA2653A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1292225" y="2046288"/>
            <a:ext cx="609600" cy="1385887"/>
          </a:xfrm>
          <a:prstGeom prst="rect">
            <a:avLst/>
          </a:prstGeom>
        </p:spPr>
        <p:txBody>
          <a:bodyPr lIns="121920" tIns="60960" rIns="121920" bIns="60960"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0666" dirty="0">
                <a:effectLst/>
                <a:latin typeface="+mn-lt"/>
                <a:cs typeface="+mn-cs"/>
              </a:rPr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10896600" y="6683375"/>
            <a:ext cx="609600" cy="1385888"/>
          </a:xfrm>
          <a:prstGeom prst="rect">
            <a:avLst/>
          </a:prstGeom>
        </p:spPr>
        <p:txBody>
          <a:bodyPr lIns="121920" tIns="60960" rIns="121920" bIns="60960"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10666" dirty="0">
                <a:effectLst/>
                <a:latin typeface="+mn-lt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2322" y="1625603"/>
            <a:ext cx="9298820" cy="6502398"/>
          </a:xfrm>
        </p:spPr>
        <p:txBody>
          <a:bodyPr/>
          <a:lstStyle>
            <a:lvl1pPr algn="ctr">
              <a:defRPr sz="4267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700" y="9211733"/>
            <a:ext cx="10021320" cy="2107259"/>
          </a:xfrm>
        </p:spPr>
        <p:txBody>
          <a:bodyPr anchor="b"/>
          <a:lstStyle>
            <a:lvl1pPr algn="r">
              <a:buNone/>
              <a:defRPr lang="en-US" sz="32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699" y="11318993"/>
            <a:ext cx="10021320" cy="2408296"/>
          </a:xfrm>
        </p:spPr>
        <p:txBody>
          <a:bodyPr anchor="t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24.08.2016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651AD-E33E-4C0A-AD26-C767A99E92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701" y="1625604"/>
            <a:ext cx="10021321" cy="6464770"/>
          </a:xfrm>
        </p:spPr>
        <p:txBody>
          <a:bodyPr/>
          <a:lstStyle>
            <a:lvl1pPr>
              <a:defRPr lang="en-US" b="0" dirty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699" y="8308622"/>
            <a:ext cx="10021323" cy="1986844"/>
          </a:xfrm>
        </p:spPr>
        <p:txBody>
          <a:bodyPr anchor="b"/>
          <a:lstStyle>
            <a:lvl1pPr>
              <a:buNone/>
              <a:defRPr lang="en-US" sz="3733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699" y="10295467"/>
            <a:ext cx="10021323" cy="3431822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24.08.2016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DE190-2774-489E-A26E-45AEE27EF1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24.08.2016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3B222-0873-4772-8E4F-75E2368794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5191" y="1625600"/>
            <a:ext cx="1770831" cy="1210168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699" y="1625600"/>
            <a:ext cx="8021831" cy="1210168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24.08.2016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473C2-C31E-4962-AE86-DFB2C090EF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5356" y="331144"/>
            <a:ext cx="10386484" cy="442900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9512" y="1083736"/>
            <a:ext cx="10272889" cy="469617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512" y="6321778"/>
            <a:ext cx="10272889" cy="7900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91700" y="14478000"/>
            <a:ext cx="1144588" cy="8667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24.08.2016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30488" y="14478000"/>
            <a:ext cx="7085012" cy="8667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12488" y="14478000"/>
            <a:ext cx="569912" cy="8667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87711-A80D-42F5-A7CD-ED83A1F6EFB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9328" y="6321774"/>
            <a:ext cx="8933073" cy="5594242"/>
          </a:xfrm>
        </p:spPr>
        <p:txBody>
          <a:bodyPr anchor="b"/>
          <a:lstStyle>
            <a:lvl1pPr algn="r">
              <a:defRPr sz="5333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49331" y="11916018"/>
            <a:ext cx="8933069" cy="2039467"/>
          </a:xfrm>
        </p:spPr>
        <p:txBody>
          <a:bodyPr anchor="t"/>
          <a:lstStyle>
            <a:lvl1pPr marL="0" indent="0" algn="r">
              <a:buNone/>
              <a:defRPr sz="2667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93E93-88B5-4FA4-A45A-4C355082E6CD}" type="datetimeFigureOut">
              <a:rPr lang="en-US"/>
              <a:pPr>
                <a:defRPr/>
              </a:pPr>
              <a:t>3/24/2021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477A4-A23C-4E2E-8A34-45111FB4D3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9512" y="1625603"/>
            <a:ext cx="10272889" cy="415430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09511" y="6321778"/>
            <a:ext cx="4986528" cy="7985005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95872" y="6321778"/>
            <a:ext cx="4986528" cy="7933212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24.08.2016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96F6B-786A-4587-A584-E172D824D0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642" y="6301708"/>
            <a:ext cx="4608388" cy="1365954"/>
          </a:xfrm>
        </p:spPr>
        <p:txBody>
          <a:bodyPr anchor="b">
            <a:noAutofit/>
          </a:bodyPr>
          <a:lstStyle>
            <a:lvl1pPr marL="0" indent="0">
              <a:buNone/>
              <a:defRPr sz="3733" b="0">
                <a:solidFill>
                  <a:schemeClr val="accent1">
                    <a:lumMod val="75000"/>
                  </a:schemeClr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697" y="7905983"/>
            <a:ext cx="4896331" cy="6317651"/>
          </a:xfrm>
        </p:spPr>
        <p:txBody>
          <a:bodyPr anchor="t"/>
          <a:lstStyle>
            <a:lvl1pPr>
              <a:defRPr sz="2400"/>
            </a:lvl1pPr>
            <a:lvl2pPr>
              <a:defRPr sz="2133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2280" y="6321778"/>
            <a:ext cx="4623741" cy="1365954"/>
          </a:xfrm>
        </p:spPr>
        <p:txBody>
          <a:bodyPr anchor="b">
            <a:noAutofit/>
          </a:bodyPr>
          <a:lstStyle>
            <a:lvl1pPr marL="0" indent="0">
              <a:buNone/>
              <a:defRPr sz="3733" b="0">
                <a:solidFill>
                  <a:schemeClr val="accent1">
                    <a:lumMod val="75000"/>
                  </a:schemeClr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9688" y="7905983"/>
            <a:ext cx="4896331" cy="6317651"/>
          </a:xfrm>
        </p:spPr>
        <p:txBody>
          <a:bodyPr anchor="t"/>
          <a:lstStyle>
            <a:lvl1pPr>
              <a:defRPr sz="2400"/>
            </a:lvl1pPr>
            <a:lvl2pPr>
              <a:defRPr sz="2133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24.08.2016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59B2A-83E9-4F0F-B9E2-5432700C05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24.08.2016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0C0EE-2975-4F85-94F5-624E61FD28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24.08.2016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A3B59-5C7C-4EEB-8D36-986916B248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699" y="3793067"/>
            <a:ext cx="3550045" cy="3251200"/>
          </a:xfrm>
        </p:spPr>
        <p:txBody>
          <a:bodyPr anchor="b"/>
          <a:lstStyle>
            <a:lvl1pPr algn="ctr"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3404" y="1625601"/>
            <a:ext cx="6242616" cy="12101691"/>
          </a:xfrm>
        </p:spPr>
        <p:txBody>
          <a:bodyPr/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699" y="7044267"/>
            <a:ext cx="3550045" cy="4334933"/>
          </a:xfrm>
        </p:spPr>
        <p:txBody>
          <a:bodyPr/>
          <a:lstStyle>
            <a:lvl1pPr marL="0" indent="0" algn="ctr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24.08.2016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F8CA3-765A-4CD3-AF96-43D879CFE6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3110" y="4154309"/>
            <a:ext cx="5427572" cy="3251200"/>
          </a:xfrm>
        </p:spPr>
        <p:txBody>
          <a:bodyPr anchor="b"/>
          <a:lstStyle>
            <a:lvl1pPr algn="ctr">
              <a:defRPr sz="3733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6661" y="2167467"/>
            <a:ext cx="3281828" cy="10837333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/>
          <a:lstStyle>
            <a:lvl1pPr marL="0" indent="0" algn="ctr">
              <a:buNone/>
              <a:defRPr sz="2133"/>
            </a:lvl1pPr>
            <a:lvl2pPr marL="609585" indent="0">
              <a:buNone/>
              <a:defRPr sz="2133"/>
            </a:lvl2pPr>
            <a:lvl3pPr marL="1219170" indent="0">
              <a:buNone/>
              <a:defRPr sz="2133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  <a:lvl6pPr marL="3047924" indent="0">
              <a:buNone/>
              <a:defRPr sz="2133"/>
            </a:lvl6pPr>
            <a:lvl7pPr marL="3657509" indent="0">
              <a:buNone/>
              <a:defRPr sz="2133"/>
            </a:lvl7pPr>
            <a:lvl8pPr marL="4267093" indent="0">
              <a:buNone/>
              <a:defRPr sz="2133"/>
            </a:lvl8pPr>
            <a:lvl9pPr marL="4876678" indent="0">
              <a:buNone/>
              <a:defRPr sz="2133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3110" y="7405509"/>
            <a:ext cx="5427572" cy="4334933"/>
          </a:xfrm>
        </p:spPr>
        <p:txBody>
          <a:bodyPr/>
          <a:lstStyle>
            <a:lvl1pPr marL="0" indent="0" algn="ctr">
              <a:buNone/>
              <a:defRPr sz="2400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24.08.2016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38A76-0991-4B30-A7D9-7A8CB157FD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3"/>
          <p:cNvGrpSpPr>
            <a:grpSpLocks/>
          </p:cNvGrpSpPr>
          <p:nvPr/>
        </p:nvGrpSpPr>
        <p:grpSpPr bwMode="auto">
          <a:xfrm>
            <a:off x="0" y="0"/>
            <a:ext cx="2843213" cy="16256000"/>
            <a:chOff x="0" y="0"/>
            <a:chExt cx="2132013" cy="6858001"/>
          </a:xfrm>
        </p:grpSpPr>
        <p:sp>
          <p:nvSpPr>
            <p:cNvPr id="1032" name="Freeform 6"/>
            <p:cNvSpPr>
              <a:spLocks/>
            </p:cNvSpPr>
            <p:nvPr/>
          </p:nvSpPr>
          <p:spPr bwMode="auto">
            <a:xfrm>
              <a:off x="0" y="0"/>
              <a:ext cx="1073150" cy="5291138"/>
            </a:xfrm>
            <a:custGeom>
              <a:avLst/>
              <a:gdLst>
                <a:gd name="T0" fmla="*/ 0 w 676"/>
                <a:gd name="T1" fmla="*/ 0 h 3333"/>
                <a:gd name="T2" fmla="*/ 676 w 676"/>
                <a:gd name="T3" fmla="*/ 3333 h 3333"/>
              </a:gdLst>
              <a:ahLst/>
              <a:cxnLst>
                <a:cxn ang="0">
                  <a:pos x="0" y="3132"/>
                </a:cxn>
                <a:cxn ang="0">
                  <a:pos x="0" y="3312"/>
                </a:cxn>
                <a:cxn ang="0">
                  <a:pos x="126" y="3333"/>
                </a:cxn>
                <a:cxn ang="0">
                  <a:pos x="676" y="0"/>
                </a:cxn>
                <a:cxn ang="0">
                  <a:pos x="514" y="0"/>
                </a:cxn>
                <a:cxn ang="0">
                  <a:pos x="0" y="3132"/>
                </a:cxn>
              </a:cxnLst>
              <a:rect l="T0" t="T1" r="T2" b="T3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287" cy="4624463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539"/>
              <a:ext cx="905897" cy="1195462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6198"/>
              <a:ext cx="1488004" cy="1561803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8024"/>
              <a:ext cx="2132013" cy="1599977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8487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09688" y="1084263"/>
            <a:ext cx="10272712" cy="469582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9688" y="6321425"/>
            <a:ext cx="10272712" cy="79581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812338" y="14497050"/>
            <a:ext cx="1143000" cy="865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33" b="0" i="0" smtClean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24.08.2016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9538" y="14497050"/>
            <a:ext cx="7086600" cy="865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33" b="0" i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31538" y="14497050"/>
            <a:ext cx="550862" cy="865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33" b="0" i="0" smtClean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0149EED1-B047-4190-90E9-2D3803B74E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34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35" r:id="rId10"/>
    <p:sldLayoutId id="2147483736" r:id="rId11"/>
    <p:sldLayoutId id="2147483747" r:id="rId12"/>
    <p:sldLayoutId id="2147483737" r:id="rId13"/>
    <p:sldLayoutId id="2147483748" r:id="rId14"/>
    <p:sldLayoutId id="2147483738" r:id="rId15"/>
    <p:sldLayoutId id="2147483749" r:id="rId16"/>
    <p:sldLayoutId id="2147483750" r:id="rId17"/>
    <p:sldLayoutId id="2147483751" r:id="rId18"/>
  </p:sldLayoutIdLst>
  <p:transition spd="slow"/>
  <p:timing>
    <p:tnLst>
      <p:par>
        <p:cTn id="1" dur="indefinite" restart="never" nodeType="tmRoot"/>
      </p:par>
    </p:tnLst>
  </p:timing>
  <p:txStyles>
    <p:titleStyle>
      <a:lvl1pPr algn="ctr" defTabSz="608013" rtl="0" fontAlgn="base">
        <a:spcBef>
          <a:spcPct val="0"/>
        </a:spcBef>
        <a:spcAft>
          <a:spcPct val="0"/>
        </a:spcAft>
        <a:defRPr sz="5300" kern="1200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ctr" defTabSz="608013" rtl="0" fontAlgn="base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Times New Roman" pitchFamily="18" charset="0"/>
        </a:defRPr>
      </a:lvl2pPr>
      <a:lvl3pPr algn="ctr" defTabSz="608013" rtl="0" fontAlgn="base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Times New Roman" pitchFamily="18" charset="0"/>
        </a:defRPr>
      </a:lvl3pPr>
      <a:lvl4pPr algn="ctr" defTabSz="608013" rtl="0" fontAlgn="base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Times New Roman" pitchFamily="18" charset="0"/>
        </a:defRPr>
      </a:lvl4pPr>
      <a:lvl5pPr algn="ctr" defTabSz="608013" rtl="0" fontAlgn="base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Times New Roman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79413" indent="-379413" algn="l" defTabSz="608013" rtl="0" fontAlgn="base">
        <a:spcBef>
          <a:spcPct val="20000"/>
        </a:spcBef>
        <a:spcAft>
          <a:spcPts val="800"/>
        </a:spcAft>
        <a:buClr>
          <a:srgbClr val="1287C3"/>
        </a:buClr>
        <a:buSzPct val="145000"/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defTabSz="608013" rtl="0" fontAlgn="base">
        <a:spcBef>
          <a:spcPct val="20000"/>
        </a:spcBef>
        <a:spcAft>
          <a:spcPts val="800"/>
        </a:spcAft>
        <a:buClr>
          <a:srgbClr val="1287C3"/>
        </a:buClr>
        <a:buSzPct val="145000"/>
        <a:buFont typeface="Arial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598613" indent="-379413" algn="l" defTabSz="608013" rtl="0" fontAlgn="base">
        <a:spcBef>
          <a:spcPct val="20000"/>
        </a:spcBef>
        <a:spcAft>
          <a:spcPts val="800"/>
        </a:spcAft>
        <a:buClr>
          <a:srgbClr val="1287C3"/>
        </a:buClr>
        <a:buSzPct val="145000"/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055813" indent="-227013" algn="l" defTabSz="608013" rtl="0" fontAlgn="base">
        <a:spcBef>
          <a:spcPct val="20000"/>
        </a:spcBef>
        <a:spcAft>
          <a:spcPts val="800"/>
        </a:spcAft>
        <a:buClr>
          <a:srgbClr val="1287C3"/>
        </a:buClr>
        <a:buSzPct val="145000"/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665413" indent="-227013" algn="l" defTabSz="608013" rtl="0" fontAlgn="base">
        <a:spcBef>
          <a:spcPct val="20000"/>
        </a:spcBef>
        <a:spcAft>
          <a:spcPts val="800"/>
        </a:spcAft>
        <a:buClr>
          <a:srgbClr val="1287C3"/>
        </a:buClr>
        <a:buSzPct val="145000"/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spcAft>
          <a:spcPts val="8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67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spcAft>
          <a:spcPts val="8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67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spcAft>
          <a:spcPts val="8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67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spcAft>
          <a:spcPts val="8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67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ds5sar.schoolrm.ru/sveden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03263" y="0"/>
            <a:ext cx="11488737" cy="1172368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595313" algn="l"/>
                <a:tab pos="1195388" algn="l"/>
                <a:tab pos="1793875" algn="l"/>
                <a:tab pos="2392363" algn="l"/>
                <a:tab pos="2992438" algn="l"/>
                <a:tab pos="3590925" algn="l"/>
                <a:tab pos="4189413" algn="l"/>
                <a:tab pos="4789488" algn="l"/>
                <a:tab pos="5387975" algn="l"/>
                <a:tab pos="5986463" algn="l"/>
                <a:tab pos="6586538" algn="l"/>
                <a:tab pos="7185025" algn="l"/>
                <a:tab pos="7783513" algn="l"/>
                <a:tab pos="8383588" algn="l"/>
                <a:tab pos="8982075" algn="l"/>
                <a:tab pos="9580563" algn="l"/>
                <a:tab pos="10180638" algn="l"/>
                <a:tab pos="10779125" algn="l"/>
                <a:tab pos="11377613" algn="l"/>
                <a:tab pos="11977688" algn="l"/>
              </a:tabLst>
            </a:pPr>
            <a:r>
              <a:rPr lang="ru-RU" sz="4000" smtClean="0">
                <a:ln>
                  <a:noFill/>
                </a:ln>
                <a:solidFill>
                  <a:srgbClr val="002060"/>
                </a:solidFill>
                <a:ea typeface="Lucida Sans Unicode" pitchFamily="34" charset="0"/>
                <a:cs typeface="Times New Roman" pitchFamily="18" charset="0"/>
              </a:rPr>
              <a:t/>
            </a:r>
            <a:br>
              <a:rPr lang="ru-RU" sz="4000" smtClean="0">
                <a:ln>
                  <a:noFill/>
                </a:ln>
                <a:solidFill>
                  <a:srgbClr val="002060"/>
                </a:solidFill>
                <a:ea typeface="Lucida Sans Unicode" pitchFamily="34" charset="0"/>
                <a:cs typeface="Times New Roman" pitchFamily="18" charset="0"/>
              </a:rPr>
            </a:br>
            <a:r>
              <a:rPr lang="ru-RU" sz="4000" b="1" smtClean="0">
                <a:ln>
                  <a:noFill/>
                </a:ln>
                <a:solidFill>
                  <a:srgbClr val="002060"/>
                </a:solidFill>
                <a:ea typeface="Lucida Sans Unicode" pitchFamily="34" charset="0"/>
                <a:cs typeface="Times New Roman" pitchFamily="18" charset="0"/>
              </a:rPr>
              <a:t>Министерство образования </a:t>
            </a:r>
            <a:br>
              <a:rPr lang="ru-RU" sz="4000" b="1" smtClean="0">
                <a:ln>
                  <a:noFill/>
                </a:ln>
                <a:solidFill>
                  <a:srgbClr val="002060"/>
                </a:solidFill>
                <a:ea typeface="Lucida Sans Unicode" pitchFamily="34" charset="0"/>
                <a:cs typeface="Times New Roman" pitchFamily="18" charset="0"/>
              </a:rPr>
            </a:br>
            <a:r>
              <a:rPr lang="ru-RU" sz="4000" b="1" smtClean="0">
                <a:ln>
                  <a:noFill/>
                </a:ln>
                <a:solidFill>
                  <a:srgbClr val="002060"/>
                </a:solidFill>
                <a:ea typeface="Lucida Sans Unicode" pitchFamily="34" charset="0"/>
                <a:cs typeface="Times New Roman" pitchFamily="18" charset="0"/>
              </a:rPr>
              <a:t>Республики Мордовия</a:t>
            </a:r>
            <a:r>
              <a:rPr lang="ru-RU" sz="4000" i="1" smtClean="0">
                <a:ln>
                  <a:noFill/>
                </a:ln>
                <a:solidFill>
                  <a:srgbClr val="002060"/>
                </a:solidFill>
                <a:ea typeface="Lucida Sans Unicode" pitchFamily="34" charset="0"/>
                <a:cs typeface="Times New Roman" pitchFamily="18" charset="0"/>
              </a:rPr>
              <a:t/>
            </a:r>
            <a:br>
              <a:rPr lang="ru-RU" sz="4000" i="1" smtClean="0">
                <a:ln>
                  <a:noFill/>
                </a:ln>
                <a:solidFill>
                  <a:srgbClr val="002060"/>
                </a:solidFill>
                <a:ea typeface="Lucida Sans Unicode" pitchFamily="34" charset="0"/>
                <a:cs typeface="Times New Roman" pitchFamily="18" charset="0"/>
              </a:rPr>
            </a:br>
            <a:r>
              <a:rPr lang="ru-RU" sz="4000" i="1" smtClean="0">
                <a:ln>
                  <a:noFill/>
                </a:ln>
                <a:solidFill>
                  <a:srgbClr val="002060"/>
                </a:solidFill>
                <a:ea typeface="Lucida Sans Unicode" pitchFamily="34" charset="0"/>
                <a:cs typeface="Times New Roman" pitchFamily="18" charset="0"/>
              </a:rPr>
              <a:t/>
            </a:r>
            <a:br>
              <a:rPr lang="ru-RU" sz="4000" i="1" smtClean="0">
                <a:ln>
                  <a:noFill/>
                </a:ln>
                <a:solidFill>
                  <a:srgbClr val="002060"/>
                </a:solidFill>
                <a:ea typeface="Lucida Sans Unicode" pitchFamily="34" charset="0"/>
                <a:cs typeface="Times New Roman" pitchFamily="18" charset="0"/>
              </a:rPr>
            </a:br>
            <a:r>
              <a:rPr lang="ru-RU" sz="4000" i="1" smtClean="0">
                <a:ln>
                  <a:noFill/>
                </a:ln>
                <a:solidFill>
                  <a:srgbClr val="002060"/>
                </a:solidFill>
                <a:ea typeface="Lucida Sans Unicode" pitchFamily="34" charset="0"/>
                <a:cs typeface="Times New Roman" pitchFamily="18" charset="0"/>
              </a:rPr>
              <a:t/>
            </a:r>
            <a:br>
              <a:rPr lang="ru-RU" sz="4000" i="1" smtClean="0">
                <a:ln>
                  <a:noFill/>
                </a:ln>
                <a:solidFill>
                  <a:srgbClr val="002060"/>
                </a:solidFill>
                <a:ea typeface="Lucida Sans Unicode" pitchFamily="34" charset="0"/>
                <a:cs typeface="Times New Roman" pitchFamily="18" charset="0"/>
              </a:rPr>
            </a:br>
            <a:r>
              <a:rPr lang="ru-RU" sz="4000" smtClean="0">
                <a:ln>
                  <a:noFill/>
                </a:ln>
                <a:solidFill>
                  <a:srgbClr val="002060"/>
                </a:solidFill>
                <a:ea typeface="Lucida Sans Unicode" pitchFamily="34" charset="0"/>
                <a:cs typeface="Times New Roman" pitchFamily="18" charset="0"/>
              </a:rPr>
              <a:t/>
            </a:r>
            <a:br>
              <a:rPr lang="ru-RU" sz="4000" smtClean="0">
                <a:ln>
                  <a:noFill/>
                </a:ln>
                <a:solidFill>
                  <a:srgbClr val="002060"/>
                </a:solidFill>
                <a:ea typeface="Lucida Sans Unicode" pitchFamily="34" charset="0"/>
                <a:cs typeface="Times New Roman" pitchFamily="18" charset="0"/>
              </a:rPr>
            </a:br>
            <a:r>
              <a:rPr lang="ru-RU" sz="4000" b="1" smtClean="0">
                <a:ln>
                  <a:noFill/>
                </a:ln>
                <a:solidFill>
                  <a:srgbClr val="002060"/>
                </a:solidFill>
                <a:ea typeface="Lucida Sans Unicode" pitchFamily="34" charset="0"/>
                <a:cs typeface="Times New Roman" pitchFamily="18" charset="0"/>
              </a:rPr>
              <a:t>ПОРТФОЛИО</a:t>
            </a:r>
            <a:r>
              <a:rPr lang="ru-RU" sz="4000" smtClean="0">
                <a:ln>
                  <a:noFill/>
                </a:ln>
                <a:solidFill>
                  <a:srgbClr val="002060"/>
                </a:solidFill>
                <a:ea typeface="Lucida Sans Unicode" pitchFamily="34" charset="0"/>
                <a:cs typeface="Times New Roman" pitchFamily="18" charset="0"/>
              </a:rPr>
              <a:t/>
            </a:r>
            <a:br>
              <a:rPr lang="ru-RU" sz="4000" smtClean="0">
                <a:ln>
                  <a:noFill/>
                </a:ln>
                <a:solidFill>
                  <a:srgbClr val="002060"/>
                </a:solidFill>
                <a:ea typeface="Lucida Sans Unicode" pitchFamily="34" charset="0"/>
                <a:cs typeface="Times New Roman" pitchFamily="18" charset="0"/>
              </a:rPr>
            </a:br>
            <a:r>
              <a:rPr lang="ru-RU" sz="4000" smtClean="0">
                <a:ln>
                  <a:noFill/>
                </a:ln>
                <a:solidFill>
                  <a:srgbClr val="002060"/>
                </a:solidFill>
                <a:ea typeface="Lucida Sans Unicode" pitchFamily="34" charset="0"/>
                <a:cs typeface="Times New Roman" pitchFamily="18" charset="0"/>
              </a:rPr>
              <a:t/>
            </a:r>
            <a:br>
              <a:rPr lang="ru-RU" sz="4000" smtClean="0">
                <a:ln>
                  <a:noFill/>
                </a:ln>
                <a:solidFill>
                  <a:srgbClr val="002060"/>
                </a:solidFill>
                <a:ea typeface="Lucida Sans Unicode" pitchFamily="34" charset="0"/>
                <a:cs typeface="Times New Roman" pitchFamily="18" charset="0"/>
              </a:rPr>
            </a:br>
            <a:r>
              <a:rPr lang="ru-RU" sz="4000" b="1" smtClean="0">
                <a:ln>
                  <a:noFill/>
                </a:ln>
                <a:solidFill>
                  <a:srgbClr val="002060"/>
                </a:solidFill>
                <a:ea typeface="Lucida Sans Unicode" pitchFamily="34" charset="0"/>
                <a:cs typeface="Times New Roman" pitchFamily="18" charset="0"/>
              </a:rPr>
              <a:t>Мадяевой Нины Александровны, </a:t>
            </a:r>
            <a:br>
              <a:rPr lang="ru-RU" sz="4000" b="1" smtClean="0">
                <a:ln>
                  <a:noFill/>
                </a:ln>
                <a:solidFill>
                  <a:srgbClr val="002060"/>
                </a:solidFill>
                <a:ea typeface="Lucida Sans Unicode" pitchFamily="34" charset="0"/>
                <a:cs typeface="Times New Roman" pitchFamily="18" charset="0"/>
              </a:rPr>
            </a:br>
            <a:r>
              <a:rPr lang="ru-RU" sz="4000" b="1" smtClean="0">
                <a:ln>
                  <a:noFill/>
                </a:ln>
                <a:solidFill>
                  <a:srgbClr val="002060"/>
                </a:solidFill>
                <a:ea typeface="Lucida Sans Unicode" pitchFamily="34" charset="0"/>
                <a:cs typeface="Times New Roman" pitchFamily="18" charset="0"/>
              </a:rPr>
              <a:t>воспитателя</a:t>
            </a:r>
            <a:br>
              <a:rPr lang="ru-RU" sz="4000" b="1" smtClean="0">
                <a:ln>
                  <a:noFill/>
                </a:ln>
                <a:solidFill>
                  <a:srgbClr val="002060"/>
                </a:solidFill>
                <a:ea typeface="Lucida Sans Unicode" pitchFamily="34" charset="0"/>
                <a:cs typeface="Times New Roman" pitchFamily="18" charset="0"/>
              </a:rPr>
            </a:br>
            <a:r>
              <a:rPr lang="ru-RU" sz="4000" b="1" smtClean="0">
                <a:ln>
                  <a:noFill/>
                </a:ln>
                <a:solidFill>
                  <a:srgbClr val="002060"/>
                </a:solidFill>
                <a:ea typeface="Lucida Sans Unicode" pitchFamily="34" charset="0"/>
                <a:cs typeface="Times New Roman" pitchFamily="18" charset="0"/>
              </a:rPr>
              <a:t>муниципального дошкольного образовательного учреждения</a:t>
            </a:r>
            <a:br>
              <a:rPr lang="ru-RU" sz="4000" b="1" smtClean="0">
                <a:ln>
                  <a:noFill/>
                </a:ln>
                <a:solidFill>
                  <a:srgbClr val="002060"/>
                </a:solidFill>
                <a:ea typeface="Lucida Sans Unicode" pitchFamily="34" charset="0"/>
                <a:cs typeface="Times New Roman" pitchFamily="18" charset="0"/>
              </a:rPr>
            </a:br>
            <a:r>
              <a:rPr lang="ru-RU" sz="4000" b="1" smtClean="0">
                <a:ln>
                  <a:noFill/>
                </a:ln>
                <a:solidFill>
                  <a:srgbClr val="002060"/>
                </a:solidFill>
                <a:ea typeface="Lucida Sans Unicode" pitchFamily="34" charset="0"/>
                <a:cs typeface="Times New Roman" pitchFamily="18" charset="0"/>
              </a:rPr>
              <a:t> «Детский сад № 5 комбинированного вида»</a:t>
            </a:r>
            <a:r>
              <a:rPr lang="ru-RU" sz="4000" i="1" smtClean="0">
                <a:ln>
                  <a:noFill/>
                </a:ln>
                <a:solidFill>
                  <a:srgbClr val="002060"/>
                </a:solidFill>
                <a:ea typeface="Lucida Sans Unicode" pitchFamily="34" charset="0"/>
                <a:cs typeface="Lucida Sans Unicode" pitchFamily="34" charset="0"/>
              </a:rPr>
              <a:t/>
            </a:r>
            <a:br>
              <a:rPr lang="ru-RU" sz="4000" i="1" smtClean="0">
                <a:ln>
                  <a:noFill/>
                </a:ln>
                <a:solidFill>
                  <a:srgbClr val="002060"/>
                </a:solidFill>
                <a:ea typeface="Lucida Sans Unicode" pitchFamily="34" charset="0"/>
                <a:cs typeface="Lucida Sans Unicode" pitchFamily="34" charset="0"/>
              </a:rPr>
            </a:br>
            <a:r>
              <a:rPr lang="ru-RU" sz="4000" i="1" smtClean="0">
                <a:ln>
                  <a:noFill/>
                </a:ln>
                <a:solidFill>
                  <a:srgbClr val="002060"/>
                </a:solidFill>
                <a:ea typeface="Lucida Sans Unicode" pitchFamily="34" charset="0"/>
                <a:cs typeface="Lucida Sans Unicode" pitchFamily="34" charset="0"/>
              </a:rPr>
              <a:t/>
            </a:r>
            <a:br>
              <a:rPr lang="ru-RU" sz="4000" i="1" smtClean="0">
                <a:ln>
                  <a:noFill/>
                </a:ln>
                <a:solidFill>
                  <a:srgbClr val="002060"/>
                </a:solidFill>
                <a:ea typeface="Lucida Sans Unicode" pitchFamily="34" charset="0"/>
                <a:cs typeface="Lucida Sans Unicode" pitchFamily="34" charset="0"/>
              </a:rPr>
            </a:br>
            <a:endParaRPr lang="ru-RU" sz="4000" i="1" smtClean="0">
              <a:ln>
                <a:noFill/>
              </a:ln>
              <a:solidFill>
                <a:srgbClr val="002060"/>
              </a:solidFill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22530" name="Rectangle 2"/>
          <p:cNvSpPr txBox="1">
            <a:spLocks noChangeArrowheads="1"/>
          </p:cNvSpPr>
          <p:nvPr/>
        </p:nvSpPr>
        <p:spPr bwMode="auto">
          <a:xfrm>
            <a:off x="1717675" y="13041313"/>
            <a:ext cx="10093325" cy="2500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20001" tIns="62401" rIns="120001" bIns="62401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 sz="40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40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Представлен материал за период работы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40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201</a:t>
            </a:r>
            <a:r>
              <a:rPr lang="en-US" altLang="ru-RU" sz="40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altLang="ru-RU" sz="40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 20</a:t>
            </a:r>
            <a:r>
              <a:rPr lang="en-US" altLang="ru-RU" sz="40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altLang="ru-RU" sz="40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го</a:t>
            </a:r>
            <a:r>
              <a:rPr lang="ru-RU" altLang="ru-RU" sz="400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altLang="ru-RU" sz="4000" i="1">
                <a:solidFill>
                  <a:srgbClr val="002060"/>
                </a:solidFill>
              </a:rPr>
              <a:t/>
            </a:r>
            <a:br>
              <a:rPr lang="ru-RU" altLang="ru-RU" sz="4000" i="1">
                <a:solidFill>
                  <a:srgbClr val="002060"/>
                </a:solidFill>
              </a:rPr>
            </a:br>
            <a:endParaRPr lang="ru-RU" sz="4000" b="1">
              <a:solidFill>
                <a:srgbClr val="002060"/>
              </a:solidFill>
              <a:latin typeface="Times New Roman" pitchFamily="18" charset="0"/>
              <a:ea typeface="MS Gothic" pitchFamily="49" charset="-128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7050" y="0"/>
            <a:ext cx="10587038" cy="1611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61913"/>
            <a:ext cx="11758613" cy="16194087"/>
          </a:xfrm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763" y="6324600"/>
            <a:ext cx="10272712" cy="4695825"/>
          </a:xfrm>
        </p:spPr>
        <p:txBody>
          <a:bodyPr anchor="t"/>
          <a:lstStyle/>
          <a:p>
            <a:pPr defTabSz="609585" fontAlgn="auto">
              <a:spcAft>
                <a:spcPts val="0"/>
              </a:spcAft>
              <a:defRPr/>
            </a:pPr>
            <a:r>
              <a:rPr lang="ru-RU" altLang="ru-RU" sz="6600" b="1" kern="0" dirty="0">
                <a:solidFill>
                  <a:srgbClr val="FF0000"/>
                </a:solidFill>
                <a:ea typeface="Lucida Sans Unicode" pitchFamily="34" charset="0"/>
                <a:cs typeface="Times New Roman" pitchFamily="18" charset="0"/>
              </a:rPr>
              <a:t>3. Наличие публикаций </a:t>
            </a:r>
            <a:endParaRPr lang="ru-RU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-2847975" y="5195888"/>
            <a:ext cx="17881600" cy="7518400"/>
          </a:xfrm>
          <a:prstGeom prst="rect">
            <a:avLst/>
          </a:prstGeom>
        </p:spPr>
        <p:txBody>
          <a:bodyPr lIns="162560" tIns="81281" rIns="162560" bIns="81281"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ru-RU" sz="4267"/>
          </a:p>
        </p:txBody>
      </p:sp>
      <p:pic>
        <p:nvPicPr>
          <p:cNvPr id="35842" name="Рисунок 7"/>
          <p:cNvPicPr>
            <a:picLocks noChangeAspect="1"/>
          </p:cNvPicPr>
          <p:nvPr/>
        </p:nvPicPr>
        <p:blipFill>
          <a:blip r:embed="rId2"/>
          <a:srcRect l="3906"/>
          <a:stretch>
            <a:fillRect/>
          </a:stretch>
        </p:blipFill>
        <p:spPr bwMode="auto">
          <a:xfrm>
            <a:off x="331788" y="0"/>
            <a:ext cx="11517312" cy="162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 l="6606" r="4512"/>
          <a:stretch>
            <a:fillRect/>
          </a:stretch>
        </p:blipFill>
        <p:spPr bwMode="auto">
          <a:xfrm>
            <a:off x="1044575" y="123825"/>
            <a:ext cx="10139363" cy="16132175"/>
          </a:xfrm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4025" y="0"/>
            <a:ext cx="11295063" cy="159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3752850"/>
            <a:ext cx="12214225" cy="8626475"/>
          </a:xfrm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/>
          </p:nvPr>
        </p:nvSpPr>
        <p:spPr bwMode="auto">
          <a:xfrm>
            <a:off x="1274763" y="5303838"/>
            <a:ext cx="10272712" cy="6829425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z="6600" b="1" smtClean="0">
                <a:ln>
                  <a:noFill/>
                </a:ln>
                <a:solidFill>
                  <a:srgbClr val="FF0000"/>
                </a:solidFill>
                <a:cs typeface="Times New Roman" pitchFamily="18" charset="0"/>
              </a:rPr>
              <a:t>4. Результаты участия воспитанников в конкурсах, выставках, турнирах, соревнованиях, акциях, фестивалях </a:t>
            </a:r>
            <a:endParaRPr lang="ru-RU" sz="6600" b="1" smtClean="0">
              <a:ln>
                <a:noFill/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Объект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975" y="220663"/>
            <a:ext cx="10410825" cy="1603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1850" y="201613"/>
            <a:ext cx="11360150" cy="1605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3215581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Прямоугольник 2"/>
          <p:cNvSpPr>
            <a:spLocks noChangeArrowheads="1"/>
          </p:cNvSpPr>
          <p:nvPr/>
        </p:nvSpPr>
        <p:spPr bwMode="auto">
          <a:xfrm>
            <a:off x="1095375" y="7634288"/>
            <a:ext cx="10493375" cy="533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121761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Общие сведения</a:t>
            </a:r>
            <a:r>
              <a:rPr lang="ru-RU" altLang="ru-RU" sz="3600" b="1">
                <a:solidFill>
                  <a:srgbClr val="FF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:</a:t>
            </a:r>
          </a:p>
          <a:p>
            <a:pPr defTabSz="121761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>
                <a:latin typeface="Times New Roman" pitchFamily="18" charset="0"/>
                <a:cs typeface="Times New Roman" pitchFamily="18" charset="0"/>
              </a:rPr>
              <a:t>Мадяева Нина Александровна</a:t>
            </a:r>
          </a:p>
          <a:p>
            <a:pPr defTabSz="121761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>
                <a:latin typeface="Times New Roman" pitchFamily="18" charset="0"/>
                <a:cs typeface="Times New Roman" pitchFamily="18" charset="0"/>
              </a:rPr>
              <a:t>Дата рождения</a:t>
            </a:r>
            <a:r>
              <a:rPr lang="ru-RU" altLang="ru-RU" sz="2800" b="1"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: 18.11.19</a:t>
            </a:r>
            <a:r>
              <a:rPr lang="ru-RU" altLang="ru-RU" sz="2800" b="1">
                <a:latin typeface="Times New Roman" pitchFamily="18" charset="0"/>
                <a:cs typeface="Times New Roman" pitchFamily="18" charset="0"/>
              </a:rPr>
              <a:t>77 г.</a:t>
            </a:r>
            <a:r>
              <a:rPr lang="ru-RU" altLang="ru-RU" sz="2800" b="1"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 </a:t>
            </a:r>
          </a:p>
          <a:p>
            <a:pPr defTabSz="121761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>
                <a:latin typeface="Times New Roman" pitchFamily="18" charset="0"/>
                <a:cs typeface="Times New Roman" pitchFamily="18" charset="0"/>
              </a:rPr>
              <a:t>Профессиональное образование</a:t>
            </a:r>
            <a:r>
              <a:rPr lang="ru-RU" altLang="ru-RU" sz="2800" b="1">
                <a:latin typeface="Times New Roman" pitchFamily="18" charset="0"/>
                <a:ea typeface="MS Gothic" pitchFamily="49" charset="-128"/>
              </a:rPr>
              <a:t>: </a:t>
            </a:r>
            <a:r>
              <a:rPr lang="ru-RU" altLang="ru-RU" sz="2800" b="1">
                <a:latin typeface="Times New Roman" pitchFamily="18" charset="0"/>
                <a:cs typeface="Times New Roman" pitchFamily="18" charset="0"/>
              </a:rPr>
              <a:t>высшее</a:t>
            </a:r>
            <a:r>
              <a:rPr lang="ru-RU" altLang="ru-RU" sz="2800" b="1">
                <a:latin typeface="Times New Roman" pitchFamily="18" charset="0"/>
                <a:ea typeface="MS Gothic" pitchFamily="49" charset="-128"/>
              </a:rPr>
              <a:t>,   </a:t>
            </a:r>
            <a:r>
              <a:rPr lang="ru-RU" altLang="ru-RU" sz="2800" b="1">
                <a:latin typeface="Times New Roman" pitchFamily="18" charset="0"/>
                <a:cs typeface="Times New Roman" pitchFamily="18" charset="0"/>
              </a:rPr>
              <a:t>МГПИ им. М.Е. Евсевьева</a:t>
            </a:r>
            <a:r>
              <a:rPr lang="ru-RU" altLang="ru-RU" sz="2800" b="1">
                <a:latin typeface="Times New Roman" pitchFamily="18" charset="0"/>
                <a:ea typeface="MS Gothic" pitchFamily="49" charset="-128"/>
              </a:rPr>
              <a:t>, 1999</a:t>
            </a:r>
            <a:r>
              <a:rPr lang="ru-RU" altLang="ru-RU" sz="2800" b="1">
                <a:latin typeface="Times New Roman" pitchFamily="18" charset="0"/>
                <a:cs typeface="Times New Roman" pitchFamily="18" charset="0"/>
              </a:rPr>
              <a:t> г.</a:t>
            </a:r>
            <a:r>
              <a:rPr lang="ru-RU" altLang="ru-RU" sz="2800" b="1">
                <a:latin typeface="Times New Roman" pitchFamily="18" charset="0"/>
                <a:ea typeface="MS Gothic" pitchFamily="49" charset="-128"/>
              </a:rPr>
              <a:t>, «</a:t>
            </a:r>
            <a:r>
              <a:rPr lang="ru-RU" altLang="ru-RU" sz="2800" b="1">
                <a:latin typeface="Times New Roman" pitchFamily="18" charset="0"/>
                <a:cs typeface="Times New Roman" pitchFamily="18" charset="0"/>
              </a:rPr>
              <a:t>Педагогика и методика дошкольного образования</a:t>
            </a:r>
            <a:r>
              <a:rPr lang="ru-RU" altLang="ru-RU" sz="2800" b="1">
                <a:latin typeface="Times New Roman" pitchFamily="18" charset="0"/>
                <a:ea typeface="MS Gothic" pitchFamily="49" charset="-128"/>
              </a:rPr>
              <a:t>. </a:t>
            </a:r>
            <a:r>
              <a:rPr lang="ru-RU" altLang="ru-RU" sz="2800" b="1">
                <a:latin typeface="Times New Roman" pitchFamily="18" charset="0"/>
                <a:cs typeface="Times New Roman" pitchFamily="18" charset="0"/>
              </a:rPr>
              <a:t>Педагог дошкольного образования</a:t>
            </a:r>
            <a:r>
              <a:rPr lang="ru-RU" altLang="ru-RU" sz="2800" b="1">
                <a:latin typeface="Times New Roman" pitchFamily="18" charset="0"/>
                <a:ea typeface="MS Gothic" pitchFamily="49" charset="-128"/>
              </a:rPr>
              <a:t>»</a:t>
            </a:r>
            <a:br>
              <a:rPr lang="ru-RU" altLang="ru-RU" sz="2800" b="1">
                <a:latin typeface="Times New Roman" pitchFamily="18" charset="0"/>
                <a:ea typeface="MS Gothic" pitchFamily="49" charset="-128"/>
              </a:rPr>
            </a:br>
            <a:r>
              <a:rPr lang="ru-RU" altLang="ru-RU" sz="2800" b="1">
                <a:latin typeface="Times New Roman" pitchFamily="18" charset="0"/>
                <a:cs typeface="Times New Roman" pitchFamily="18" charset="0"/>
              </a:rPr>
              <a:t>№ диплома</a:t>
            </a:r>
            <a:r>
              <a:rPr lang="ru-RU" altLang="ru-RU" sz="2800" b="1">
                <a:latin typeface="Times New Roman" pitchFamily="18" charset="0"/>
                <a:ea typeface="MS Gothic" pitchFamily="49" charset="-128"/>
              </a:rPr>
              <a:t> </a:t>
            </a:r>
            <a:r>
              <a:rPr lang="ru-RU" altLang="ru-RU" sz="2800" b="1">
                <a:latin typeface="Times New Roman" pitchFamily="18" charset="0"/>
                <a:cs typeface="Times New Roman" pitchFamily="18" charset="0"/>
              </a:rPr>
              <a:t>БСВ</a:t>
            </a:r>
            <a:r>
              <a:rPr lang="ru-RU" altLang="ru-RU" sz="2800" b="1">
                <a:latin typeface="Times New Roman" pitchFamily="18" charset="0"/>
                <a:ea typeface="MS Gothic" pitchFamily="49" charset="-128"/>
              </a:rPr>
              <a:t> 0603410, </a:t>
            </a:r>
            <a:r>
              <a:rPr lang="ru-RU" altLang="ru-RU" sz="2800" b="1">
                <a:latin typeface="Times New Roman" pitchFamily="18" charset="0"/>
                <a:cs typeface="Times New Roman" pitchFamily="18" charset="0"/>
              </a:rPr>
              <a:t>дата выдачи</a:t>
            </a:r>
            <a:r>
              <a:rPr lang="ru-RU" altLang="ru-RU" sz="2800" b="1">
                <a:latin typeface="Times New Roman" pitchFamily="18" charset="0"/>
                <a:ea typeface="MS Gothic" pitchFamily="49" charset="-128"/>
              </a:rPr>
              <a:t> 30.06.1999</a:t>
            </a:r>
            <a:r>
              <a:rPr lang="ru-RU" altLang="ru-RU" sz="2800" b="1">
                <a:latin typeface="Times New Roman" pitchFamily="18" charset="0"/>
                <a:cs typeface="Times New Roman" pitchFamily="18" charset="0"/>
              </a:rPr>
              <a:t> г.</a:t>
            </a:r>
            <a:endParaRPr lang="ru-RU" altLang="ru-RU" sz="2800" b="1">
              <a:latin typeface="Times New Roman" pitchFamily="18" charset="0"/>
              <a:ea typeface="MS Gothic" pitchFamily="49" charset="-128"/>
            </a:endParaRPr>
          </a:p>
          <a:p>
            <a:pPr defTabSz="121761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>
                <a:latin typeface="Times New Roman" pitchFamily="18" charset="0"/>
                <a:cs typeface="Times New Roman" pitchFamily="18" charset="0"/>
              </a:rPr>
              <a:t>Стаж педагогической работы</a:t>
            </a:r>
            <a:r>
              <a:rPr lang="ru-RU" altLang="ru-RU" sz="2800" b="1">
                <a:latin typeface="Times New Roman" pitchFamily="18" charset="0"/>
                <a:ea typeface="MS Gothic" pitchFamily="49" charset="-128"/>
              </a:rPr>
              <a:t> (</a:t>
            </a:r>
            <a:r>
              <a:rPr lang="ru-RU" altLang="ru-RU" sz="2800" b="1">
                <a:latin typeface="Times New Roman" pitchFamily="18" charset="0"/>
                <a:cs typeface="Times New Roman" pitchFamily="18" charset="0"/>
              </a:rPr>
              <a:t>по специальности</a:t>
            </a:r>
            <a:r>
              <a:rPr lang="ru-RU" altLang="ru-RU" sz="2800" b="1">
                <a:latin typeface="Times New Roman" pitchFamily="18" charset="0"/>
                <a:ea typeface="MS Gothic" pitchFamily="49" charset="-128"/>
              </a:rPr>
              <a:t>): </a:t>
            </a:r>
            <a:r>
              <a:rPr lang="ru-RU" altLang="ru-RU" sz="2800" b="1">
                <a:latin typeface="Times New Roman" pitchFamily="18" charset="0"/>
                <a:cs typeface="Times New Roman" pitchFamily="18" charset="0"/>
              </a:rPr>
              <a:t>17 лет</a:t>
            </a:r>
          </a:p>
          <a:p>
            <a:pPr defTabSz="121761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>
                <a:latin typeface="Times New Roman" pitchFamily="18" charset="0"/>
                <a:cs typeface="Times New Roman" pitchFamily="18" charset="0"/>
              </a:rPr>
              <a:t>Общий трудовой стаж</a:t>
            </a:r>
            <a:r>
              <a:rPr lang="ru-RU" altLang="ru-RU" sz="2800" b="1">
                <a:latin typeface="Times New Roman" pitchFamily="18" charset="0"/>
                <a:ea typeface="MS Gothic" pitchFamily="49" charset="-128"/>
              </a:rPr>
              <a:t>: </a:t>
            </a:r>
            <a:r>
              <a:rPr lang="ru-RU" altLang="ru-RU" sz="2800" b="1">
                <a:latin typeface="Times New Roman" pitchFamily="18" charset="0"/>
                <a:cs typeface="Times New Roman" pitchFamily="18" charset="0"/>
              </a:rPr>
              <a:t>17 лет</a:t>
            </a:r>
          </a:p>
          <a:p>
            <a:pPr defTabSz="121761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>
                <a:latin typeface="Times New Roman" pitchFamily="18" charset="0"/>
                <a:cs typeface="Times New Roman" pitchFamily="18" charset="0"/>
              </a:rPr>
              <a:t>Квалификационная категория</a:t>
            </a:r>
            <a:r>
              <a:rPr lang="ru-RU" altLang="ru-RU" sz="2800" b="1">
                <a:latin typeface="Times New Roman" pitchFamily="18" charset="0"/>
                <a:ea typeface="MS Gothic" pitchFamily="49" charset="-128"/>
              </a:rPr>
              <a:t>: </a:t>
            </a:r>
            <a:r>
              <a:rPr lang="ru-RU" altLang="ru-RU" sz="2800" b="1">
                <a:latin typeface="Times New Roman" pitchFamily="18" charset="0"/>
                <a:cs typeface="Times New Roman" pitchFamily="18" charset="0"/>
              </a:rPr>
              <a:t>первая</a:t>
            </a:r>
            <a:r>
              <a:rPr lang="ru-RU" altLang="ru-RU" sz="2800" b="1">
                <a:latin typeface="Times New Roman" pitchFamily="18" charset="0"/>
                <a:ea typeface="MS Gothic" pitchFamily="49" charset="-128"/>
              </a:rPr>
              <a:t/>
            </a:r>
            <a:br>
              <a:rPr lang="ru-RU" altLang="ru-RU" sz="2800" b="1">
                <a:latin typeface="Times New Roman" pitchFamily="18" charset="0"/>
                <a:ea typeface="MS Gothic" pitchFamily="49" charset="-128"/>
              </a:rPr>
            </a:br>
            <a:r>
              <a:rPr lang="ru-RU" altLang="ru-RU" sz="2800" b="1">
                <a:latin typeface="Times New Roman" pitchFamily="18" charset="0"/>
                <a:cs typeface="Times New Roman" pitchFamily="18" charset="0"/>
              </a:rPr>
              <a:t>Дата последней аттестации</a:t>
            </a:r>
            <a:r>
              <a:rPr lang="ru-RU" altLang="ru-RU" sz="2800" b="1">
                <a:latin typeface="Times New Roman" pitchFamily="18" charset="0"/>
                <a:ea typeface="MS Gothic" pitchFamily="49" charset="-128"/>
              </a:rPr>
              <a:t>: 27.12.2019 г.</a:t>
            </a:r>
          </a:p>
          <a:p>
            <a:pPr defTabSz="121761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>
                <a:latin typeface="Times New Roman" pitchFamily="18" charset="0"/>
                <a:cs typeface="Times New Roman" pitchFamily="18" charset="0"/>
              </a:rPr>
              <a:t>Занимаемая должность</a:t>
            </a:r>
            <a:r>
              <a:rPr lang="ru-RU" altLang="ru-RU" sz="2800" b="1">
                <a:latin typeface="Times New Roman" pitchFamily="18" charset="0"/>
                <a:ea typeface="MS Gothic" pitchFamily="49" charset="-128"/>
              </a:rPr>
              <a:t>: </a:t>
            </a:r>
            <a:r>
              <a:rPr lang="ru-RU" altLang="ru-RU" sz="2800" b="1"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/>
          <a:srcRect t="5980" b="5980"/>
          <a:stretch>
            <a:fillRect/>
          </a:stretch>
        </p:blipFill>
        <p:spPr bwMode="auto">
          <a:xfrm>
            <a:off x="3852863" y="269875"/>
            <a:ext cx="5049837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39725" y="22225"/>
            <a:ext cx="11852275" cy="16233775"/>
          </a:xfrm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1"/>
          <p:cNvSpPr>
            <a:spLocks noGrp="1"/>
          </p:cNvSpPr>
          <p:nvPr>
            <p:ph type="title"/>
          </p:nvPr>
        </p:nvSpPr>
        <p:spPr bwMode="auto">
          <a:xfrm>
            <a:off x="1239838" y="5584825"/>
            <a:ext cx="10272712" cy="4697413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z="6600" b="1" smtClean="0">
                <a:ln>
                  <a:noFill/>
                </a:ln>
                <a:solidFill>
                  <a:srgbClr val="FF0000"/>
                </a:solidFill>
                <a:cs typeface="Times New Roman" pitchFamily="18" charset="0"/>
              </a:rPr>
              <a:t>5. Наличие авторских программ, методических пособий </a:t>
            </a:r>
            <a:endParaRPr lang="ru-RU" sz="5400" b="1" smtClean="0">
              <a:ln>
                <a:noFill/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8" y="0"/>
            <a:ext cx="10699750" cy="160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Рисунок 3"/>
          <p:cNvPicPr>
            <a:picLocks noChangeAspect="1"/>
          </p:cNvPicPr>
          <p:nvPr/>
        </p:nvPicPr>
        <p:blipFill>
          <a:blip r:embed="rId2"/>
          <a:srcRect b="16788"/>
          <a:stretch>
            <a:fillRect/>
          </a:stretch>
        </p:blipFill>
        <p:spPr bwMode="auto">
          <a:xfrm>
            <a:off x="414338" y="0"/>
            <a:ext cx="11296650" cy="162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 t="10715" r="10078"/>
          <a:stretch>
            <a:fillRect/>
          </a:stretch>
        </p:blipFill>
        <p:spPr bwMode="auto">
          <a:xfrm>
            <a:off x="457200" y="41275"/>
            <a:ext cx="11042650" cy="16214725"/>
          </a:xfrm>
        </p:spPr>
      </p:pic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Рисунок 3"/>
          <p:cNvPicPr>
            <a:picLocks noChangeAspect="1"/>
          </p:cNvPicPr>
          <p:nvPr/>
        </p:nvPicPr>
        <p:blipFill>
          <a:blip r:embed="rId2"/>
          <a:srcRect t="3174"/>
          <a:stretch>
            <a:fillRect/>
          </a:stretch>
        </p:blipFill>
        <p:spPr bwMode="auto">
          <a:xfrm>
            <a:off x="492125" y="0"/>
            <a:ext cx="10656888" cy="162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 r="3352"/>
          <a:stretch>
            <a:fillRect/>
          </a:stretch>
        </p:blipFill>
        <p:spPr bwMode="auto">
          <a:xfrm>
            <a:off x="358775" y="0"/>
            <a:ext cx="10755313" cy="16308388"/>
          </a:xfrm>
        </p:spPr>
      </p:pic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Заголовок 1"/>
          <p:cNvSpPr>
            <a:spLocks noGrp="1"/>
          </p:cNvSpPr>
          <p:nvPr>
            <p:ph type="title"/>
          </p:nvPr>
        </p:nvSpPr>
        <p:spPr bwMode="auto">
          <a:xfrm>
            <a:off x="1344613" y="4959350"/>
            <a:ext cx="10272712" cy="7362825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z="6600" b="1" smtClean="0">
                <a:ln>
                  <a:noFill/>
                </a:ln>
                <a:solidFill>
                  <a:srgbClr val="FF0000"/>
                </a:solidFill>
                <a:cs typeface="Times New Roman" pitchFamily="18" charset="0"/>
              </a:rPr>
              <a:t>6. Выступления на научно-практических конференциях, педагогических чтениях, семинарах, секциях,  методических объединениях</a:t>
            </a:r>
            <a:endParaRPr lang="ru-RU" sz="6600" b="1" smtClean="0">
              <a:ln>
                <a:noFill/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781929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446291"/>
          </a:xfrm>
        </p:spPr>
      </p:pic>
    </p:spTree>
    <p:extLst>
      <p:ext uri="{BB962C8B-B14F-4D97-AF65-F5344CB8AC3E}">
        <p14:creationId xmlns:p14="http://schemas.microsoft.com/office/powerpoint/2010/main" val="3888680522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1905000" y="3556000"/>
            <a:ext cx="8477250" cy="2095500"/>
          </a:xfrm>
        </p:spPr>
        <p:txBody>
          <a:bodyPr/>
          <a:lstStyle/>
          <a:p>
            <a:pPr defTabSz="609585" fontAlgn="auto">
              <a:spcAft>
                <a:spcPts val="0"/>
              </a:spcAft>
              <a:defRPr/>
            </a:pPr>
            <a:r>
              <a:rPr lang="ru-RU" altLang="ru-RU" sz="2668" b="1">
                <a:solidFill>
                  <a:srgbClr val="0070C0"/>
                </a:solidFill>
              </a:rPr>
              <a:t/>
            </a:r>
            <a:br>
              <a:rPr lang="ru-RU" altLang="ru-RU" sz="2668" b="1">
                <a:solidFill>
                  <a:srgbClr val="0070C0"/>
                </a:solidFill>
              </a:rPr>
            </a:br>
            <a:r>
              <a:rPr lang="ru-RU" altLang="ru-RU" sz="2668">
                <a:solidFill>
                  <a:srgbClr val="FF0000"/>
                </a:solidFill>
                <a:cs typeface="Times New Roman" panose="02020603050405020304" pitchFamily="18" charset="0"/>
              </a:rPr>
              <a:t/>
            </a:r>
            <a:br>
              <a:rPr lang="ru-RU" altLang="ru-RU" sz="2668">
                <a:solidFill>
                  <a:srgbClr val="FF0000"/>
                </a:solidFill>
                <a:cs typeface="Times New Roman" panose="02020603050405020304" pitchFamily="18" charset="0"/>
              </a:rPr>
            </a:br>
            <a:endParaRPr lang="ru-RU" altLang="ru-RU" sz="2668" b="1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05000" y="12604750"/>
            <a:ext cx="104775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399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399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399" dirty="0">
              <a:solidFill>
                <a:schemeClr val="accent2">
                  <a:lumMod val="50000"/>
                </a:schemeClr>
              </a:solidFill>
              <a:cs typeface="+mn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984250" y="668338"/>
            <a:ext cx="10656888" cy="14700250"/>
          </a:xfrm>
          <a:prstGeom prst="rect">
            <a:avLst/>
          </a:prstGeom>
          <a:noFill/>
          <a:ln>
            <a:noFill/>
          </a:ln>
          <a:extLst/>
        </p:spPr>
        <p:txBody>
          <a:bodyPr lIns="120001" tIns="62401" rIns="120001" bIns="62401" anchor="ctr"/>
          <a:lstStyle/>
          <a:p>
            <a:pPr algn="ctr" defTabSz="162401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5400" b="1">
                <a:solidFill>
                  <a:srgbClr val="FF0000"/>
                </a:solidFill>
                <a:latin typeface="Times New Roman" pitchFamily="18" charset="0"/>
              </a:rPr>
              <a:t>Собственный педагогический опыт работы на тему:</a:t>
            </a:r>
            <a:br>
              <a:rPr lang="ru-RU" sz="5400" b="1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sz="5400" b="1" i="1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sz="5000" b="1" i="1">
                <a:solidFill>
                  <a:srgbClr val="FF0000"/>
                </a:solidFill>
                <a:latin typeface="Times New Roman" pitchFamily="18" charset="0"/>
              </a:rPr>
              <a:t>«</a:t>
            </a:r>
            <a:r>
              <a:rPr lang="ru-RU" sz="5000" b="1">
                <a:solidFill>
                  <a:srgbClr val="FF0000"/>
                </a:solidFill>
                <a:latin typeface="Times New Roman" pitchFamily="18" charset="0"/>
              </a:rPr>
              <a:t>Система работы в ДОО по патриотическому воспитанию »</a:t>
            </a:r>
            <a:r>
              <a:rPr lang="ru-RU" sz="500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ru-RU" sz="5000">
                <a:solidFill>
                  <a:srgbClr val="FF0000"/>
                </a:solidFill>
                <a:latin typeface="Times New Roman" pitchFamily="18" charset="0"/>
              </a:rPr>
            </a:br>
            <a:endParaRPr lang="ru-RU" sz="5000">
              <a:solidFill>
                <a:srgbClr val="FF0000"/>
              </a:solidFill>
              <a:latin typeface="Times New Roman" pitchFamily="18" charset="0"/>
            </a:endParaRPr>
          </a:p>
          <a:p>
            <a:pPr algn="ctr" defTabSz="162401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представлен на сайте МДОУ «Детский сад № 5»:</a:t>
            </a:r>
            <a:br>
              <a:rPr lang="ru-RU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u="sng">
                <a:solidFill>
                  <a:srgbClr val="FF0000"/>
                </a:solidFill>
                <a:latin typeface="Times New Roman" pitchFamily="18" charset="0"/>
                <a:hlinkClick r:id="rId2"/>
              </a:rPr>
              <a:t>http://ds5sar.schoolrm.ru/sveden</a:t>
            </a:r>
            <a:endParaRPr lang="ru-RU" sz="5400" b="1" u="sng">
              <a:solidFill>
                <a:srgbClr val="FF0000"/>
              </a:solidFill>
              <a:latin typeface="Times New Roman" pitchFamily="18" charset="0"/>
            </a:endParaRPr>
          </a:p>
          <a:p>
            <a:pPr algn="ctr" defTabSz="162401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z="5400" b="1" u="sng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781929"/>
          </a:xfrm>
        </p:spPr>
      </p:pic>
    </p:spTree>
    <p:extLst>
      <p:ext uri="{BB962C8B-B14F-4D97-AF65-F5344CB8AC3E}">
        <p14:creationId xmlns:p14="http://schemas.microsoft.com/office/powerpoint/2010/main" val="1675793736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781929"/>
          </a:xfrm>
        </p:spPr>
      </p:pic>
    </p:spTree>
    <p:extLst>
      <p:ext uri="{BB962C8B-B14F-4D97-AF65-F5344CB8AC3E}">
        <p14:creationId xmlns:p14="http://schemas.microsoft.com/office/powerpoint/2010/main" val="2231067193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27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515901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446291"/>
          </a:xfrm>
        </p:spPr>
      </p:pic>
    </p:spTree>
    <p:extLst>
      <p:ext uri="{BB962C8B-B14F-4D97-AF65-F5344CB8AC3E}">
        <p14:creationId xmlns:p14="http://schemas.microsoft.com/office/powerpoint/2010/main" val="386079714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286000"/>
            <a:ext cx="12192000" cy="10734675"/>
          </a:xfrm>
        </p:spPr>
      </p:pic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9688" y="1084263"/>
            <a:ext cx="10272712" cy="4695825"/>
          </a:xfrm>
        </p:spPr>
        <p:txBody>
          <a:bodyPr/>
          <a:lstStyle/>
          <a:p>
            <a:pPr defTabSz="609585" fontAlgn="auto">
              <a:spcAft>
                <a:spcPts val="0"/>
              </a:spcAft>
              <a:defRPr/>
            </a:pPr>
            <a:endParaRPr lang="ru-RU" sz="5333" dirty="0"/>
          </a:p>
        </p:txBody>
      </p:sp>
      <p:pic>
        <p:nvPicPr>
          <p:cNvPr id="53250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8" y="0"/>
            <a:ext cx="11777662" cy="161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9688" y="1084263"/>
            <a:ext cx="10272712" cy="4695825"/>
          </a:xfrm>
        </p:spPr>
        <p:txBody>
          <a:bodyPr/>
          <a:lstStyle/>
          <a:p>
            <a:pPr defTabSz="609585" fontAlgn="auto">
              <a:spcAft>
                <a:spcPts val="0"/>
              </a:spcAft>
              <a:defRPr/>
            </a:pPr>
            <a:endParaRPr lang="ru-RU" sz="5333" dirty="0"/>
          </a:p>
        </p:txBody>
      </p:sp>
      <p:sp>
        <p:nvSpPr>
          <p:cNvPr id="54274" name="Объект 2"/>
          <p:cNvSpPr>
            <a:spLocks noGrp="1"/>
          </p:cNvSpPr>
          <p:nvPr>
            <p:ph idx="1"/>
          </p:nvPr>
        </p:nvSpPr>
        <p:spPr bwMode="auto">
          <a:xfrm>
            <a:off x="1309688" y="6321425"/>
            <a:ext cx="10272712" cy="790098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pic>
        <p:nvPicPr>
          <p:cNvPr id="54275" name="Объект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763" y="0"/>
            <a:ext cx="11663362" cy="159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9688" y="1084263"/>
            <a:ext cx="10272712" cy="4695825"/>
          </a:xfrm>
        </p:spPr>
        <p:txBody>
          <a:bodyPr/>
          <a:lstStyle/>
          <a:p>
            <a:pPr defTabSz="609585" fontAlgn="auto">
              <a:spcAft>
                <a:spcPts val="0"/>
              </a:spcAft>
              <a:defRPr/>
            </a:pPr>
            <a:endParaRPr lang="ru-RU" sz="5333"/>
          </a:p>
        </p:txBody>
      </p:sp>
      <p:sp>
        <p:nvSpPr>
          <p:cNvPr id="55298" name="Объект 2"/>
          <p:cNvSpPr>
            <a:spLocks noGrp="1"/>
          </p:cNvSpPr>
          <p:nvPr>
            <p:ph idx="1"/>
          </p:nvPr>
        </p:nvSpPr>
        <p:spPr bwMode="auto">
          <a:xfrm>
            <a:off x="1309688" y="6321425"/>
            <a:ext cx="10272712" cy="790098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pic>
        <p:nvPicPr>
          <p:cNvPr id="55299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4675" y="0"/>
            <a:ext cx="11617325" cy="159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880662"/>
      </p:ext>
    </p:extLst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Заголовок 1"/>
          <p:cNvSpPr>
            <a:spLocks noGrp="1"/>
          </p:cNvSpPr>
          <p:nvPr>
            <p:ph type="title"/>
          </p:nvPr>
        </p:nvSpPr>
        <p:spPr bwMode="auto">
          <a:xfrm>
            <a:off x="1274763" y="5303838"/>
            <a:ext cx="10272712" cy="4695825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z="6600" b="1" smtClean="0">
                <a:ln>
                  <a:noFill/>
                </a:ln>
                <a:solidFill>
                  <a:srgbClr val="FF0000"/>
                </a:solidFill>
                <a:cs typeface="Times New Roman" pitchFamily="18" charset="0"/>
              </a:rPr>
              <a:t>7. Проведение открытых занятий, мастер-классов, мероприятий</a:t>
            </a:r>
            <a:endParaRPr lang="ru-RU" sz="5400" smtClean="0">
              <a:ln>
                <a:noFill/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 b="18660"/>
          <a:stretch>
            <a:fillRect/>
          </a:stretch>
        </p:blipFill>
        <p:spPr bwMode="auto">
          <a:xfrm>
            <a:off x="180975" y="447675"/>
            <a:ext cx="12011025" cy="15060613"/>
          </a:xfrm>
        </p:spPr>
      </p:pic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Рисунок 3"/>
          <p:cNvPicPr>
            <a:picLocks noChangeAspect="1"/>
          </p:cNvPicPr>
          <p:nvPr/>
        </p:nvPicPr>
        <p:blipFill>
          <a:blip r:embed="rId2"/>
          <a:srcRect l="8536" r="2779"/>
          <a:stretch>
            <a:fillRect/>
          </a:stretch>
        </p:blipFill>
        <p:spPr bwMode="auto">
          <a:xfrm>
            <a:off x="1057275" y="0"/>
            <a:ext cx="10196513" cy="1564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Заголовок 1"/>
          <p:cNvSpPr>
            <a:spLocks noGrp="1"/>
          </p:cNvSpPr>
          <p:nvPr>
            <p:ph type="title"/>
          </p:nvPr>
        </p:nvSpPr>
        <p:spPr bwMode="auto">
          <a:xfrm>
            <a:off x="914400" y="6429375"/>
            <a:ext cx="10983913" cy="4695825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z="6600" b="1" smtClean="0">
                <a:ln>
                  <a:noFill/>
                </a:ln>
                <a:solidFill>
                  <a:srgbClr val="FF0000"/>
                </a:solidFill>
                <a:cs typeface="Times New Roman" pitchFamily="18" charset="0"/>
              </a:rPr>
              <a:t>8. Экспертная деятельность</a:t>
            </a:r>
            <a:endParaRPr lang="ru-RU" sz="6600" b="1" smtClean="0">
              <a:ln>
                <a:noFill/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Заголовок 1"/>
          <p:cNvSpPr>
            <a:spLocks noGrp="1"/>
          </p:cNvSpPr>
          <p:nvPr>
            <p:ph type="title"/>
          </p:nvPr>
        </p:nvSpPr>
        <p:spPr bwMode="auto">
          <a:xfrm>
            <a:off x="1203325" y="4783138"/>
            <a:ext cx="10988675" cy="7291387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z="6600" b="1" smtClean="0">
                <a:ln>
                  <a:noFill/>
                </a:ln>
                <a:solidFill>
                  <a:srgbClr val="FF0000"/>
                </a:solidFill>
                <a:ea typeface="Lucida Sans Unicode" pitchFamily="34" charset="0"/>
                <a:cs typeface="Times New Roman" pitchFamily="18" charset="0"/>
              </a:rPr>
              <a:t>9. Общественно-педагогическая активность педагога: участие в комиссиях, в  жюри конкурсов, педагогических сообществах</a:t>
            </a:r>
            <a:endParaRPr lang="ru-RU" sz="6600" smtClean="0">
              <a:ln>
                <a:noFill/>
              </a:ln>
              <a:solidFill>
                <a:srgbClr val="FF0000"/>
              </a:solidFill>
              <a:ea typeface="Lucida Sans Unicode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613" y="327025"/>
            <a:ext cx="11361737" cy="1563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Рисунок 3"/>
          <p:cNvPicPr>
            <a:picLocks noChangeAspect="1"/>
          </p:cNvPicPr>
          <p:nvPr/>
        </p:nvPicPr>
        <p:blipFill>
          <a:blip r:embed="rId2"/>
          <a:srcRect b="3703"/>
          <a:stretch>
            <a:fillRect/>
          </a:stretch>
        </p:blipFill>
        <p:spPr bwMode="auto">
          <a:xfrm>
            <a:off x="506413" y="0"/>
            <a:ext cx="10009187" cy="1609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Заголовок 1"/>
          <p:cNvSpPr>
            <a:spLocks noGrp="1"/>
          </p:cNvSpPr>
          <p:nvPr>
            <p:ph type="title"/>
          </p:nvPr>
        </p:nvSpPr>
        <p:spPr bwMode="auto">
          <a:xfrm>
            <a:off x="1379538" y="5656263"/>
            <a:ext cx="10272712" cy="4695825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z="6600" b="1" smtClean="0">
                <a:ln>
                  <a:noFill/>
                </a:ln>
                <a:solidFill>
                  <a:srgbClr val="FF0000"/>
                </a:solidFill>
                <a:cs typeface="Times New Roman" pitchFamily="18" charset="0"/>
              </a:rPr>
              <a:t>10. Позитивные результаты работы с воспитанниками</a:t>
            </a:r>
            <a:endParaRPr lang="ru-RU" sz="5400" b="1" smtClean="0">
              <a:ln>
                <a:noFill/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4988" y="0"/>
            <a:ext cx="10261600" cy="15994063"/>
          </a:xfrm>
        </p:spPr>
      </p:pic>
    </p:spTree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Объект 2"/>
          <p:cNvSpPr>
            <a:spLocks noGrp="1"/>
          </p:cNvSpPr>
          <p:nvPr>
            <p:ph idx="1"/>
          </p:nvPr>
        </p:nvSpPr>
        <p:spPr bwMode="auto">
          <a:xfrm>
            <a:off x="1309688" y="6321425"/>
            <a:ext cx="10272712" cy="790098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pic>
        <p:nvPicPr>
          <p:cNvPr id="67586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6300" y="192088"/>
            <a:ext cx="10166350" cy="1606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4675" y="0"/>
            <a:ext cx="10186988" cy="1607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Заголовок 1"/>
          <p:cNvSpPr>
            <a:spLocks noGrp="1"/>
          </p:cNvSpPr>
          <p:nvPr>
            <p:ph type="title"/>
          </p:nvPr>
        </p:nvSpPr>
        <p:spPr bwMode="auto">
          <a:xfrm>
            <a:off x="703263" y="5621338"/>
            <a:ext cx="11488737" cy="4695825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z="6600" b="1" smtClean="0">
                <a:ln>
                  <a:noFill/>
                </a:ln>
                <a:solidFill>
                  <a:srgbClr val="FF0000"/>
                </a:solidFill>
                <a:cs typeface="Times New Roman" pitchFamily="18" charset="0"/>
              </a:rPr>
              <a:t>11. Качество взаимодействия с родителями</a:t>
            </a:r>
            <a:endParaRPr lang="ru-RU" sz="5400" b="1" smtClean="0">
              <a:ln>
                <a:noFill/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 bwMode="auto">
          <a:xfrm>
            <a:off x="1168400" y="5164138"/>
            <a:ext cx="10272713" cy="4695825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z="6600" b="1" smtClean="0">
                <a:ln>
                  <a:noFill/>
                </a:ln>
                <a:solidFill>
                  <a:srgbClr val="FF0000"/>
                </a:solidFill>
                <a:cs typeface="Times New Roman" pitchFamily="18" charset="0"/>
              </a:rPr>
              <a:t>1. Участие в инновационной (экспериментальной) деятельности </a:t>
            </a:r>
            <a:endParaRPr lang="ru-RU" sz="5400" b="1" smtClean="0">
              <a:ln>
                <a:noFill/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92113" y="0"/>
            <a:ext cx="10193337" cy="16094075"/>
          </a:xfrm>
        </p:spPr>
      </p:pic>
    </p:spTree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" y="0"/>
            <a:ext cx="10564813" cy="1629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988" y="25400"/>
            <a:ext cx="10464800" cy="162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Заголовок 1"/>
          <p:cNvSpPr>
            <a:spLocks noGrp="1"/>
          </p:cNvSpPr>
          <p:nvPr>
            <p:ph type="title"/>
          </p:nvPr>
        </p:nvSpPr>
        <p:spPr bwMode="auto">
          <a:xfrm>
            <a:off x="1133475" y="5621338"/>
            <a:ext cx="10272713" cy="4695825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z="6600" b="1" smtClean="0">
                <a:ln>
                  <a:noFill/>
                </a:ln>
                <a:solidFill>
                  <a:srgbClr val="FF0000"/>
                </a:solidFill>
                <a:cs typeface="Times New Roman" pitchFamily="18" charset="0"/>
              </a:rPr>
              <a:t>12. Работа с детьми из социально-неблагополучных семей</a:t>
            </a:r>
            <a:endParaRPr lang="ru-RU" sz="5400" b="1" smtClean="0">
              <a:ln>
                <a:noFill/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863" y="0"/>
            <a:ext cx="10352087" cy="1601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688" y="5902325"/>
            <a:ext cx="10272712" cy="4695825"/>
          </a:xfrm>
        </p:spPr>
        <p:txBody>
          <a:bodyPr anchor="t"/>
          <a:lstStyle/>
          <a:p>
            <a:pPr defTabSz="609585" fontAlgn="auto">
              <a:spcAft>
                <a:spcPts val="0"/>
              </a:spcAft>
              <a:defRPr/>
            </a:pPr>
            <a:r>
              <a:rPr lang="ru-RU" altLang="ru-RU" sz="6600" b="1" kern="0" dirty="0">
                <a:solidFill>
                  <a:srgbClr val="FF0000"/>
                </a:solidFill>
                <a:ea typeface="Lucida Sans Unicode" pitchFamily="34" charset="0"/>
                <a:cs typeface="Times New Roman" pitchFamily="18" charset="0"/>
              </a:rPr>
              <a:t>13. Участие педагога в профессиональных конкурсах </a:t>
            </a:r>
            <a:endParaRPr lang="ru-RU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95350" y="0"/>
            <a:ext cx="10569575" cy="16300450"/>
          </a:xfrm>
        </p:spPr>
      </p:pic>
    </p:spTree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Рисунок 3"/>
          <p:cNvPicPr>
            <a:picLocks noChangeAspect="1"/>
          </p:cNvPicPr>
          <p:nvPr/>
        </p:nvPicPr>
        <p:blipFill>
          <a:blip r:embed="rId2"/>
          <a:srcRect l="32040" t="16418" r="37170" b="5605"/>
          <a:stretch>
            <a:fillRect/>
          </a:stretch>
        </p:blipFill>
        <p:spPr bwMode="auto">
          <a:xfrm>
            <a:off x="347663" y="0"/>
            <a:ext cx="11258550" cy="160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Рисунок 5"/>
          <p:cNvPicPr>
            <a:picLocks noChangeAspect="1"/>
          </p:cNvPicPr>
          <p:nvPr/>
        </p:nvPicPr>
        <p:blipFill>
          <a:blip r:embed="rId2"/>
          <a:srcRect l="32040" t="16418" r="36948" b="5009"/>
          <a:stretch>
            <a:fillRect/>
          </a:stretch>
        </p:blipFill>
        <p:spPr bwMode="auto">
          <a:xfrm>
            <a:off x="788988" y="0"/>
            <a:ext cx="11028362" cy="1570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ru-RU" smtClean="0">
              <a:ln>
                <a:noFill/>
              </a:ln>
            </a:endParaRPr>
          </a:p>
        </p:txBody>
      </p:sp>
      <p:pic>
        <p:nvPicPr>
          <p:cNvPr id="97284" name="Объект 3"/>
          <p:cNvPicPr>
            <a:picLocks noGrp="1" noChangeAspect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17538" y="434975"/>
            <a:ext cx="11329987" cy="15513050"/>
          </a:xfrm>
          <a:noFill/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C:\Users\User\Desktop\Рисунок4.jpg"/>
          <p:cNvPicPr>
            <a:picLocks noChangeAspect="1" noChangeArrowheads="1"/>
          </p:cNvPicPr>
          <p:nvPr/>
        </p:nvPicPr>
        <p:blipFill>
          <a:blip r:embed="rId2"/>
          <a:srcRect l="1906" r="1906" b="5727"/>
          <a:stretch>
            <a:fillRect/>
          </a:stretch>
        </p:blipFill>
        <p:spPr bwMode="auto">
          <a:xfrm>
            <a:off x="-1" y="0"/>
            <a:ext cx="6141341" cy="8013198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6" name="Picture 3" descr="C:\Users\User\Desktop\Рисунок5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4979" r="996" b="3002"/>
          <a:stretch>
            <a:fillRect/>
          </a:stretch>
        </p:blipFill>
        <p:spPr bwMode="auto">
          <a:xfrm>
            <a:off x="6339163" y="0"/>
            <a:ext cx="5852837" cy="8013198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7" name="Picture 1" descr="C:\Users\User\Desktop\для портфолио справки\Ропдл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5575" y="8133583"/>
            <a:ext cx="11176826" cy="8122417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33849212"/>
      </p:ext>
    </p:extLst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38150" y="496888"/>
            <a:ext cx="11495088" cy="15403512"/>
          </a:xfrm>
        </p:spPr>
      </p:pic>
    </p:spTree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6575" y="0"/>
            <a:ext cx="10471150" cy="16108363"/>
          </a:xfrm>
        </p:spPr>
      </p:pic>
    </p:spTree>
    <p:extLst>
      <p:ext uri="{BB962C8B-B14F-4D97-AF65-F5344CB8AC3E}">
        <p14:creationId xmlns:p14="http://schemas.microsoft.com/office/powerpoint/2010/main" val="302537483"/>
      </p:ext>
    </p:extLst>
  </p:cSld>
  <p:clrMapOvr>
    <a:masterClrMapping/>
  </p:clrMapOvr>
  <p:transition spd="slow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763" y="6535738"/>
            <a:ext cx="10272712" cy="4695825"/>
          </a:xfrm>
        </p:spPr>
        <p:txBody>
          <a:bodyPr anchor="t"/>
          <a:lstStyle/>
          <a:p>
            <a:pPr defTabSz="609585" fontAlgn="auto">
              <a:spcAft>
                <a:spcPts val="0"/>
              </a:spcAft>
              <a:defRPr/>
            </a:pPr>
            <a:r>
              <a:rPr lang="ru-RU" altLang="ru-RU" sz="6600" b="1" kern="0" dirty="0">
                <a:solidFill>
                  <a:srgbClr val="FF0000"/>
                </a:solidFill>
                <a:ea typeface="Lucida Sans Unicode" pitchFamily="34" charset="0"/>
                <a:cs typeface="Times New Roman" pitchFamily="18" charset="0"/>
              </a:rPr>
              <a:t>14. Награды и поощрения</a:t>
            </a:r>
            <a:endParaRPr lang="ru-RU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1638" y="0"/>
            <a:ext cx="10675937" cy="161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96888" y="0"/>
            <a:ext cx="10968037" cy="16175038"/>
          </a:xfrm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 bwMode="auto">
          <a:xfrm>
            <a:off x="1063625" y="6218238"/>
            <a:ext cx="10272713" cy="4695825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z="6600" b="1" smtClean="0">
                <a:ln>
                  <a:noFill/>
                </a:ln>
                <a:solidFill>
                  <a:srgbClr val="FF0000"/>
                </a:solidFill>
                <a:cs typeface="Times New Roman" pitchFamily="18" charset="0"/>
              </a:rPr>
              <a:t>2. Наставничество </a:t>
            </a:r>
            <a:endParaRPr lang="ru-RU" sz="6600" b="1" smtClean="0">
              <a:ln>
                <a:noFill/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EBEBEB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Тема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Параллакс</Template>
  <TotalTime>386</TotalTime>
  <Words>240</Words>
  <Application>Microsoft Office PowerPoint</Application>
  <PresentationFormat>Произвольный</PresentationFormat>
  <Paragraphs>39</Paragraphs>
  <Slides>62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8" baseType="lpstr">
      <vt:lpstr>MS Gothic</vt:lpstr>
      <vt:lpstr>Arial</vt:lpstr>
      <vt:lpstr>Lucida Sans Unicode</vt:lpstr>
      <vt:lpstr>Segoe Print</vt:lpstr>
      <vt:lpstr>Times New Roman</vt:lpstr>
      <vt:lpstr>Параллакс</vt:lpstr>
      <vt:lpstr> Министерство образования  Республики Мордовия    ПОРТФОЛИО  Мадяевой Нины Александровны,  воспитателя муниципального дошкольного образовательного учреждения  «Детский сад № 5 комбинированного вида»  </vt:lpstr>
      <vt:lpstr>Презентация PowerPoint</vt:lpstr>
      <vt:lpstr>  </vt:lpstr>
      <vt:lpstr>Презентация PowerPoint</vt:lpstr>
      <vt:lpstr>1. Участие в инновационной (экспериментальной) деятельности </vt:lpstr>
      <vt:lpstr>Презентация PowerPoint</vt:lpstr>
      <vt:lpstr>Презентация PowerPoint</vt:lpstr>
      <vt:lpstr>Презентация PowerPoint</vt:lpstr>
      <vt:lpstr>2. Наставничество </vt:lpstr>
      <vt:lpstr>Презентация PowerPoint</vt:lpstr>
      <vt:lpstr>Презентация PowerPoint</vt:lpstr>
      <vt:lpstr>3. Наличие публикаций </vt:lpstr>
      <vt:lpstr>Презентация PowerPoint</vt:lpstr>
      <vt:lpstr>Презентация PowerPoint</vt:lpstr>
      <vt:lpstr>Презентация PowerPoint</vt:lpstr>
      <vt:lpstr>Презентация PowerPoint</vt:lpstr>
      <vt:lpstr>4. Результаты участия воспитанников в конкурсах, выставках, турнирах, соревнованиях, акциях, фестивалях </vt:lpstr>
      <vt:lpstr>Презентация PowerPoint</vt:lpstr>
      <vt:lpstr>Презентация PowerPoint</vt:lpstr>
      <vt:lpstr>Презентация PowerPoint</vt:lpstr>
      <vt:lpstr>5. Наличие авторских программ, методических пособий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6. Выступления на научно-практических конференциях, педагогических чтениях, семинарах, секциях,  методических объединениях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7. Проведение открытых занятий, мастер-классов, мероприятий</vt:lpstr>
      <vt:lpstr>Презентация PowerPoint</vt:lpstr>
      <vt:lpstr>8. Экспертная деятельность</vt:lpstr>
      <vt:lpstr>9. Общественно-педагогическая активность педагога: участие в комиссиях, в  жюри конкурсов, педагогических сообществах</vt:lpstr>
      <vt:lpstr>Презентация PowerPoint</vt:lpstr>
      <vt:lpstr>Презентация PowerPoint</vt:lpstr>
      <vt:lpstr>10. Позитивные результаты работы с воспитанниками</vt:lpstr>
      <vt:lpstr>Презентация PowerPoint</vt:lpstr>
      <vt:lpstr>Презентация PowerPoint</vt:lpstr>
      <vt:lpstr>Презентация PowerPoint</vt:lpstr>
      <vt:lpstr>11. Качество взаимодействия с родителями</vt:lpstr>
      <vt:lpstr>Презентация PowerPoint</vt:lpstr>
      <vt:lpstr>Презентация PowerPoint</vt:lpstr>
      <vt:lpstr>Презентация PowerPoint</vt:lpstr>
      <vt:lpstr>12. Работа с детьми из социально-неблагополучных семей</vt:lpstr>
      <vt:lpstr>Презентация PowerPoint</vt:lpstr>
      <vt:lpstr>13. Участие педагога в профессиональных конкурсах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14. Награды и поощрения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Мадяевой Нины Александровны, воспитателя МДОУ «Детский сад №5» г. о. Саранск</dc:title>
  <dc:creator>Глеб Уваров</dc:creator>
  <cp:lastModifiedBy>User</cp:lastModifiedBy>
  <cp:revision>33</cp:revision>
  <dcterms:created xsi:type="dcterms:W3CDTF">2021-02-06T20:14:21Z</dcterms:created>
  <dcterms:modified xsi:type="dcterms:W3CDTF">2021-03-24T09:27:26Z</dcterms:modified>
</cp:coreProperties>
</file>