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45"/>
  </p:notesMasterIdLst>
  <p:sldIdLst>
    <p:sldId id="256" r:id="rId2"/>
    <p:sldId id="395" r:id="rId3"/>
    <p:sldId id="396" r:id="rId4"/>
    <p:sldId id="530" r:id="rId5"/>
    <p:sldId id="531" r:id="rId6"/>
    <p:sldId id="544" r:id="rId7"/>
    <p:sldId id="517" r:id="rId8"/>
    <p:sldId id="447" r:id="rId9"/>
    <p:sldId id="537" r:id="rId10"/>
    <p:sldId id="558" r:id="rId11"/>
    <p:sldId id="559" r:id="rId12"/>
    <p:sldId id="556" r:id="rId13"/>
    <p:sldId id="557" r:id="rId14"/>
    <p:sldId id="449" r:id="rId15"/>
    <p:sldId id="503" r:id="rId16"/>
    <p:sldId id="499" r:id="rId17"/>
    <p:sldId id="485" r:id="rId18"/>
    <p:sldId id="500" r:id="rId19"/>
    <p:sldId id="498" r:id="rId20"/>
    <p:sldId id="535" r:id="rId21"/>
    <p:sldId id="325" r:id="rId22"/>
    <p:sldId id="546" r:id="rId23"/>
    <p:sldId id="486" r:id="rId24"/>
    <p:sldId id="514" r:id="rId25"/>
    <p:sldId id="521" r:id="rId26"/>
    <p:sldId id="496" r:id="rId27"/>
    <p:sldId id="547" r:id="rId28"/>
    <p:sldId id="471" r:id="rId29"/>
    <p:sldId id="472" r:id="rId30"/>
    <p:sldId id="548" r:id="rId31"/>
    <p:sldId id="549" r:id="rId32"/>
    <p:sldId id="473" r:id="rId33"/>
    <p:sldId id="554" r:id="rId34"/>
    <p:sldId id="505" r:id="rId35"/>
    <p:sldId id="523" r:id="rId36"/>
    <p:sldId id="552" r:id="rId37"/>
    <p:sldId id="553" r:id="rId38"/>
    <p:sldId id="405" r:id="rId39"/>
    <p:sldId id="518" r:id="rId40"/>
    <p:sldId id="519" r:id="rId41"/>
    <p:sldId id="492" r:id="rId42"/>
    <p:sldId id="540" r:id="rId43"/>
    <p:sldId id="513" r:id="rId44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6699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284" autoAdjust="0"/>
  </p:normalViewPr>
  <p:slideViewPr>
    <p:cSldViewPr>
      <p:cViewPr>
        <p:scale>
          <a:sx n="70" d="100"/>
          <a:sy n="70" d="100"/>
        </p:scale>
        <p:origin x="-1164" y="-78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58371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58372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58373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58374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58375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58376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58377" name="Rectangle 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5700" y="933450"/>
            <a:ext cx="4341813" cy="335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6153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1031875" y="4624388"/>
            <a:ext cx="4595813" cy="37226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noProof="0" smtClean="0"/>
          </a:p>
        </p:txBody>
      </p:sp>
    </p:spTree>
    <p:extLst>
      <p:ext uri="{BB962C8B-B14F-4D97-AF65-F5344CB8AC3E}">
        <p14:creationId xmlns:p14="http://schemas.microsoft.com/office/powerpoint/2010/main" val="8189913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59395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60419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</p:sp>
      <p:sp>
        <p:nvSpPr>
          <p:cNvPr id="61443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967347"/>
      </p:ext>
    </p:extLst>
  </p:cSld>
  <p:clrMapOvr>
    <a:masterClrMapping/>
  </p:clrMapOvr>
  <p:transition spd="med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155338"/>
      </p:ext>
    </p:extLst>
  </p:cSld>
  <p:clrMapOvr>
    <a:masterClrMapping/>
  </p:clrMapOvr>
  <p:transition spd="med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627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169509"/>
      </p:ext>
    </p:extLst>
  </p:cSld>
  <p:clrMapOvr>
    <a:masterClrMapping/>
  </p:clrMapOvr>
  <p:transition spd="med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8684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884392"/>
      </p:ext>
    </p:extLst>
  </p:cSld>
  <p:clrMapOvr>
    <a:masterClrMapping/>
  </p:clrMapOvr>
  <p:transition spd="med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0999305"/>
      </p:ext>
    </p:extLst>
  </p:cSld>
  <p:clrMapOvr>
    <a:masterClrMapping/>
  </p:clrMapOvr>
  <p:transition spd="med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30604979"/>
      </p:ext>
    </p:extLst>
  </p:cSld>
  <p:clrMapOvr>
    <a:masterClrMapping/>
  </p:clrMapOvr>
  <p:transition spd="med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7937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1850" y="1906588"/>
            <a:ext cx="3819525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6649827"/>
      </p:ext>
    </p:extLst>
  </p:cSld>
  <p:clrMapOvr>
    <a:masterClrMapping/>
  </p:clrMapOvr>
  <p:transition spd="med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747240"/>
      </p:ext>
    </p:extLst>
  </p:cSld>
  <p:clrMapOvr>
    <a:masterClrMapping/>
  </p:clrMapOvr>
  <p:transition spd="med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44200"/>
      </p:ext>
    </p:extLst>
  </p:cSld>
  <p:clrMapOvr>
    <a:masterClrMapping/>
  </p:clrMapOvr>
  <p:transition spd="med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5697427"/>
      </p:ext>
    </p:extLst>
  </p:cSld>
  <p:clrMapOvr>
    <a:masterClrMapping/>
  </p:clrMapOvr>
  <p:transition spd="med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80074339"/>
      </p:ext>
    </p:extLst>
  </p:cSld>
  <p:clrMapOvr>
    <a:masterClrMapping/>
  </p:clrMapOvr>
  <p:transition spd="med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33312799"/>
      </p:ext>
    </p:extLst>
  </p:cSld>
  <p:clrMapOvr>
    <a:masterClrMapping/>
  </p:clrMapOvr>
  <p:transition spd="med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89862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89862" cy="450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1029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1030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1031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816" r:id="rId1"/>
    <p:sldLayoutId id="2147489817" r:id="rId2"/>
    <p:sldLayoutId id="2147489818" r:id="rId3"/>
    <p:sldLayoutId id="2147489819" r:id="rId4"/>
    <p:sldLayoutId id="2147489820" r:id="rId5"/>
    <p:sldLayoutId id="2147489821" r:id="rId6"/>
    <p:sldLayoutId id="2147489822" r:id="rId7"/>
    <p:sldLayoutId id="2147489823" r:id="rId8"/>
    <p:sldLayoutId id="2147489824" r:id="rId9"/>
    <p:sldLayoutId id="2147489825" r:id="rId10"/>
    <p:sldLayoutId id="2147489826" r:id="rId11"/>
    <p:sldLayoutId id="2147489827" r:id="rId12"/>
  </p:sldLayoutIdLst>
  <p:transition spd="med">
    <p:wipe dir="d"/>
  </p:transition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+mj-lt"/>
          <a:ea typeface="Lucida Sans Unicode" pitchFamily="32" charset="0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Lucida Sans Unicode" pitchFamily="32" charset="0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Lucida Sans Unicode" pitchFamily="32" charset="0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Lucida Sans Unicode" pitchFamily="32" charset="0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Lucida Sans Unicode" pitchFamily="32" charset="0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Lucida Sans Unicode" pitchFamily="32" charset="0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skolcham.schoolrm.ru/sveden/employees/19560/412401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nsportal.ru/detskiy-sad/okruzhayushchiy-mir/2019/04/03/zhivotnye-mordovskogo-kraya" TargetMode="External"/><Relationship Id="rId2" Type="http://schemas.openxmlformats.org/officeDocument/2006/relationships/hyperlink" Target="https://nsportal.ru/detskiy-sad/applikatsiya-lepka/2019/04/03/mama-moy-angel-hranitel" TargetMode="Externa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260350"/>
            <a:ext cx="8245475" cy="3925888"/>
          </a:xfrm>
        </p:spPr>
        <p:txBody>
          <a:bodyPr lIns="90000" tIns="46800" rIns="90000" bIns="46800"/>
          <a:lstStyle/>
          <a:p>
            <a:pPr algn="l" defTabSz="914400" eaLnBrk="1" hangingPunct="1">
              <a:lnSpc>
                <a:spcPct val="100000"/>
              </a:lnSpc>
            </a:pPr>
            <a:r>
              <a:rPr lang="ru-RU" altLang="ru-RU" sz="3200" i="1" smtClean="0">
                <a:solidFill>
                  <a:srgbClr val="002060"/>
                </a:solidFill>
                <a:ea typeface="Lucida Sans Unicode" pitchFamily="34" charset="0"/>
              </a:rPr>
              <a:t>       </a:t>
            </a:r>
            <a:r>
              <a:rPr lang="ru-RU" altLang="ru-RU" sz="2000" i="1" smtClean="0">
                <a:solidFill>
                  <a:srgbClr val="002060"/>
                </a:solidFill>
                <a:ea typeface="Lucida Sans Unicode" pitchFamily="34" charset="0"/>
              </a:rPr>
              <a:t>Министерство образования РМ</a:t>
            </a:r>
            <a:r>
              <a:rPr lang="ru-RU" altLang="ru-RU" sz="4000" i="1" smtClean="0">
                <a:solidFill>
                  <a:srgbClr val="CC0000"/>
                </a:solidFill>
                <a:ea typeface="Lucida Sans Unicode" pitchFamily="34" charset="0"/>
              </a:rPr>
              <a:t/>
            </a:r>
            <a:br>
              <a:rPr lang="ru-RU" altLang="ru-RU" sz="4000" i="1" smtClean="0">
                <a:solidFill>
                  <a:srgbClr val="CC0000"/>
                </a:solidFill>
                <a:ea typeface="Lucida Sans Unicode" pitchFamily="34" charset="0"/>
              </a:rPr>
            </a:br>
            <a:r>
              <a:rPr lang="ru-RU" altLang="ru-RU" sz="2800" i="1" smtClean="0">
                <a:solidFill>
                  <a:srgbClr val="CC0000"/>
                </a:solidFill>
                <a:ea typeface="Lucida Sans Unicode" pitchFamily="34" charset="0"/>
              </a:rPr>
              <a:t>         </a:t>
            </a:r>
            <a:br>
              <a:rPr lang="ru-RU" altLang="ru-RU" sz="2800" i="1" smtClean="0">
                <a:solidFill>
                  <a:srgbClr val="CC0000"/>
                </a:solidFill>
                <a:ea typeface="Lucida Sans Unicode" pitchFamily="34" charset="0"/>
              </a:rPr>
            </a:br>
            <a:r>
              <a:rPr lang="ru-RU" altLang="ru-RU" sz="2800" i="1" smtClean="0">
                <a:solidFill>
                  <a:srgbClr val="C00000"/>
                </a:solidFill>
                <a:ea typeface="Lucida Sans Unicode" pitchFamily="34" charset="0"/>
              </a:rPr>
              <a:t>               Портфолио</a:t>
            </a:r>
            <a:r>
              <a:rPr lang="ru-RU" altLang="ru-RU" sz="4000" i="1" smtClean="0">
                <a:solidFill>
                  <a:srgbClr val="CC0000"/>
                </a:solidFill>
                <a:ea typeface="Lucida Sans Unicode" pitchFamily="34" charset="0"/>
              </a:rPr>
              <a:t/>
            </a:r>
            <a:br>
              <a:rPr lang="ru-RU" altLang="ru-RU" sz="4000" i="1" smtClean="0">
                <a:solidFill>
                  <a:srgbClr val="CC0000"/>
                </a:solidFill>
                <a:ea typeface="Lucida Sans Unicode" pitchFamily="34" charset="0"/>
              </a:rPr>
            </a:br>
            <a:r>
              <a:rPr lang="ru-RU" altLang="ru-RU" sz="2400" i="1" smtClean="0">
                <a:solidFill>
                  <a:srgbClr val="CC0000"/>
                </a:solidFill>
                <a:ea typeface="Lucida Sans Unicode" pitchFamily="34" charset="0"/>
              </a:rPr>
              <a:t>Пышковой Светланы Михайловны</a:t>
            </a:r>
            <a:r>
              <a:rPr lang="ru-RU" altLang="ru-RU" sz="2400" smtClean="0">
                <a:solidFill>
                  <a:srgbClr val="C00000"/>
                </a:solidFill>
                <a:ea typeface="Lucida Sans Unicode" pitchFamily="34" charset="0"/>
              </a:rPr>
              <a:t> - </a:t>
            </a:r>
            <a:r>
              <a:rPr lang="ru-RU" altLang="ru-RU" sz="2400" b="0" smtClean="0">
                <a:solidFill>
                  <a:srgbClr val="C00000"/>
                </a:solidFill>
                <a:ea typeface="Lucida Sans Unicode" pitchFamily="34" charset="0"/>
              </a:rPr>
              <a:t/>
            </a:r>
            <a:br>
              <a:rPr lang="ru-RU" altLang="ru-RU" sz="2400" b="0" smtClean="0">
                <a:solidFill>
                  <a:srgbClr val="C00000"/>
                </a:solidFill>
                <a:ea typeface="Lucida Sans Unicode" pitchFamily="34" charset="0"/>
              </a:rPr>
            </a:br>
            <a:r>
              <a:rPr lang="ru-RU" altLang="ru-RU" sz="2400" b="0" smtClean="0">
                <a:solidFill>
                  <a:srgbClr val="002060"/>
                </a:solidFill>
                <a:ea typeface="Lucida Sans Unicode" pitchFamily="34" charset="0"/>
              </a:rPr>
              <a:t>                          </a:t>
            </a:r>
            <a:r>
              <a:rPr lang="ru-RU" altLang="ru-RU" sz="1800" b="0" smtClean="0">
                <a:solidFill>
                  <a:srgbClr val="002060"/>
                </a:solidFill>
                <a:ea typeface="Lucida Sans Unicode" pitchFamily="34" charset="0"/>
              </a:rPr>
              <a:t>воспитателя</a:t>
            </a:r>
            <a:br>
              <a:rPr lang="ru-RU" altLang="ru-RU" sz="1800" b="0" smtClean="0">
                <a:solidFill>
                  <a:srgbClr val="002060"/>
                </a:solidFill>
                <a:ea typeface="Lucida Sans Unicode" pitchFamily="34" charset="0"/>
              </a:rPr>
            </a:br>
            <a:r>
              <a:rPr lang="ru-RU" altLang="ru-RU" sz="1800" b="0" smtClean="0">
                <a:solidFill>
                  <a:srgbClr val="002060"/>
                </a:solidFill>
                <a:ea typeface="Lucida Sans Unicode" pitchFamily="34" charset="0"/>
              </a:rPr>
              <a:t>  Структурного подразделения « Детский сад </a:t>
            </a:r>
            <a:br>
              <a:rPr lang="ru-RU" altLang="ru-RU" sz="1800" b="0" smtClean="0">
                <a:solidFill>
                  <a:srgbClr val="002060"/>
                </a:solidFill>
                <a:ea typeface="Lucida Sans Unicode" pitchFamily="34" charset="0"/>
              </a:rPr>
            </a:br>
            <a:r>
              <a:rPr lang="ru-RU" altLang="ru-RU" sz="1800" b="0" smtClean="0">
                <a:solidFill>
                  <a:srgbClr val="002060"/>
                </a:solidFill>
                <a:ea typeface="Lucida Sans Unicode" pitchFamily="34" charset="0"/>
              </a:rPr>
              <a:t>  комбинированного вида «Колокольчик» </a:t>
            </a:r>
            <a:br>
              <a:rPr lang="ru-RU" altLang="ru-RU" sz="1800" b="0" smtClean="0">
                <a:solidFill>
                  <a:srgbClr val="002060"/>
                </a:solidFill>
                <a:ea typeface="Lucida Sans Unicode" pitchFamily="34" charset="0"/>
              </a:rPr>
            </a:br>
            <a:r>
              <a:rPr lang="ru-RU" altLang="ru-RU" sz="1800" b="0" smtClean="0">
                <a:solidFill>
                  <a:srgbClr val="002060"/>
                </a:solidFill>
                <a:ea typeface="Lucida Sans Unicode" pitchFamily="34" charset="0"/>
              </a:rPr>
              <a:t>  МБДОУ «Детский сад </a:t>
            </a:r>
            <a:br>
              <a:rPr lang="ru-RU" altLang="ru-RU" sz="1800" b="0" smtClean="0">
                <a:solidFill>
                  <a:srgbClr val="002060"/>
                </a:solidFill>
                <a:ea typeface="Lucida Sans Unicode" pitchFamily="34" charset="0"/>
              </a:rPr>
            </a:br>
            <a:r>
              <a:rPr lang="ru-RU" altLang="ru-RU" sz="1800" b="0" smtClean="0">
                <a:solidFill>
                  <a:srgbClr val="002060"/>
                </a:solidFill>
                <a:ea typeface="Lucida Sans Unicode" pitchFamily="34" charset="0"/>
              </a:rPr>
              <a:t>  «Планета детства» комбинированного вида» </a:t>
            </a:r>
            <a:br>
              <a:rPr lang="ru-RU" altLang="ru-RU" sz="1800" b="0" smtClean="0">
                <a:solidFill>
                  <a:srgbClr val="002060"/>
                </a:solidFill>
                <a:ea typeface="Lucida Sans Unicode" pitchFamily="34" charset="0"/>
              </a:rPr>
            </a:br>
            <a:r>
              <a:rPr lang="ru-RU" altLang="ru-RU" sz="1800" b="0" smtClean="0">
                <a:solidFill>
                  <a:srgbClr val="002060"/>
                </a:solidFill>
                <a:ea typeface="Lucida Sans Unicode" pitchFamily="34" charset="0"/>
              </a:rPr>
              <a:t>  пгт.Комсомольский Чамзинского муниципального района РМ</a:t>
            </a:r>
            <a:r>
              <a:rPr lang="ru-RU" altLang="ru-RU" sz="2400" b="0" smtClean="0">
                <a:solidFill>
                  <a:srgbClr val="002060"/>
                </a:solidFill>
                <a:ea typeface="Lucida Sans Unicode" pitchFamily="34" charset="0"/>
              </a:rPr>
              <a:t/>
            </a:r>
            <a:br>
              <a:rPr lang="ru-RU" altLang="ru-RU" sz="2400" b="0" smtClean="0">
                <a:solidFill>
                  <a:srgbClr val="002060"/>
                </a:solidFill>
                <a:ea typeface="Lucida Sans Unicode" pitchFamily="34" charset="0"/>
              </a:rPr>
            </a:br>
            <a:r>
              <a:rPr lang="ru-RU" altLang="ru-RU" sz="3200" b="0" i="1" smtClean="0">
                <a:solidFill>
                  <a:srgbClr val="002060"/>
                </a:solidFill>
                <a:ea typeface="Lucida Sans Unicode" pitchFamily="34" charset="0"/>
              </a:rPr>
              <a:t/>
            </a:r>
            <a:br>
              <a:rPr lang="ru-RU" altLang="ru-RU" sz="3200" b="0" i="1" smtClean="0">
                <a:solidFill>
                  <a:srgbClr val="002060"/>
                </a:solidFill>
                <a:ea typeface="Lucida Sans Unicode" pitchFamily="34" charset="0"/>
              </a:rPr>
            </a:br>
            <a:endParaRPr lang="ru-RU" altLang="ru-RU" sz="2800" i="1" smtClean="0">
              <a:solidFill>
                <a:srgbClr val="000099"/>
              </a:solidFill>
              <a:ea typeface="Lucida Sans Unicode" pitchFamily="34" charset="0"/>
            </a:endParaRPr>
          </a:p>
        </p:txBody>
      </p:sp>
      <p:sp>
        <p:nvSpPr>
          <p:cNvPr id="14339" name="Прямоугольник 8"/>
          <p:cNvSpPr>
            <a:spLocks noChangeArrowheads="1"/>
          </p:cNvSpPr>
          <p:nvPr/>
        </p:nvSpPr>
        <p:spPr bwMode="auto">
          <a:xfrm>
            <a:off x="468313" y="3573463"/>
            <a:ext cx="7704137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>
                <a:solidFill>
                  <a:srgbClr val="B800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16.11.1981</a:t>
            </a:r>
          </a:p>
          <a:p>
            <a:pPr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>
                <a:solidFill>
                  <a:srgbClr val="B800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образование: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высшее, МГУ им. Н.П. Огарева, 2004 год, № диплома ВСВ 0031385. Профессиональная переподготовка по программе «Педагогика и методика дошкольного образования», ГБУДПО «МРИО» № диплома 132404937526 от 30.06.2017.</a:t>
            </a:r>
          </a:p>
          <a:p>
            <a:pPr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>
                <a:solidFill>
                  <a:srgbClr val="B800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Специальность: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«Языки и литературы народов РФ (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мокшанский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/эрзянский). Русский язык и литература»</a:t>
            </a:r>
          </a:p>
          <a:p>
            <a:pPr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>
                <a:solidFill>
                  <a:srgbClr val="B800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 (по специальности): </a:t>
            </a:r>
            <a:r>
              <a:rPr lang="ru-RU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11лет</a:t>
            </a:r>
            <a:endParaRPr lang="ru-RU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работы в должности: </a:t>
            </a:r>
            <a:r>
              <a:rPr lang="ru-RU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10лет</a:t>
            </a:r>
            <a:endParaRPr lang="ru-RU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>
                <a:solidFill>
                  <a:srgbClr val="B800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 </a:t>
            </a:r>
            <a:r>
              <a:rPr lang="ru-RU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17лет</a:t>
            </a:r>
            <a:endParaRPr lang="ru-RU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>
                <a:solidFill>
                  <a:srgbClr val="B800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квалификационной категории: </a:t>
            </a:r>
          </a:p>
        </p:txBody>
      </p:sp>
      <p:pic>
        <p:nvPicPr>
          <p:cNvPr id="14340" name="Picture 2" descr="C:\Users\N0t\Desktop\справки сканированные Пышкова\c0143fa1cbaeadfc73ac3aca492d149d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260350"/>
            <a:ext cx="192405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0"/>
            <a:ext cx="4462463" cy="613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549275"/>
            <a:ext cx="4176713" cy="574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557213"/>
            <a:ext cx="4224337" cy="581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7" descr="C:\Users\N0t\Desktop\справки сканированные Пышкова\вставлены\Пышкова С. М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0"/>
            <a:ext cx="4537075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620713"/>
            <a:ext cx="4121150" cy="567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549275"/>
            <a:ext cx="4127500" cy="567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ChangeArrowheads="1"/>
          </p:cNvSpPr>
          <p:nvPr/>
        </p:nvSpPr>
        <p:spPr bwMode="auto">
          <a:xfrm>
            <a:off x="1827213" y="127000"/>
            <a:ext cx="548481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конкурсах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 sz="20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 sz="2000">
              <a:solidFill>
                <a:srgbClr val="C0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827088" y="1557338"/>
          <a:ext cx="7808912" cy="4948311"/>
        </p:xfrm>
        <a:graphic>
          <a:graphicData uri="http://schemas.openxmlformats.org/drawingml/2006/table">
            <a:tbl>
              <a:tblPr/>
              <a:tblGrid>
                <a:gridCol w="207658"/>
                <a:gridCol w="1593038"/>
                <a:gridCol w="1800200"/>
                <a:gridCol w="1656184"/>
                <a:gridCol w="1224136"/>
                <a:gridCol w="1327696"/>
              </a:tblGrid>
              <a:tr h="80325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№</a:t>
                      </a: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Участник  конкурса</a:t>
                      </a:r>
                      <a:endParaRPr lang="ru-RU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Название </a:t>
                      </a:r>
                      <a:endParaRPr lang="ru-RU" sz="1600" b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конкурса</a:t>
                      </a:r>
                      <a:endParaRPr lang="ru-RU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Уровень</a:t>
                      </a: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Дата проведения</a:t>
                      </a: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Достижения</a:t>
                      </a: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13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400" b="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400" b="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Игошин Иван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«Новогодняя игрушка»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</a:t>
                      </a: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2017 г.</a:t>
                      </a: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место</a:t>
                      </a: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15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Попков Ярослав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«Новогодняя игрушка»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2017 г.</a:t>
                      </a: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место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15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Игошин Иван</a:t>
                      </a:r>
                    </a:p>
                    <a:p>
                      <a:pPr algn="ctr"/>
                      <a:endParaRPr lang="ru-RU" sz="16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«Новогодняя игрушка»</a:t>
                      </a:r>
                    </a:p>
                    <a:p>
                      <a:pPr algn="ctr"/>
                      <a:endParaRPr lang="ru-RU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г.</a:t>
                      </a:r>
                      <a:endParaRPr lang="ru-RU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6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место</a:t>
                      </a:r>
                      <a:endParaRPr lang="ru-RU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14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Игошин Иван</a:t>
                      </a:r>
                    </a:p>
                    <a:p>
                      <a:pPr algn="ctr"/>
                      <a:endParaRPr lang="ru-RU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«Неопалимая купина»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г.</a:t>
                      </a:r>
                      <a:endParaRPr lang="ru-RU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место</a:t>
                      </a:r>
                      <a:endParaRPr lang="ru-RU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15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Вдовин Сергей</a:t>
                      </a: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«Новогодняя игрушка»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г.</a:t>
                      </a:r>
                      <a:endParaRPr lang="ru-RU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место</a:t>
                      </a:r>
                      <a:endParaRPr lang="ru-RU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766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Марайкова</a:t>
                      </a: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Варвара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«Флора-дизайн»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</a:t>
                      </a: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г.</a:t>
                      </a:r>
                      <a:endParaRPr lang="ru-RU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место</a:t>
                      </a:r>
                      <a:endParaRPr lang="ru-RU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39750" y="290513"/>
          <a:ext cx="8208963" cy="4506912"/>
        </p:xfrm>
        <a:graphic>
          <a:graphicData uri="http://schemas.openxmlformats.org/drawingml/2006/table">
            <a:tbl>
              <a:tblPr/>
              <a:tblGrid>
                <a:gridCol w="360363"/>
                <a:gridCol w="1522412"/>
                <a:gridCol w="1657350"/>
                <a:gridCol w="1958975"/>
                <a:gridCol w="1281113"/>
                <a:gridCol w="1428750"/>
              </a:tblGrid>
              <a:tr h="8922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№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Участник  конкурса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Название конкурса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Уровень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Дата проведения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Достижения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78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Юткин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Максим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Gothic" pitchFamily="49" charset="-128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Gothic" pitchFamily="49" charset="-128"/>
                          <a:cs typeface="Times New Roman" pitchFamily="18" charset="0"/>
                        </a:rPr>
                        <a:t>Новогодня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Gothic" pitchFamily="49" charset="-128"/>
                          <a:cs typeface="Times New Roman" pitchFamily="18" charset="0"/>
                        </a:rPr>
                        <a:t> игрушка»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Муниципальный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2019 г.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 место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78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Коллективная работа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«Благовест»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Муниципальный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2020 г.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 место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78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Аксенова Регина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«Неопалимая купина»</a:t>
                      </a:r>
                    </a:p>
                    <a:p>
                      <a:endParaRPr lang="ru-RU" sz="1800" dirty="0"/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Муниципальный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2021 г.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 место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10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Зайцева Милана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Gothic" pitchFamily="49" charset="-128"/>
                          <a:cs typeface="Times New Roman" pitchFamily="18" charset="0"/>
                        </a:rPr>
                        <a:t>«Неопалимая Купина»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Муниципальный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Gothic" pitchFamily="49" charset="-128"/>
                          <a:cs typeface="Times New Roman" pitchFamily="18" charset="0"/>
                        </a:rPr>
                        <a:t>2021 г.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Gothic" pitchFamily="49" charset="-128"/>
                          <a:cs typeface="Times New Roman" pitchFamily="18" charset="0"/>
                        </a:rPr>
                        <a:t>1 место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718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</p:spTree>
  </p:cSld>
  <p:clrMapOvr>
    <a:masterClrMapping/>
  </p:clrMapOvr>
  <p:transition spd="med"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C:\Users\N0t\Desktop\справки сканированные Пышкова\2017 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3338"/>
            <a:ext cx="4398963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5" descr="C:\Users\N0t\Desktop\справки сканированные Пышкова\2017 п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913" y="33338"/>
            <a:ext cx="4457700" cy="613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C:\Users\N0t\Desktop\справки сканированные Пышкова\2018 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368300"/>
            <a:ext cx="4356100" cy="599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5" descr="C:\Users\N0t\Desktop\справки сканированные Пышкова\20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713" y="368300"/>
            <a:ext cx="4356100" cy="599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C:\Users\N0t\Desktop\справки сканированные Пышкова\2019 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5888"/>
            <a:ext cx="4240212" cy="583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4" descr="C:\Users\N0t\Desktop\справки сканированные Пышкова\2019 м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8" y="93663"/>
            <a:ext cx="4257675" cy="585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C:\Users\N0t\Desktop\справки сканированные Пышкова\2019 ю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92150"/>
            <a:ext cx="4329112" cy="595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4" descr="C:\Users\N0t\Desktop\справки сканированные Пышкова\20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692150"/>
            <a:ext cx="4351338" cy="598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2627313" y="139700"/>
            <a:ext cx="5834062" cy="1273175"/>
          </a:xfrm>
        </p:spPr>
        <p:txBody>
          <a:bodyPr/>
          <a:lstStyle/>
          <a:p>
            <a:endParaRPr lang="ru-RU" altLang="ru-RU" smtClean="0">
              <a:ea typeface="Lucida Sans Unicode" pitchFamily="34" charset="0"/>
            </a:endParaRPr>
          </a:p>
        </p:txBody>
      </p:sp>
      <p:pic>
        <p:nvPicPr>
          <p:cNvPr id="15363" name="Picture 5" descr="C:\Users\N0t\Desktop\справки сканированные Пышкова\характеристика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115888"/>
            <a:ext cx="4368800" cy="601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6" descr="C:\Users\N0t\Desktop\справки сканированные Пышкова\характеристика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115888"/>
            <a:ext cx="4368800" cy="601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7" descr="C:\Users\N0t\Desktop\справки сканированные Пышкова\характеристика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638" y="4763"/>
            <a:ext cx="4478337" cy="615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C:\Users\N0t\Desktop\справки сканированные Пышкова\2021 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38138"/>
            <a:ext cx="4457700" cy="613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5" descr="C:\Users\N0t\Desktop\справки сканированные Пышкова\2021 з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8138"/>
            <a:ext cx="4457700" cy="613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Прямоугольник 2"/>
          <p:cNvSpPr>
            <a:spLocks noChangeArrowheads="1"/>
          </p:cNvSpPr>
          <p:nvPr/>
        </p:nvSpPr>
        <p:spPr bwMode="auto">
          <a:xfrm>
            <a:off x="762000" y="188913"/>
            <a:ext cx="838200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Wingdings 3" pitchFamily="18" charset="2"/>
              <a:buNone/>
            </a:pPr>
            <a:r>
              <a:rPr lang="ru-RU" altLang="ru-RU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5. Наличие авторских программ, методических пособий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Wingdings 3" pitchFamily="18" charset="2"/>
              <a:buNone/>
            </a:pPr>
            <a:endParaRPr lang="ru-RU" altLang="ru-RU" b="1" i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9" name="Picture 3" descr="C:\Users\N0t\Desktop\справки сканированные Пышкова\титульник перспект пл круж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866775"/>
            <a:ext cx="4233862" cy="582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 descr="C:\Users\N0t\Desktop\справки сканированные Пышкова\антиплаг перспект кружо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866775"/>
            <a:ext cx="4213225" cy="579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N0t\Desktop\справки сканированные Пышкова\рецензия кружок\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4319588" cy="594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 descr="C:\Users\N0t\Desktop\справки сканированные Пышкова\рецензия кружок\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260350"/>
            <a:ext cx="4319587" cy="594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574675"/>
          </a:xfrm>
        </p:spPr>
        <p:txBody>
          <a:bodyPr/>
          <a:lstStyle/>
          <a:p>
            <a:r>
              <a:rPr lang="ru-RU" altLang="ru-RU" sz="20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6. Выступления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0" y="692150"/>
          <a:ext cx="9001124" cy="6002940"/>
        </p:xfrm>
        <a:graphic>
          <a:graphicData uri="http://schemas.openxmlformats.org/drawingml/2006/table">
            <a:tbl>
              <a:tblPr/>
              <a:tblGrid>
                <a:gridCol w="290359"/>
                <a:gridCol w="871077"/>
                <a:gridCol w="1538356"/>
                <a:gridCol w="1292642"/>
                <a:gridCol w="2316621"/>
                <a:gridCol w="2692069"/>
              </a:tblGrid>
              <a:tr h="3336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№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Дата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Место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Уровень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Тема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Название мероприятия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800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2018г.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СП «Детский сад к\в 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«Колокольчик»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МБДОУ «Детский сад «Планета детства комбинированного вида»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Образовательной организации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«Воспитание любви к родному краю в условиях семьи и детского сада»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Педагогический</a:t>
                      </a: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совет</a:t>
                      </a:r>
                      <a:endParaRPr lang="ru-RU" sz="1200" b="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971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2019 г.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СП «Детский сад к\в «Колокольчик» МБДОУ «Детский сад «Планета детства комбинированного вида»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Образовательной организации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«Военно-патриотическое</a:t>
                      </a: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воспитание в рамках реализации работы в ДОУ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Педагогический совет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971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2020г.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СП «Детский сад к\в «Колокольчик» МБДОУ «Детский сад «Планета детства комбинированного вида»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Образовательная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организация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«Дидактические</a:t>
                      </a: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игры как средство этнокультурного воспитания дошкольников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Педагогический совет</a:t>
                      </a: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b="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971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2021г.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СП «Детский сад к\в «Колокольчик» МБДОУ «Детский сад «Планета детства комбинированного вида»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Gothic" pitchFamily="49" charset="-128"/>
                        </a:rPr>
                        <a:t>Муниципальный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«Кружковая работа и ее роль в организации учебно-воспитательного процесса»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Районное методическое объединение 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971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2019г.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СП «Детский сад к\в «Колокольчик» МБДОУ «Детский сад «Планета детства комбинированного вида»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Gothic" pitchFamily="49" charset="-128"/>
                        </a:rPr>
                        <a:t>Образовательной организации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«Воспитание нравственно-волевых и патриотических чувств у дошкольников средствами физической культуры 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kern="1200" baseline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Педагогический</a:t>
                      </a: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совет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>
          <a:xfrm flipV="1">
            <a:off x="2843213" y="2008188"/>
            <a:ext cx="3889375" cy="52387"/>
          </a:xfrm>
        </p:spPr>
        <p:txBody>
          <a:bodyPr/>
          <a:lstStyle/>
          <a:p>
            <a:endParaRPr lang="ru-RU" altLang="ru-RU" smtClean="0">
              <a:ea typeface="Lucida Sans Unicode" pitchFamily="34" charset="0"/>
            </a:endParaRPr>
          </a:p>
        </p:txBody>
      </p:sp>
      <p:sp>
        <p:nvSpPr>
          <p:cNvPr id="37891" name="Объект 1"/>
          <p:cNvSpPr>
            <a:spLocks noGrp="1"/>
          </p:cNvSpPr>
          <p:nvPr>
            <p:ph idx="1"/>
          </p:nvPr>
        </p:nvSpPr>
        <p:spPr>
          <a:xfrm>
            <a:off x="3203575" y="3860800"/>
            <a:ext cx="2016125" cy="2552700"/>
          </a:xfrm>
        </p:spPr>
        <p:txBody>
          <a:bodyPr/>
          <a:lstStyle/>
          <a:p>
            <a:endParaRPr lang="ru-RU" altLang="ru-RU" smtClean="0">
              <a:ea typeface="Lucida Sans Unicode" pitchFamily="34" charset="0"/>
            </a:endParaRPr>
          </a:p>
        </p:txBody>
      </p:sp>
      <p:pic>
        <p:nvPicPr>
          <p:cNvPr id="37892" name="Picture 6" descr="C:\Users\N0t\Desktop\справки сканированные Пышкова\справка доклад на педсовете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4533900" cy="62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7" descr="C:\Users\N0t\Desktop\справки сканированные Пышкова\доклад на педсовете военно-патриот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963" y="561975"/>
            <a:ext cx="4618037" cy="635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C:\Users\N0t\Desktop\справки сканированные Пышкова\доклад на педсовете дид игр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363"/>
            <a:ext cx="4460875" cy="613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5" descr="C:\Users\N0t\Desktop\справки сканированные Пышкова\махаева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5" y="360363"/>
            <a:ext cx="4462463" cy="613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574675"/>
          </a:xfrm>
        </p:spPr>
        <p:txBody>
          <a:bodyPr/>
          <a:lstStyle/>
          <a:p>
            <a:r>
              <a:rPr lang="ru-RU" altLang="ru-RU" sz="200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7. Проведение открытых занятий, мастер-классов, мероприятий</a:t>
            </a:r>
            <a:r>
              <a:rPr lang="ru-RU" altLang="ru-RU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altLang="ru-RU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ru-RU" altLang="ru-RU" smtClean="0"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50825" y="765175"/>
          <a:ext cx="8715376" cy="5038725"/>
        </p:xfrm>
        <a:graphic>
          <a:graphicData uri="http://schemas.openxmlformats.org/drawingml/2006/table">
            <a:tbl>
              <a:tblPr/>
              <a:tblGrid>
                <a:gridCol w="285750"/>
                <a:gridCol w="725164"/>
                <a:gridCol w="1581374"/>
                <a:gridCol w="1152128"/>
                <a:gridCol w="1899147"/>
                <a:gridCol w="3071813"/>
              </a:tblGrid>
              <a:tr h="2439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№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Дата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Место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Уровень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Тема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Название мероприятия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468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Май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2020г.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СП «Детский сад комбинированного вида «Колокольчик» МБДОУ «Детский сад «Планета детства комбинированного вида»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Всероссийский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«Окна Победы»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«Бессмертный полк онлайн»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«Дети Победы»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Всероссийские акции онлайн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468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Сентябрь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2018г.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СП «Детский сад комбинированного вида «Колокольчик» МБДОУ «Детский сад «Планета детства комбинированного вида»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Образовательной организации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«День воспитателя и дошкольного работника»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Концерт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271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Февраль 2018г.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СП «Детский сад комбинированного вида «Колокольчик» МБДОУ «Детский сад «Планета детства комбинированного вида»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Образовательной организации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«Дикие животные мордовского края: волк и заяц»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Открытый просмотр по годовому плану для педагогов детского сада</a:t>
                      </a:r>
                    </a:p>
                    <a:p>
                      <a:endParaRPr lang="ru-RU" sz="1800" dirty="0"/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581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Июнь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2019г</a:t>
                      </a:r>
                      <a:endParaRPr lang="ru-RU" sz="1000" dirty="0"/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СП «Детский сад комбинированного вида «Колокольчик» МБДОУ «Детский сад «Планета детства комбинированного вида»</a:t>
                      </a:r>
                      <a:endParaRPr lang="ru-RU" sz="1000" dirty="0"/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Образовательной организации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«День защиты детей»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Концерт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6691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СП «Детский сад комбинированного вида «Колокольчик» МБДОУ «Детский сад «Планета детства комбинированного вида»</a:t>
                      </a: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/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Образовательной организации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Концерт ко Дню Матери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Методическое объединение по познавательному развитию для воспитателей старших групп  </a:t>
                      </a:r>
                      <a:r>
                        <a:rPr kumimoji="0" 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Чамзинского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муниципального района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14313" y="188913"/>
          <a:ext cx="8715376" cy="3185160"/>
        </p:xfrm>
        <a:graphic>
          <a:graphicData uri="http://schemas.openxmlformats.org/drawingml/2006/table">
            <a:tbl>
              <a:tblPr/>
              <a:tblGrid>
                <a:gridCol w="285750"/>
                <a:gridCol w="725164"/>
                <a:gridCol w="1581374"/>
                <a:gridCol w="1152128"/>
                <a:gridCol w="1899147"/>
                <a:gridCol w="3071813"/>
              </a:tblGrid>
              <a:tr h="2437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№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Дата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Место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Уровень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Тема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Название мероприятия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421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Ноябрь 2019г.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СП «Детский сад комбинированного вида «Колокольчик» МБДОУ «Детский сад «Планета детства комбинированного вида»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Образовательной организации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«Мама- мой Ангел-Хранитель»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Открытый просмотр по годовому плану для педагогов детского сада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421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Ноябрь 2019г.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СП «Детский сад комбинированного вида «Колокольчик» МБДОУ «Детский сад «Планета детства комбинированного вида»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Образовательной организации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«Многократное использование заготовок по технике «</a:t>
                      </a:r>
                      <a:r>
                        <a:rPr kumimoji="0" 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пластилинография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Мастер-класс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229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Октябрь 2021г.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СП «Детский сад комбинированного вида «Колокольчик» МБДОУ «Детский сад «Планета детства комбинированного вида»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Муниципальный уровень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«Бабушкины игрушки»</a:t>
                      </a:r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Методическое объединение по познавательному развитию дошкольников по кружку «Кладовая эрзянского народа»  для воспитателей</a:t>
                      </a:r>
                      <a:r>
                        <a:rPr lang="ru-RU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средних групп</a:t>
                      </a: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Чамзинского</a:t>
                      </a: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района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800" dirty="0"/>
                    </a:p>
                  </a:txBody>
                  <a:tcPr marL="44529" marR="44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wipe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C:\Users\N0t\Desktop\справки сканированные Пышкова\участие в концерте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55600"/>
            <a:ext cx="4246563" cy="584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5" descr="C:\Users\N0t\Desktop\справки сканированные Пышкова\справка участ в конц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50838"/>
            <a:ext cx="4237037" cy="582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 descr="C:\Users\N0t\Desktop\справки сканированные Пышкова\справка волк и заяц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188913"/>
            <a:ext cx="4408487" cy="606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4" descr="C:\Users\N0t\Desktop\справки сканированные Пышкова\справка участ в конц день защиты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888" y="188913"/>
            <a:ext cx="4402137" cy="605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85750" y="116632"/>
            <a:ext cx="8429625" cy="540060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 anchor="t" anchorCtr="0"/>
          <a:lstStyle/>
          <a:p>
            <a:pPr defTabSz="914400" eaLnBrk="1" hangingPunct="1">
              <a:lnSpc>
                <a:spcPct val="100000"/>
              </a:lnSpc>
            </a:pPr>
            <a:r>
              <a:rPr lang="ru-RU" altLang="ru-RU" sz="16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6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6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6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Представление собственного инновационного педагогического опыта</a:t>
            </a:r>
            <a:br>
              <a:rPr lang="ru-RU" alt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теме: </a:t>
            </a:r>
            <a:r>
              <a:rPr lang="ru-RU" altLang="ru-R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altLang="ru-R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i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«Приобщение детей к истокам народной культуры через программу дополнительного образования «Кладовая эрзянского народа»»</a:t>
            </a:r>
            <a:br>
              <a:rPr lang="ru-RU" altLang="ru-RU" sz="2000" i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i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i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Видео занятия по кружку «Кладовая эрзянского народа» </a:t>
            </a:r>
            <a:br>
              <a:rPr lang="ru-RU" alt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средней группе на тему</a:t>
            </a:r>
            <a:r>
              <a:rPr lang="ru-RU" altLang="ru-R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altLang="ru-R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i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«Бабушкины игрушки»</a:t>
            </a:r>
            <a:r>
              <a:rPr lang="ru-RU" altLang="ru-RU" sz="2000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600" dirty="0" smtClean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600" dirty="0" smtClean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https://dskolcham.schoolrm.ru/sveden/employees/19560/412401/</a:t>
            </a:r>
            <a:endParaRPr lang="ru-RU" alt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N0t\Desktop\справки сканированные Пышкова\справка ангел хранител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260350"/>
            <a:ext cx="4148137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 descr="C:\Users\N0t\Desktop\справки сканированные Пышкова\справка мастер класс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338" y="166688"/>
            <a:ext cx="4214812" cy="579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N0t\Desktop\справки сканированные Пышкова\справка открыт зан бабушк игруш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325" y="274638"/>
            <a:ext cx="4281488" cy="589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Прямоугольник 1"/>
          <p:cNvSpPr>
            <a:spLocks noChangeArrowheads="1"/>
          </p:cNvSpPr>
          <p:nvPr/>
        </p:nvSpPr>
        <p:spPr bwMode="auto">
          <a:xfrm>
            <a:off x="0" y="214313"/>
            <a:ext cx="89296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9. Общественно – педагогическая активность педагога: участие в комиссиях, в педагогических сообществах, в жюри конкурсов</a:t>
            </a:r>
            <a:endParaRPr lang="ru-RU" altLang="ru-RU" b="1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71513" y="1906588"/>
          <a:ext cx="7315200" cy="41370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8142"/>
                <a:gridCol w="3490458"/>
                <a:gridCol w="1578074"/>
                <a:gridCol w="1698526"/>
              </a:tblGrid>
              <a:tr h="335303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Название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Дата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0" marB="45710"/>
                </a:tc>
              </a:tr>
              <a:tr h="94486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Член профсоюзного комитета ДОУ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Образовательной организации</a:t>
                      </a: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/>
                </a:tc>
              </a:tr>
              <a:tr h="9623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0" marB="4571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Агитатор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по выборам депутатов Совета депутатов Комсомольского городского поселения первого созыва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0" marB="4571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</a:t>
                      </a: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77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0" marB="4571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Участие в республиканском методическом семинаре </a:t>
                      </a:r>
                    </a:p>
                  </a:txBody>
                  <a:tcPr marT="45710" marB="4571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Республиканский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678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0" marB="4571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Участие во всероссийской научно-практической конференции «Поликультурное образование: опыт и перспективы»</a:t>
                      </a:r>
                    </a:p>
                  </a:txBody>
                  <a:tcPr marT="45710" marB="4571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84213" y="908050"/>
          <a:ext cx="7315200" cy="51166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8142"/>
                <a:gridCol w="3490458"/>
                <a:gridCol w="1578074"/>
                <a:gridCol w="1698526"/>
              </a:tblGrid>
              <a:tr h="335311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Название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Дата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/>
                </a:tc>
              </a:tr>
              <a:tr h="155451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Участие в республиканском методическом семинаре «Инновационные практики речевого развития дошкольника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 поликультурном пространстве детского сада»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Республиканский</a:t>
                      </a:r>
                    </a:p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2" marB="45712"/>
                </a:tc>
              </a:tr>
              <a:tr h="109336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Участник программы мастер-классов в рамках</a:t>
                      </a: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VII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республиканского семинара-практикума «Учим творчеству»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2" marB="45712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Республиканский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2" marB="45712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666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Участие в мастер-классе «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Кофеграфика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» в рамках</a:t>
                      </a: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VIII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республиканского семинара-практикума «Учить творчеству»</a:t>
                      </a:r>
                    </a:p>
                  </a:txBody>
                  <a:tcPr marT="45696" marB="45696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96" marB="45696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Республиканский</a:t>
                      </a:r>
                    </a:p>
                  </a:txBody>
                  <a:tcPr marT="45696" marB="45696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666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Участник обучающего семинара «Организация и представление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услуг ранней помощи детям с ОВЗ и инвалидностью и их семьям»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6" marB="45696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96" marB="45696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</a:t>
                      </a: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96" marB="45696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wipe dir="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 descr="C:\Users\N0t\Desktop\справки сканированные Пышкова\справка профсоюз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765175"/>
            <a:ext cx="4303712" cy="592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4" descr="C:\Users\N0t\Desktop\справки сканированные Пышкова\агитатор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765175"/>
            <a:ext cx="4303713" cy="592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3" descr="C:\Users\N0t\Desktop\справки сканированные Пышкова\серт 19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836613"/>
            <a:ext cx="8054975" cy="585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N0t\Desktop\справки сканированные Пышкова\учить тв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514350"/>
            <a:ext cx="4252913" cy="584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 descr="C:\Users\N0t\Desktop\справки сканированные Пышкова\учить тв19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509588"/>
            <a:ext cx="4316413" cy="58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N0t\Desktop\справки сканированные Пышкова\сертификат овз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981075"/>
            <a:ext cx="4032250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>
          <a:xfrm>
            <a:off x="671513" y="0"/>
            <a:ext cx="7789862" cy="785813"/>
          </a:xfrm>
        </p:spPr>
        <p:txBody>
          <a:bodyPr/>
          <a:lstStyle/>
          <a:p>
            <a:r>
              <a:rPr lang="ru-RU" altLang="ru-RU" sz="16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</a:t>
            </a:r>
          </a:p>
        </p:txBody>
      </p:sp>
      <p:pic>
        <p:nvPicPr>
          <p:cNvPr id="52227" name="Picture 5" descr="C:\Users\N0t\Desktop\справки сканированные Пышкова\о позит результ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895350"/>
            <a:ext cx="4240213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6" descr="C:\Users\N0t\Desktop\справки сканированные Пышкова\о позит результ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75" y="895350"/>
            <a:ext cx="4240213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>
          <a:xfrm>
            <a:off x="671513" y="260350"/>
            <a:ext cx="7789862" cy="647700"/>
          </a:xfrm>
        </p:spPr>
        <p:txBody>
          <a:bodyPr/>
          <a:lstStyle/>
          <a:p>
            <a:pPr eaLnBrk="1" hangingPunct="1"/>
            <a:r>
              <a:rPr lang="ru-RU" altLang="ru-RU" sz="1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</a:t>
            </a:r>
          </a:p>
        </p:txBody>
      </p:sp>
      <p:pic>
        <p:nvPicPr>
          <p:cNvPr id="53251" name="Picture 4" descr="C:\Users\N0t\Desktop\справки сканированные Пышкова\справка о позит раб с роди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663" y="765175"/>
            <a:ext cx="3925887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2339975" y="1655763"/>
            <a:ext cx="3960813" cy="188912"/>
          </a:xfrm>
        </p:spPr>
        <p:txBody>
          <a:bodyPr/>
          <a:lstStyle/>
          <a:p>
            <a:endParaRPr lang="ru-RU" altLang="ru-RU" smtClean="0">
              <a:ea typeface="Lucida Sans Unicode" pitchFamily="34" charset="0"/>
            </a:endParaRPr>
          </a:p>
        </p:txBody>
      </p:sp>
      <p:pic>
        <p:nvPicPr>
          <p:cNvPr id="17411" name="Picture 4" descr="C:\Users\N0t\Desktop\справки сканированные Пышкова\антиплаг инновац опы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60350"/>
            <a:ext cx="4535488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696913"/>
          </a:xfrm>
        </p:spPr>
        <p:txBody>
          <a:bodyPr/>
          <a:lstStyle/>
          <a:p>
            <a:pPr eaLnBrk="1" hangingPunct="1"/>
            <a:r>
              <a:rPr lang="ru-RU" altLang="ru-RU" sz="1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12. Работа с детьми из социально –неблагополучных семей </a:t>
            </a:r>
          </a:p>
        </p:txBody>
      </p:sp>
      <p:pic>
        <p:nvPicPr>
          <p:cNvPr id="54275" name="Picture 4" descr="C:\Users\N0t\Desktop\справки сканированные Пышкова\справка семь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92696"/>
            <a:ext cx="4879975" cy="6351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Прямоугольник 1"/>
          <p:cNvSpPr>
            <a:spLocks noChangeArrowheads="1"/>
          </p:cNvSpPr>
          <p:nvPr/>
        </p:nvSpPr>
        <p:spPr bwMode="auto">
          <a:xfrm>
            <a:off x="857250" y="357188"/>
            <a:ext cx="7858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14. Награды и поощрения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 sz="1600" i="1">
              <a:solidFill>
                <a:srgbClr val="990033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17538" y="1125538"/>
          <a:ext cx="8128000" cy="1997094"/>
        </p:xfrm>
        <a:graphic>
          <a:graphicData uri="http://schemas.openxmlformats.org/drawingml/2006/table">
            <a:tbl>
              <a:tblPr/>
              <a:tblGrid>
                <a:gridCol w="574675"/>
                <a:gridCol w="3036887"/>
                <a:gridCol w="2484438"/>
                <a:gridCol w="2032000"/>
              </a:tblGrid>
              <a:tr h="632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Lucida Sans Unicode" pitchFamily="34" charset="0"/>
                          <a:cs typeface="Times New Roman" pitchFamily="18" charset="0"/>
                        </a:rPr>
                        <a:t>№</a:t>
                      </a:r>
                    </a:p>
                  </a:txBody>
                  <a:tcPr marT="45680" marB="456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Lucida Sans Unicode" pitchFamily="34" charset="0"/>
                          <a:cs typeface="Times New Roman" pitchFamily="18" charset="0"/>
                        </a:rPr>
                        <a:t>Поощрения</a:t>
                      </a:r>
                    </a:p>
                  </a:txBody>
                  <a:tcPr marT="45680" marB="456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Lucida Sans Unicode" pitchFamily="34" charset="0"/>
                          <a:cs typeface="Times New Roman" pitchFamily="18" charset="0"/>
                        </a:rPr>
                        <a:t>Уровень </a:t>
                      </a:r>
                    </a:p>
                  </a:txBody>
                  <a:tcPr marT="45680" marB="456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Lucida Sans Unicode" pitchFamily="34" charset="0"/>
                          <a:cs typeface="Times New Roman" pitchFamily="18" charset="0"/>
                        </a:rPr>
                        <a:t>Дата </a:t>
                      </a:r>
                    </a:p>
                  </a:txBody>
                  <a:tcPr marT="45680" marB="456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4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Lucida Sans Unicode" pitchFamily="34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Lucida Sans Unicode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Lucida Sans Unicode" pitchFamily="34" charset="0"/>
                        <a:cs typeface="Times New Roman" pitchFamily="18" charset="0"/>
                      </a:endParaRPr>
                    </a:p>
                  </a:txBody>
                  <a:tcPr marT="45680" marB="456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Lucida Sans Unicode" pitchFamily="34" charset="0"/>
                          <a:cs typeface="Times New Roman" pitchFamily="18" charset="0"/>
                        </a:rPr>
                        <a:t>Благодарность</a:t>
                      </a:r>
                    </a:p>
                  </a:txBody>
                  <a:tcPr marT="45680" marB="456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Lucida Sans Unicode" pitchFamily="34" charset="0"/>
                          <a:cs typeface="Times New Roman" pitchFamily="18" charset="0"/>
                        </a:rPr>
                        <a:t>Международный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Lucida Sans Unicode" pitchFamily="34" charset="0"/>
                        <a:cs typeface="Times New Roman" pitchFamily="18" charset="0"/>
                      </a:endParaRPr>
                    </a:p>
                  </a:txBody>
                  <a:tcPr marT="45680" marB="456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Lucida Sans Unicode" pitchFamily="34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680" marB="456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31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Lucida Sans Unicode" pitchFamily="34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45680" marB="456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Lucida Sans Unicode" pitchFamily="34" charset="0"/>
                          <a:cs typeface="Times New Roman" pitchFamily="18" charset="0"/>
                        </a:rPr>
                        <a:t>Благодарственное письмо</a:t>
                      </a:r>
                    </a:p>
                  </a:txBody>
                  <a:tcPr marT="45680" marB="456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Lucida Sans Unicode" pitchFamily="34" charset="0"/>
                          <a:cs typeface="Times New Roman" pitchFamily="18" charset="0"/>
                        </a:rPr>
                        <a:t>Международный</a:t>
                      </a:r>
                    </a:p>
                  </a:txBody>
                  <a:tcPr marT="45680" marB="456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Lucida Sans Unicode" pitchFamily="34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680" marB="456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3" descr="C:\Users\N0t\Desktop\справки сканированные Пышкова\blagodarnost-936910-au-1812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04813"/>
            <a:ext cx="4464050" cy="628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 descr="C:\Users\N0t\Desktop\справки сканированные Пышкова\Рисунок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81013"/>
            <a:ext cx="4462462" cy="613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0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Участие в инновационной (экспериментальной) деятельности</a:t>
            </a:r>
            <a:endParaRPr lang="ru-RU" altLang="ru-RU" smtClean="0">
              <a:ea typeface="Lucida Sans Unicode" pitchFamily="34" charset="0"/>
            </a:endParaRPr>
          </a:p>
        </p:txBody>
      </p:sp>
      <p:pic>
        <p:nvPicPr>
          <p:cNvPr id="18435" name="Picture 2" descr="F:\2017 - ЭКСПЕРИМЕНТАЛЬНАЯ ПЛОЩАДКА\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412875"/>
            <a:ext cx="3832225" cy="54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5" y="1422400"/>
            <a:ext cx="4037013" cy="540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4427538" y="1773238"/>
            <a:ext cx="2447925" cy="234950"/>
          </a:xfrm>
        </p:spPr>
        <p:txBody>
          <a:bodyPr/>
          <a:lstStyle/>
          <a:p>
            <a:endParaRPr lang="ru-RU" altLang="ru-RU" smtClean="0">
              <a:ea typeface="Lucida Sans Unicode" pitchFamily="34" charset="0"/>
            </a:endParaRPr>
          </a:p>
        </p:txBody>
      </p:sp>
      <p:pic>
        <p:nvPicPr>
          <p:cNvPr id="19459" name="Picture 5" descr="C:\Users\N0t\Desktop\справки сканированные Пышкова\приказ по профориен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15888"/>
            <a:ext cx="4349750" cy="598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6" descr="C:\Users\N0t\Desktop\справки сканированные Пышкова\титульник много есть профессий разных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75" y="115888"/>
            <a:ext cx="4318000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841375"/>
          </a:xfrm>
        </p:spPr>
        <p:txBody>
          <a:bodyPr/>
          <a:lstStyle/>
          <a:p>
            <a:r>
              <a:rPr lang="ru-RU" altLang="ru-RU" sz="20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Наставничество</a:t>
            </a:r>
          </a:p>
        </p:txBody>
      </p:sp>
      <p:pic>
        <p:nvPicPr>
          <p:cNvPr id="20483" name="Picture 4" descr="C:\Users\N0t\Desktop\справки сканированные Пышкова\справка наставничеств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765175"/>
            <a:ext cx="4176712" cy="574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003300"/>
          </a:xfrm>
        </p:spPr>
        <p:txBody>
          <a:bodyPr/>
          <a:lstStyle/>
          <a:p>
            <a:r>
              <a:rPr lang="ru-RU" altLang="ru-RU" sz="20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Наличие публикаций</a:t>
            </a:r>
            <a:endParaRPr lang="ru-RU" altLang="ru-RU" sz="2000" smtClean="0">
              <a:ea typeface="Lucida Sans Unicode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225084"/>
              </p:ext>
            </p:extLst>
          </p:nvPr>
        </p:nvGraphicFramePr>
        <p:xfrm>
          <a:off x="323850" y="1196975"/>
          <a:ext cx="8482012" cy="5653224"/>
        </p:xfrm>
        <a:graphic>
          <a:graphicData uri="http://schemas.openxmlformats.org/drawingml/2006/table">
            <a:tbl>
              <a:tblPr/>
              <a:tblGrid>
                <a:gridCol w="2530881"/>
                <a:gridCol w="1717660"/>
                <a:gridCol w="1368278"/>
                <a:gridCol w="2865193"/>
              </a:tblGrid>
              <a:tr h="5935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Название </a:t>
                      </a:r>
                      <a:r>
                        <a:rPr lang="ru-RU" sz="16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публикации</a:t>
                      </a:r>
                      <a:endParaRPr lang="ru-RU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843" marR="63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Уровень</a:t>
                      </a:r>
                    </a:p>
                  </a:txBody>
                  <a:tcPr marL="63843" marR="63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Дата публикаций</a:t>
                      </a:r>
                    </a:p>
                  </a:txBody>
                  <a:tcPr marL="63843" marR="63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Место </a:t>
                      </a:r>
                      <a:r>
                        <a:rPr lang="ru-RU" sz="16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публикации</a:t>
                      </a:r>
                      <a:endParaRPr lang="ru-RU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843" marR="63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01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Конспект занятия по</a:t>
                      </a:r>
                      <a:r>
                        <a:rPr lang="ru-RU" sz="1400" b="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художественно-эстетическому развитию в</a:t>
                      </a:r>
                      <a:endParaRPr lang="ru-RU" sz="1400" b="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средней группе «Мама – мой Ангел-Хранитель»</a:t>
                      </a:r>
                      <a:endParaRPr lang="ru-RU" sz="1400" b="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843" marR="63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Международный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843" marR="63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i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3.04.2019</a:t>
                      </a:r>
                      <a:r>
                        <a:rPr lang="ru-RU" sz="14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843" marR="63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Образовательная</a:t>
                      </a:r>
                      <a:r>
                        <a:rPr lang="ru-RU" sz="1400" b="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социальная сеть 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nsportal.ru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2"/>
                        </a:rPr>
                        <a:t>https://nsportal.ru/detskiy-sad/applikatsiya-lepka/2019/04/03/mama-moy-angel-hranitel</a:t>
                      </a:r>
                      <a:endParaRPr lang="ru-RU" sz="1400" b="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843" marR="63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9753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Конспект занятия по познавательному развитию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2 младшей группе «Животные мордовского края: волк и заяц»</a:t>
                      </a:r>
                      <a:endParaRPr lang="ru-RU" sz="1400" b="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843" marR="63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Международны</a:t>
                      </a:r>
                      <a:r>
                        <a:rPr lang="ru-RU" sz="16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й</a:t>
                      </a:r>
                      <a:endParaRPr lang="ru-RU" sz="16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843" marR="63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3.04. 2019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843" marR="63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3"/>
                        </a:rPr>
                        <a:t>https://nsportal.ru/detskiy-sad/okruzhayushchiy-mir/2019/04/03/zhivotnye-mordovskogo-kraya</a:t>
                      </a:r>
                      <a:endParaRPr lang="ru-RU" sz="1600" b="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843" marR="63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13106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Участник всероссийской научно-практической конференции «Поликультурное образование: опыт и перспективы»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b="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843" marR="63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Всероссийский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843" marR="63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2020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843" marR="63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Сборник</a:t>
                      </a:r>
                    </a:p>
                  </a:txBody>
                  <a:tcPr marL="63843" marR="63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34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Участник IX муниципальной научно-практической конференции с республиканским участием «Образование и воспитание школьников в условиях поликультурного региона»</a:t>
                      </a:r>
                    </a:p>
                  </a:txBody>
                  <a:tcPr marL="63843" marR="63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Республиканский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843" marR="63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2020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843" marR="63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Сборник</a:t>
                      </a:r>
                    </a:p>
                  </a:txBody>
                  <a:tcPr marL="63843" marR="63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>
              <a:ea typeface="Lucida Sans Unicode" pitchFamily="34" charset="0"/>
            </a:endParaRPr>
          </a:p>
        </p:txBody>
      </p:sp>
      <p:pic>
        <p:nvPicPr>
          <p:cNvPr id="22531" name="Picture 4" descr="C:\Users\N0t\Desktop\справки сканированные Пышкова\svidetelstvo-3789600-16080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17513"/>
            <a:ext cx="4608513" cy="649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04813"/>
            <a:ext cx="4392612" cy="621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theme/theme1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4565428</TotalTime>
  <Words>1073</Words>
  <Application>Microsoft Office PowerPoint</Application>
  <PresentationFormat>Экран (4:3)</PresentationFormat>
  <Paragraphs>279</Paragraphs>
  <Slides>43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1_Тема Office</vt:lpstr>
      <vt:lpstr>       Министерство образования РМ                          Портфолио Пышковой Светланы Михайловны -                            воспитателя   Структурного подразделения « Детский сад    комбинированного вида «Колокольчик»    МБДОУ «Детский сад    «Планета детства» комбинированного вида»    пгт.Комсомольский Чамзинского муниципального района РМ  </vt:lpstr>
      <vt:lpstr>Презентация PowerPoint</vt:lpstr>
      <vt:lpstr>  Представление собственного инновационного педагогического опыта по теме:    «Приобщение детей к истокам народной культуры через программу дополнительного образования «Кладовая эрзянского народа»»   Видео занятия по кружку «Кладовая эрзянского народа»  в средней группе на тему  «Бабушкины игрушки»   https://dskolcham.schoolrm.ru/sveden/employees/19560/412401/</vt:lpstr>
      <vt:lpstr>Презентация PowerPoint</vt:lpstr>
      <vt:lpstr>1. Участие в инновационной (экспериментальной) деятельности</vt:lpstr>
      <vt:lpstr>Презентация PowerPoint</vt:lpstr>
      <vt:lpstr>2. Наставничество</vt:lpstr>
      <vt:lpstr>3. Наличие публикаций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6. Выступления</vt:lpstr>
      <vt:lpstr>Презентация PowerPoint</vt:lpstr>
      <vt:lpstr>Презентация PowerPoint</vt:lpstr>
      <vt:lpstr>7. Проведение открытых занятий, мастер-классов, мероприятий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10. Позитивные результаты работы с воспитанниками</vt:lpstr>
      <vt:lpstr>11. Качество взаимодействия с родителями</vt:lpstr>
      <vt:lpstr>12. Работа с детьми из социально –неблагополучных семей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ПНПО в развитии (модернизации) образования страны</dc:title>
  <dc:creator>User User</dc:creator>
  <cp:lastModifiedBy>IT-SERVIS_13</cp:lastModifiedBy>
  <cp:revision>481</cp:revision>
  <cp:lastPrinted>2019-09-22T14:18:12Z</cp:lastPrinted>
  <dcterms:created xsi:type="dcterms:W3CDTF">2010-08-04T11:06:49Z</dcterms:created>
  <dcterms:modified xsi:type="dcterms:W3CDTF">2021-11-12T13:45:29Z</dcterms:modified>
</cp:coreProperties>
</file>