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57" r:id="rId3"/>
    <p:sldId id="335" r:id="rId4"/>
    <p:sldId id="278" r:id="rId5"/>
    <p:sldId id="261" r:id="rId6"/>
    <p:sldId id="314" r:id="rId7"/>
    <p:sldId id="350" r:id="rId8"/>
    <p:sldId id="356" r:id="rId9"/>
    <p:sldId id="360" r:id="rId10"/>
    <p:sldId id="351" r:id="rId11"/>
    <p:sldId id="267" r:id="rId12"/>
    <p:sldId id="358" r:id="rId13"/>
    <p:sldId id="361" r:id="rId14"/>
    <p:sldId id="362" r:id="rId15"/>
    <p:sldId id="359" r:id="rId16"/>
    <p:sldId id="352" r:id="rId17"/>
    <p:sldId id="295" r:id="rId18"/>
    <p:sldId id="353" r:id="rId19"/>
    <p:sldId id="264" r:id="rId20"/>
    <p:sldId id="366" r:id="rId21"/>
    <p:sldId id="345" r:id="rId22"/>
    <p:sldId id="313" r:id="rId23"/>
    <p:sldId id="311" r:id="rId24"/>
    <p:sldId id="329" r:id="rId25"/>
    <p:sldId id="364" r:id="rId26"/>
    <p:sldId id="322" r:id="rId27"/>
    <p:sldId id="319" r:id="rId28"/>
    <p:sldId id="363" r:id="rId29"/>
    <p:sldId id="35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918" autoAdjust="0"/>
  </p:normalViewPr>
  <p:slideViewPr>
    <p:cSldViewPr>
      <p:cViewPr>
        <p:scale>
          <a:sx n="59" d="100"/>
          <a:sy n="59" d="100"/>
        </p:scale>
        <p:origin x="-1674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91407-0341-40BF-A84A-A09A31F5A46F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599AE-3728-43EF-8419-BCD7EA81EE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49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599AE-3728-43EF-8419-BCD7EA81EE4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12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emf"/><Relationship Id="rId4" Type="http://schemas.openxmlformats.org/officeDocument/2006/relationships/package" Target="../embeddings/_________Microsoft_Word1.doc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474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2342" y="1"/>
            <a:ext cx="7902106" cy="1340767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6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Министерство образования Республики Мордовия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Портфолио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1700808"/>
            <a:ext cx="4248472" cy="1584176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Алфериной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Натальи </a:t>
            </a: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Владимировны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1920" y="3473624"/>
            <a:ext cx="518457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Bookman Old Style" panose="02050604050505020204" pitchFamily="18" charset="0"/>
              </a:rPr>
              <a:t>педагога дополнительного образования МБУ </a:t>
            </a:r>
            <a:r>
              <a:rPr lang="ru-RU" b="1" dirty="0" smtClean="0">
                <a:latin typeface="Bookman Old Style" panose="02050604050505020204" pitchFamily="18" charset="0"/>
              </a:rPr>
              <a:t>ДО </a:t>
            </a:r>
            <a:r>
              <a:rPr lang="ru-RU" b="1" dirty="0">
                <a:latin typeface="Bookman Old Style" panose="02050604050505020204" pitchFamily="18" charset="0"/>
              </a:rPr>
              <a:t>«Центр эстетического воспитания детей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Bookman Old Style" panose="02050604050505020204" pitchFamily="18" charset="0"/>
              </a:rPr>
              <a:t>(</a:t>
            </a:r>
            <a:r>
              <a:rPr lang="ru-RU" b="1" dirty="0">
                <a:latin typeface="Bookman Old Style" panose="02050604050505020204" pitchFamily="18" charset="0"/>
              </a:rPr>
              <a:t>национальной культуры) «</a:t>
            </a:r>
            <a:r>
              <a:rPr lang="ru-RU" b="1" dirty="0" err="1">
                <a:latin typeface="Bookman Old Style" panose="02050604050505020204" pitchFamily="18" charset="0"/>
              </a:rPr>
              <a:t>Тяштеня</a:t>
            </a:r>
            <a:r>
              <a:rPr lang="ru-RU" b="1" dirty="0">
                <a:latin typeface="Bookman Old Style" panose="02050604050505020204" pitchFamily="18" charset="0"/>
              </a:rPr>
              <a:t>» 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Bookman Old Style" panose="02050604050505020204" pitchFamily="18" charset="0"/>
              </a:rPr>
              <a:t> </a:t>
            </a:r>
            <a:r>
              <a:rPr lang="ru-RU" b="1" dirty="0">
                <a:latin typeface="Bookman Old Style" panose="02050604050505020204" pitchFamily="18" charset="0"/>
              </a:rPr>
              <a:t>Рузаевского муниципального района 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Bookman Old Style" panose="02050604050505020204" pitchFamily="18" charset="0"/>
              </a:rPr>
              <a:t>Республики </a:t>
            </a:r>
            <a:r>
              <a:rPr lang="ru-RU" b="1" dirty="0">
                <a:latin typeface="Bookman Old Style" panose="02050604050505020204" pitchFamily="18" charset="0"/>
              </a:rPr>
              <a:t>Мордовия</a:t>
            </a:r>
            <a:br>
              <a:rPr lang="ru-RU" b="1" dirty="0">
                <a:latin typeface="Bookman Old Style" panose="02050604050505020204" pitchFamily="18" charset="0"/>
              </a:rPr>
            </a:b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340768"/>
            <a:ext cx="330932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9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66507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Победы и призовые места в очных республиканских мероприятиях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2276"/>
          <a:stretch/>
        </p:blipFill>
        <p:spPr>
          <a:xfrm>
            <a:off x="2517288" y="1602889"/>
            <a:ext cx="3566879" cy="5070556"/>
          </a:xfrm>
        </p:spPr>
      </p:pic>
    </p:spTree>
    <p:extLst>
      <p:ext uri="{BB962C8B-B14F-4D97-AF65-F5344CB8AC3E}">
        <p14:creationId xmlns:p14="http://schemas.microsoft.com/office/powerpoint/2010/main" val="25236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Наличие публикаций, </a:t>
            </a:r>
            <a:b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включая интернет - публикации</a:t>
            </a:r>
            <a:endParaRPr lang="ru-RU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3464429" cy="4896544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1556792"/>
            <a:ext cx="3464429" cy="4896544"/>
          </a:xfrm>
        </p:spPr>
      </p:pic>
    </p:spTree>
    <p:extLst>
      <p:ext uri="{BB962C8B-B14F-4D97-AF65-F5344CB8AC3E}">
        <p14:creationId xmlns:p14="http://schemas.microsoft.com/office/powerpoint/2010/main" val="39006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Наличие публикаций </a:t>
            </a:r>
            <a:endParaRPr lang="ru-RU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3617272" cy="511256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412776"/>
            <a:ext cx="3561717" cy="5040560"/>
          </a:xfrm>
        </p:spPr>
      </p:pic>
    </p:spTree>
    <p:extLst>
      <p:ext uri="{BB962C8B-B14F-4D97-AF65-F5344CB8AC3E}">
        <p14:creationId xmlns:p14="http://schemas.microsoft.com/office/powerpoint/2010/main" val="134036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Наличие публикаций </a:t>
            </a:r>
            <a:endParaRPr lang="ru-RU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3456384" cy="4889111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3458132" cy="4891584"/>
          </a:xfrm>
        </p:spPr>
      </p:pic>
    </p:spTree>
    <p:extLst>
      <p:ext uri="{BB962C8B-B14F-4D97-AF65-F5344CB8AC3E}">
        <p14:creationId xmlns:p14="http://schemas.microsoft.com/office/powerpoint/2010/main" val="352521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Наличие публикаций </a:t>
            </a:r>
            <a:endParaRPr lang="ru-RU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600400" cy="509282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3563452" cy="5040560"/>
          </a:xfrm>
        </p:spPr>
      </p:pic>
    </p:spTree>
    <p:extLst>
      <p:ext uri="{BB962C8B-B14F-4D97-AF65-F5344CB8AC3E}">
        <p14:creationId xmlns:p14="http://schemas.microsoft.com/office/powerpoint/2010/main" val="89213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Наличие публикаций</a:t>
            </a:r>
            <a:endParaRPr lang="ru-RU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" y="908720"/>
            <a:ext cx="4379830" cy="3096344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89" y="3068960"/>
            <a:ext cx="4787256" cy="3384376"/>
          </a:xfrm>
        </p:spPr>
      </p:pic>
    </p:spTree>
    <p:extLst>
      <p:ext uri="{BB962C8B-B14F-4D97-AF65-F5344CB8AC3E}">
        <p14:creationId xmlns:p14="http://schemas.microsoft.com/office/powerpoint/2010/main" val="85843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Наличие авторских программ, методических пособий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3312368" cy="4679970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628800"/>
            <a:ext cx="3283221" cy="4608512"/>
          </a:xfrm>
        </p:spPr>
      </p:pic>
    </p:spTree>
    <p:extLst>
      <p:ext uri="{BB962C8B-B14F-4D97-AF65-F5344CB8AC3E}">
        <p14:creationId xmlns:p14="http://schemas.microsoft.com/office/powerpoint/2010/main" val="368597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772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Выступления на заседаниях методических советов, научно-практических конференциях, педагогических</a:t>
            </a:r>
            <a:r>
              <a:rPr lang="en-US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чтениях, семинарах, секциях</a:t>
            </a:r>
            <a:r>
              <a:rPr lang="ru-RU" sz="2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(очно)</a:t>
            </a:r>
            <a:b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564904"/>
            <a:ext cx="2920455" cy="410445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36912"/>
            <a:ext cx="2866424" cy="4032448"/>
          </a:xfrm>
        </p:spPr>
      </p:pic>
    </p:spTree>
    <p:extLst>
      <p:ext uri="{BB962C8B-B14F-4D97-AF65-F5344CB8AC3E}">
        <p14:creationId xmlns:p14="http://schemas.microsoft.com/office/powerpoint/2010/main" val="23885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7647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284094" y="332656"/>
            <a:ext cx="48801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Bookman Old Style" panose="02050604050505020204" pitchFamily="18" charset="0"/>
                <a:ea typeface="+mj-ea"/>
                <a:cs typeface="+mj-cs"/>
              </a:rPr>
              <a:t>Муниципальный уровень</a:t>
            </a:r>
            <a:endParaRPr lang="ru-RU" sz="2000" dirty="0"/>
          </a:p>
        </p:txBody>
      </p:sp>
      <p:pic>
        <p:nvPicPr>
          <p:cNvPr id="1026" name="Picture 2" descr="C:\Users\1\Desktop\конкурс Алферина\все для конкурса\алфери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7" y="804528"/>
            <a:ext cx="8632592" cy="605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5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84"/>
            <a:ext cx="9279366" cy="72293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Российский уровень</a:t>
            </a:r>
            <a:endParaRPr lang="ru-RU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033252"/>
              </p:ext>
            </p:extLst>
          </p:nvPr>
        </p:nvGraphicFramePr>
        <p:xfrm>
          <a:off x="755576" y="1085984"/>
          <a:ext cx="7992888" cy="5772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Документ" r:id="rId4" imgW="10693798" imgH="7723692" progId="Word.Document.12">
                  <p:embed/>
                </p:oleObj>
              </mc:Choice>
              <mc:Fallback>
                <p:oleObj name="Документ" r:id="rId4" imgW="10693798" imgH="772369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576" y="1085984"/>
                        <a:ext cx="7992888" cy="5772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384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8856984" cy="6381328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  </a:t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                     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    Общие сведения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Дата рождения: </a:t>
            </a:r>
            <a:r>
              <a:rPr lang="en-US" sz="2200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08.05.1973 </a:t>
            </a:r>
            <a:r>
              <a:rPr lang="ru-RU" sz="2200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г.</a:t>
            </a:r>
            <a:r>
              <a:rPr lang="ru-RU" sz="2200" b="1" i="1" dirty="0" smtClean="0">
                <a:latin typeface="Bookman Old Style" panose="02050604050505020204" pitchFamily="18" charset="0"/>
              </a:rPr>
              <a:t/>
            </a:r>
            <a:br>
              <a:rPr lang="ru-RU" sz="2200" b="1" i="1" dirty="0" smtClean="0">
                <a:latin typeface="Bookman Old Style" panose="02050604050505020204" pitchFamily="18" charset="0"/>
              </a:rPr>
            </a:b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Профессиональное образование: </a:t>
            </a:r>
            <a:r>
              <a:rPr lang="ru-RU" sz="2200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200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200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Государственное образовательное учреждение высшего профессионального образования «Мордовский государственный педагогический институт имени М.Е. </a:t>
            </a:r>
            <a:r>
              <a:rPr lang="ru-RU" sz="2200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Евсевьева»,  диплом ВСГ  № 5652638 выдан 29.01.2011 г, присуждена квалификация «Педагог-психолог» по специальности «Педагогика и психология»</a:t>
            </a:r>
            <a:br>
              <a:rPr lang="ru-RU" sz="2200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Общий трудовой стаж: </a:t>
            </a:r>
            <a:r>
              <a:rPr lang="ru-RU" sz="2200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3</a:t>
            </a:r>
            <a:r>
              <a:rPr lang="en-US" sz="2200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0</a:t>
            </a:r>
            <a:r>
              <a:rPr lang="ru-RU" sz="2200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лет.</a:t>
            </a: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Стаж педагогической работы по специальности: </a:t>
            </a:r>
            <a:r>
              <a:rPr lang="ru-RU" sz="2200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12 лет. </a:t>
            </a:r>
            <a:r>
              <a:rPr lang="ru-RU" sz="2200" b="1" i="1" dirty="0" smtClean="0">
                <a:latin typeface="Bookman Old Style" panose="02050604050505020204" pitchFamily="18" charset="0"/>
              </a:rPr>
              <a:t/>
            </a:r>
            <a:br>
              <a:rPr lang="ru-RU" sz="2200" b="1" i="1" dirty="0" smtClean="0">
                <a:latin typeface="Bookman Old Style" panose="02050604050505020204" pitchFamily="18" charset="0"/>
              </a:rPr>
            </a:b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Наличие квалификационной категории: </a:t>
            </a:r>
            <a:r>
              <a:rPr lang="ru-RU" sz="2200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высшая.</a:t>
            </a:r>
            <a:r>
              <a:rPr lang="ru-RU" sz="2200" b="1" i="1" dirty="0" smtClean="0">
                <a:latin typeface="Bookman Old Style" panose="02050604050505020204" pitchFamily="18" charset="0"/>
              </a:rPr>
              <a:t/>
            </a:r>
            <a:br>
              <a:rPr lang="ru-RU" sz="2200" b="1" i="1" dirty="0" smtClean="0">
                <a:latin typeface="Bookman Old Style" panose="02050604050505020204" pitchFamily="18" charset="0"/>
              </a:rPr>
            </a:br>
            <a:r>
              <a:rPr lang="ru-RU" sz="2200" b="1" i="1" dirty="0" smtClean="0">
                <a:latin typeface="Bookman Old Style" panose="02050604050505020204" pitchFamily="18" charset="0"/>
              </a:rPr>
              <a:t> </a:t>
            </a: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Дата последней аттестации: </a:t>
            </a:r>
            <a:r>
              <a:rPr lang="ru-RU" sz="2200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20</a:t>
            </a: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200" i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февраля 2018 г.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90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84"/>
            <a:ext cx="9279366" cy="72293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Проведение мастер-классов, открытых мероприятий</a:t>
            </a:r>
            <a:endParaRPr lang="ru-RU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1196752"/>
            <a:ext cx="3867133" cy="5400600"/>
          </a:xfrm>
        </p:spPr>
      </p:pic>
    </p:spTree>
    <p:extLst>
      <p:ext uri="{BB962C8B-B14F-4D97-AF65-F5344CB8AC3E}">
        <p14:creationId xmlns:p14="http://schemas.microsoft.com/office/powerpoint/2010/main" val="37162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b="1" dirty="0" smtClean="0">
                <a:latin typeface="Bookman Old Style" panose="02050604050505020204" pitchFamily="18" charset="0"/>
              </a:rPr>
              <a:t/>
            </a:r>
            <a:br>
              <a:rPr lang="ru-RU" sz="1600" b="1" dirty="0" smtClean="0">
                <a:latin typeface="Bookman Old Style" panose="02050604050505020204" pitchFamily="18" charset="0"/>
              </a:rPr>
            </a:br>
            <a:r>
              <a:rPr lang="ru-RU" sz="1600" b="1" dirty="0" smtClean="0">
                <a:latin typeface="Bookman Old Style" panose="02050604050505020204" pitchFamily="18" charset="0"/>
              </a:rPr>
              <a:t/>
            </a:r>
            <a:br>
              <a:rPr lang="ru-RU" sz="1600" b="1" dirty="0" smtClean="0">
                <a:latin typeface="Bookman Old Style" panose="02050604050505020204" pitchFamily="18" charset="0"/>
              </a:rPr>
            </a:br>
            <a:r>
              <a:rPr lang="ru-RU" sz="1600" b="1" dirty="0" smtClean="0">
                <a:latin typeface="Bookman Old Style" panose="02050604050505020204" pitchFamily="18" charset="0"/>
              </a:rPr>
              <a:t/>
            </a:r>
            <a:br>
              <a:rPr lang="ru-RU" sz="1600" b="1" dirty="0" smtClean="0">
                <a:latin typeface="Bookman Old Style" panose="020506040505050202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Общественно-педагогическая активность педагога: участие в комиссиях, педагогических комиссиях , в жюри конкурсов</a:t>
            </a:r>
            <a:r>
              <a:rPr lang="ru-RU" sz="1600" b="1" dirty="0" smtClean="0">
                <a:latin typeface="Bookman Old Style" panose="02050604050505020204" pitchFamily="18" charset="0"/>
              </a:rPr>
              <a:t/>
            </a:r>
            <a:br>
              <a:rPr lang="ru-RU" sz="1600" b="1" dirty="0" smtClean="0">
                <a:latin typeface="Bookman Old Style" panose="02050604050505020204" pitchFamily="18" charset="0"/>
              </a:rPr>
            </a:b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Член педагогического Интернет сообщества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76488"/>
            <a:ext cx="3024336" cy="427727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399292"/>
            <a:ext cx="2968687" cy="419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54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Позитивные результаты работы с детьми</a:t>
            </a:r>
            <a:endParaRPr lang="ru-RU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76" y="1794502"/>
            <a:ext cx="2949923" cy="414326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93" y="1772816"/>
            <a:ext cx="2948097" cy="416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" y="1805463"/>
            <a:ext cx="2929647" cy="4132308"/>
          </a:xfrm>
        </p:spPr>
      </p:pic>
    </p:spTree>
    <p:extLst>
      <p:ext uri="{BB962C8B-B14F-4D97-AF65-F5344CB8AC3E}">
        <p14:creationId xmlns:p14="http://schemas.microsoft.com/office/powerpoint/2010/main" val="15985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069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Участие педагога в профессиональных конкурсах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обеды и призовые места в конкурсах на порталах сети Интернет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2492896"/>
            <a:ext cx="2954955" cy="417646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2420888"/>
            <a:ext cx="2902837" cy="4104456"/>
          </a:xfrm>
        </p:spPr>
      </p:pic>
    </p:spTree>
    <p:extLst>
      <p:ext uri="{BB962C8B-B14F-4D97-AF65-F5344CB8AC3E}">
        <p14:creationId xmlns:p14="http://schemas.microsoft.com/office/powerpoint/2010/main" val="160071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7029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18864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очных конкурсах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147248" cy="8584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922" b="941"/>
          <a:stretch/>
        </p:blipFill>
        <p:spPr>
          <a:xfrm>
            <a:off x="2429762" y="1196752"/>
            <a:ext cx="3780420" cy="5443369"/>
          </a:xfrm>
        </p:spPr>
      </p:pic>
    </p:spTree>
    <p:extLst>
      <p:ext uri="{BB962C8B-B14F-4D97-AF65-F5344CB8AC3E}">
        <p14:creationId xmlns:p14="http://schemas.microsoft.com/office/powerpoint/2010/main" val="45466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7029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18864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очных конкурсах 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оссийского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147248" cy="8584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65426"/>
            <a:ext cx="3672408" cy="5205551"/>
          </a:xfrm>
        </p:spPr>
      </p:pic>
    </p:spTree>
    <p:extLst>
      <p:ext uri="{BB962C8B-B14F-4D97-AF65-F5344CB8AC3E}">
        <p14:creationId xmlns:p14="http://schemas.microsoft.com/office/powerpoint/2010/main" val="412621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14645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Награды и поощрения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.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444134"/>
            <a:ext cx="6342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различных сайтов и порталов сети Интернет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312368" cy="468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1\Desktop\аттестация 22\мои дипломы\Благодарность проекта infourok.ru №ШЭ9456607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312368" cy="46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98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39689" y="60794"/>
            <a:ext cx="4523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уровня 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1225" b="969"/>
          <a:stretch/>
        </p:blipFill>
        <p:spPr>
          <a:xfrm>
            <a:off x="2420471" y="537882"/>
            <a:ext cx="4290860" cy="6142617"/>
          </a:xfrm>
        </p:spPr>
      </p:pic>
    </p:spTree>
    <p:extLst>
      <p:ext uri="{BB962C8B-B14F-4D97-AF65-F5344CB8AC3E}">
        <p14:creationId xmlns:p14="http://schemas.microsoft.com/office/powerpoint/2010/main" val="239455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39689" y="60794"/>
            <a:ext cx="6451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5535" y="1052736"/>
            <a:ext cx="3411287" cy="48245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772816"/>
            <a:ext cx="4786124" cy="3384376"/>
          </a:xfrm>
        </p:spPr>
      </p:pic>
    </p:spTree>
    <p:extLst>
      <p:ext uri="{BB962C8B-B14F-4D97-AF65-F5344CB8AC3E}">
        <p14:creationId xmlns:p14="http://schemas.microsoft.com/office/powerpoint/2010/main" val="240104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69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39689" y="60794"/>
            <a:ext cx="46606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endParaRPr lang="ru-RU" sz="20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4023706" cy="568863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33" y="764704"/>
            <a:ext cx="4033756" cy="5688632"/>
          </a:xfrm>
        </p:spPr>
      </p:pic>
    </p:spTree>
    <p:extLst>
      <p:ext uri="{BB962C8B-B14F-4D97-AF65-F5344CB8AC3E}">
        <p14:creationId xmlns:p14="http://schemas.microsoft.com/office/powerpoint/2010/main" val="409419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78"/>
            <a:ext cx="9179785" cy="6909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Представление </a:t>
            </a:r>
            <a:r>
              <a:rPr lang="ru-RU" sz="3200" b="1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педагогического опыта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83449" y="1628800"/>
            <a:ext cx="60486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по обобщению педагогического опыта по теме «Эффективность современных инновационных педагогических технологий в учреждении дополнительного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размещен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сайте: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tyshruz.schoolrm.ru/ 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5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Реализация образовательных программ</a:t>
            </a:r>
            <a:endParaRPr lang="ru-RU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705768"/>
            <a:ext cx="3433589" cy="4819576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3413351" cy="4819576"/>
          </a:xfrm>
        </p:spPr>
      </p:pic>
    </p:spTree>
    <p:extLst>
      <p:ext uri="{BB962C8B-B14F-4D97-AF65-F5344CB8AC3E}">
        <p14:creationId xmlns:p14="http://schemas.microsoft.com/office/powerpoint/2010/main" val="16552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Результаты участия в инновационной </a:t>
            </a:r>
            <a:b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(экспериментальной) деятельности</a:t>
            </a:r>
            <a:endParaRPr lang="ru-RU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8" y="1685660"/>
            <a:ext cx="3483170" cy="478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705768"/>
            <a:ext cx="3373529" cy="4768068"/>
          </a:xfrm>
        </p:spPr>
      </p:pic>
    </p:spTree>
    <p:extLst>
      <p:ext uri="{BB962C8B-B14F-4D97-AF65-F5344CB8AC3E}">
        <p14:creationId xmlns:p14="http://schemas.microsoft.com/office/powerpoint/2010/main" val="118846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66507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Участие детей в: конкурсах; выставках; турнирах; соревнованиях; акциях; фестивалях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/>
                <a:ea typeface="Calibri"/>
              </a:rPr>
              <a:t>Победы и призовые места в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Calibri"/>
              </a:rPr>
              <a:t>заочных/дистанционных мероприятиях в сети «Интернет»</a:t>
            </a:r>
            <a:endParaRPr lang="ru-RU" sz="1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3159587" cy="446748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23" y="2428794"/>
            <a:ext cx="3108660" cy="439547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1772816"/>
            <a:ext cx="305021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60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" y="-1833"/>
            <a:ext cx="9166507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36815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Победы и призовые места в очных муниципальных мероприятиях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38" y="2733198"/>
            <a:ext cx="3096344" cy="4294369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t="415" r="-1196" b="-415"/>
          <a:stretch/>
        </p:blipFill>
        <p:spPr bwMode="auto">
          <a:xfrm>
            <a:off x="35859" y="908719"/>
            <a:ext cx="3167989" cy="439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6"/>
          <a:stretch/>
        </p:blipFill>
        <p:spPr bwMode="auto">
          <a:xfrm>
            <a:off x="3072256" y="1619853"/>
            <a:ext cx="3047110" cy="439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57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" y="-1833"/>
            <a:ext cx="9166507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36815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Победы и призовые места в очных муниципальных мероприятиях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" t="605"/>
          <a:stretch/>
        </p:blipFill>
        <p:spPr bwMode="auto">
          <a:xfrm>
            <a:off x="467544" y="1245579"/>
            <a:ext cx="3888432" cy="5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45579"/>
            <a:ext cx="4021525" cy="5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6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" y="-1833"/>
            <a:ext cx="9166507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368152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Победы и призовые места в очных муниципальных мероприятиях </a:t>
            </a:r>
          </a:p>
        </p:txBody>
      </p:sp>
      <p:pic>
        <p:nvPicPr>
          <p:cNvPr id="1026" name="Picture 2" descr="D:\аттестация 2022\мои достижения\дипломы детей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/>
          <a:stretch/>
        </p:blipFill>
        <p:spPr bwMode="auto">
          <a:xfrm>
            <a:off x="505609" y="1145957"/>
            <a:ext cx="3725364" cy="537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489"/>
          <a:stretch/>
        </p:blipFill>
        <p:spPr bwMode="auto">
          <a:xfrm>
            <a:off x="5099124" y="1247887"/>
            <a:ext cx="3698117" cy="526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23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4682</TotalTime>
  <Words>178</Words>
  <Application>Microsoft Office PowerPoint</Application>
  <PresentationFormat>Экран (4:3)</PresentationFormat>
  <Paragraphs>44</Paragraphs>
  <Slides>29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Волна</vt:lpstr>
      <vt:lpstr>Документ Microsoft Word</vt:lpstr>
      <vt:lpstr>    Министерство образования Республики Мордовия  Портфолио </vt:lpstr>
      <vt:lpstr>                                                       Общие сведения  Дата рождения: 08.05.1973 г. Профессиональное образование:   Государственное образовательное учреждение высшего профессионального образования «Мордовский государственный педагогический институт имени М.Е. Евсевьева»,  диплом ВСГ  № 5652638 выдан 29.01.2011 г, присуждена квалификация «Педагог-психолог» по специальности «Педагогика и психология»  Общий трудовой стаж: 30 лет. Стаж педагогической работы по специальности: 12 лет.  Наличие квалификационной категории: высшая.  Дата последней аттестации: 20 февраля 2018 г. </vt:lpstr>
      <vt:lpstr>Представление педагогического опыта</vt:lpstr>
      <vt:lpstr>Реализация образовательных программ</vt:lpstr>
      <vt:lpstr> Результаты участия в инновационной  (экспериментальной) деятельности</vt:lpstr>
      <vt:lpstr>Участие детей в: конкурсах; выставках; турнирах; соревнованиях; акциях; фестивалях Победы и призовые места в заочных/дистанционных мероприятиях в сети «Интернет»</vt:lpstr>
      <vt:lpstr>Победы и призовые места в очных муниципальных мероприятиях </vt:lpstr>
      <vt:lpstr>Победы и призовые места в очных муниципальных мероприятиях </vt:lpstr>
      <vt:lpstr>Победы и призовые места в очных муниципальных мероприятиях </vt:lpstr>
      <vt:lpstr>Победы и призовые места в очных республиканских мероприятиях </vt:lpstr>
      <vt:lpstr>Наличие публикаций,  включая интернет - публикации</vt:lpstr>
      <vt:lpstr>Наличие публикаций </vt:lpstr>
      <vt:lpstr>Наличие публикаций </vt:lpstr>
      <vt:lpstr>Наличие публикаций </vt:lpstr>
      <vt:lpstr>Наличие публикаций</vt:lpstr>
      <vt:lpstr>Наличие авторских программ, методических пособий</vt:lpstr>
      <vt:lpstr>    Выступления на заседаниях методических советов, научно-практических конференциях, педагогических  чтениях, семинарах, секциях (очно)   </vt:lpstr>
      <vt:lpstr>   </vt:lpstr>
      <vt:lpstr>Российский уровень</vt:lpstr>
      <vt:lpstr>Проведение мастер-классов, открытых мероприятий</vt:lpstr>
      <vt:lpstr>   Общественно-педагогическая активность педагога: участие в комиссиях, педагогических комиссиях , в жюри конкурсов Член педагогического Интернет сообщества</vt:lpstr>
      <vt:lpstr>Позитивные результаты работы с детьми</vt:lpstr>
      <vt:lpstr>  Участие педагога в профессиональных конкурсах  Победы и призовые места в конкурсах на порталах сети Интернет</vt:lpstr>
      <vt:lpstr>  </vt:lpstr>
      <vt:lpstr>  </vt:lpstr>
      <vt:lpstr> Награды и поощрения.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387</cp:revision>
  <dcterms:created xsi:type="dcterms:W3CDTF">2017-11-01T16:04:54Z</dcterms:created>
  <dcterms:modified xsi:type="dcterms:W3CDTF">2022-11-29T08:22:09Z</dcterms:modified>
</cp:coreProperties>
</file>