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6" r:id="rId3"/>
    <p:sldId id="258" r:id="rId4"/>
    <p:sldId id="259" r:id="rId5"/>
    <p:sldId id="260" r:id="rId6"/>
    <p:sldId id="264" r:id="rId7"/>
    <p:sldId id="261" r:id="rId8"/>
    <p:sldId id="262" r:id="rId9"/>
    <p:sldId id="263" r:id="rId10"/>
    <p:sldId id="275" r:id="rId11"/>
    <p:sldId id="276" r:id="rId12"/>
    <p:sldId id="277" r:id="rId13"/>
    <p:sldId id="278" r:id="rId14"/>
    <p:sldId id="280" r:id="rId15"/>
    <p:sldId id="281" r:id="rId16"/>
    <p:sldId id="282" r:id="rId17"/>
    <p:sldId id="283" r:id="rId18"/>
    <p:sldId id="284" r:id="rId19"/>
    <p:sldId id="285" r:id="rId20"/>
    <p:sldId id="286" r:id="rId21"/>
    <p:sldId id="287" r:id="rId22"/>
    <p:sldId id="288" r:id="rId23"/>
    <p:sldId id="289" r:id="rId24"/>
    <p:sldId id="290" r:id="rId25"/>
    <p:sldId id="291" r:id="rId26"/>
    <p:sldId id="292" r:id="rId27"/>
    <p:sldId id="265" r:id="rId28"/>
    <p:sldId id="266" r:id="rId29"/>
    <p:sldId id="267" r:id="rId30"/>
    <p:sldId id="268" r:id="rId31"/>
    <p:sldId id="269" r:id="rId32"/>
    <p:sldId id="270" r:id="rId33"/>
    <p:sldId id="271" r:id="rId34"/>
    <p:sldId id="272" r:id="rId35"/>
    <p:sldId id="273" r:id="rId36"/>
    <p:sldId id="279" r:id="rId37"/>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Средний стиль 2 — акцент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Средний стиль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Нет стиля, нет сетки">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DA37D80-6434-44D0-A028-1B22A696006F}" styleName="Светлый стиль 3 — акцент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959" autoAdjust="0"/>
    <p:restoredTop sz="94660"/>
  </p:normalViewPr>
  <p:slideViewPr>
    <p:cSldViewPr snapToGrid="0">
      <p:cViewPr varScale="1">
        <p:scale>
          <a:sx n="73" d="100"/>
          <a:sy n="73" d="100"/>
        </p:scale>
        <p:origin x="-462" y="-102"/>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11DF8985-BD3A-4B09-A727-F5BC7D1826FD}" type="datetimeFigureOut">
              <a:rPr lang="ru-RU" smtClean="0"/>
              <a:pPr/>
              <a:t>12.05.2018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14F6DC-FB74-46CC-8089-217B2F992C65}" type="slidenum">
              <a:rPr lang="ru-RU" smtClean="0"/>
              <a:pPr/>
              <a:t>‹#›</a:t>
            </a:fld>
            <a:endParaRPr lang="ru-RU"/>
          </a:p>
        </p:txBody>
      </p:sp>
    </p:spTree>
    <p:extLst>
      <p:ext uri="{BB962C8B-B14F-4D97-AF65-F5344CB8AC3E}">
        <p14:creationId xmlns:p14="http://schemas.microsoft.com/office/powerpoint/2010/main" xmlns="" val="17424075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11DF8985-BD3A-4B09-A727-F5BC7D1826FD}" type="datetimeFigureOut">
              <a:rPr lang="ru-RU" smtClean="0"/>
              <a:pPr/>
              <a:t>12.05.2018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14F6DC-FB74-46CC-8089-217B2F992C65}" type="slidenum">
              <a:rPr lang="ru-RU" smtClean="0"/>
              <a:pPr/>
              <a:t>‹#›</a:t>
            </a:fld>
            <a:endParaRPr lang="ru-RU"/>
          </a:p>
        </p:txBody>
      </p:sp>
    </p:spTree>
    <p:extLst>
      <p:ext uri="{BB962C8B-B14F-4D97-AF65-F5344CB8AC3E}">
        <p14:creationId xmlns:p14="http://schemas.microsoft.com/office/powerpoint/2010/main" xmlns="" val="7242426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11DF8985-BD3A-4B09-A727-F5BC7D1826FD}" type="datetimeFigureOut">
              <a:rPr lang="ru-RU" smtClean="0"/>
              <a:pPr/>
              <a:t>12.05.2018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14F6DC-FB74-46CC-8089-217B2F992C65}" type="slidenum">
              <a:rPr lang="ru-RU" smtClean="0"/>
              <a:pPr/>
              <a:t>‹#›</a:t>
            </a:fld>
            <a:endParaRPr lang="ru-RU"/>
          </a:p>
        </p:txBody>
      </p:sp>
    </p:spTree>
    <p:extLst>
      <p:ext uri="{BB962C8B-B14F-4D97-AF65-F5344CB8AC3E}">
        <p14:creationId xmlns:p14="http://schemas.microsoft.com/office/powerpoint/2010/main" xmlns="" val="19908623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11DF8985-BD3A-4B09-A727-F5BC7D1826FD}" type="datetimeFigureOut">
              <a:rPr lang="ru-RU" smtClean="0"/>
              <a:pPr/>
              <a:t>12.05.2018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14F6DC-FB74-46CC-8089-217B2F992C65}" type="slidenum">
              <a:rPr lang="ru-RU" smtClean="0"/>
              <a:pPr/>
              <a:t>‹#›</a:t>
            </a:fld>
            <a:endParaRPr lang="ru-RU"/>
          </a:p>
        </p:txBody>
      </p:sp>
    </p:spTree>
    <p:extLst>
      <p:ext uri="{BB962C8B-B14F-4D97-AF65-F5344CB8AC3E}">
        <p14:creationId xmlns:p14="http://schemas.microsoft.com/office/powerpoint/2010/main" xmlns="" val="30051396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11DF8985-BD3A-4B09-A727-F5BC7D1826FD}" type="datetimeFigureOut">
              <a:rPr lang="ru-RU" smtClean="0"/>
              <a:pPr/>
              <a:t>12.05.2018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14F6DC-FB74-46CC-8089-217B2F992C65}" type="slidenum">
              <a:rPr lang="ru-RU" smtClean="0"/>
              <a:pPr/>
              <a:t>‹#›</a:t>
            </a:fld>
            <a:endParaRPr lang="ru-RU"/>
          </a:p>
        </p:txBody>
      </p:sp>
    </p:spTree>
    <p:extLst>
      <p:ext uri="{BB962C8B-B14F-4D97-AF65-F5344CB8AC3E}">
        <p14:creationId xmlns:p14="http://schemas.microsoft.com/office/powerpoint/2010/main" xmlns="" val="7577896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11DF8985-BD3A-4B09-A727-F5BC7D1826FD}" type="datetimeFigureOut">
              <a:rPr lang="ru-RU" smtClean="0"/>
              <a:pPr/>
              <a:t>12.05.2018</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14F6DC-FB74-46CC-8089-217B2F992C65}" type="slidenum">
              <a:rPr lang="ru-RU" smtClean="0"/>
              <a:pPr/>
              <a:t>‹#›</a:t>
            </a:fld>
            <a:endParaRPr lang="ru-RU"/>
          </a:p>
        </p:txBody>
      </p:sp>
    </p:spTree>
    <p:extLst>
      <p:ext uri="{BB962C8B-B14F-4D97-AF65-F5344CB8AC3E}">
        <p14:creationId xmlns:p14="http://schemas.microsoft.com/office/powerpoint/2010/main" xmlns="" val="36450836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11DF8985-BD3A-4B09-A727-F5BC7D1826FD}" type="datetimeFigureOut">
              <a:rPr lang="ru-RU" smtClean="0"/>
              <a:pPr/>
              <a:t>12.05.2018</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7214F6DC-FB74-46CC-8089-217B2F992C65}" type="slidenum">
              <a:rPr lang="ru-RU" smtClean="0"/>
              <a:pPr/>
              <a:t>‹#›</a:t>
            </a:fld>
            <a:endParaRPr lang="ru-RU"/>
          </a:p>
        </p:txBody>
      </p:sp>
    </p:spTree>
    <p:extLst>
      <p:ext uri="{BB962C8B-B14F-4D97-AF65-F5344CB8AC3E}">
        <p14:creationId xmlns:p14="http://schemas.microsoft.com/office/powerpoint/2010/main" xmlns="" val="292865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11DF8985-BD3A-4B09-A727-F5BC7D1826FD}" type="datetimeFigureOut">
              <a:rPr lang="ru-RU" smtClean="0"/>
              <a:pPr/>
              <a:t>12.05.2018</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7214F6DC-FB74-46CC-8089-217B2F992C65}" type="slidenum">
              <a:rPr lang="ru-RU" smtClean="0"/>
              <a:pPr/>
              <a:t>‹#›</a:t>
            </a:fld>
            <a:endParaRPr lang="ru-RU"/>
          </a:p>
        </p:txBody>
      </p:sp>
    </p:spTree>
    <p:extLst>
      <p:ext uri="{BB962C8B-B14F-4D97-AF65-F5344CB8AC3E}">
        <p14:creationId xmlns:p14="http://schemas.microsoft.com/office/powerpoint/2010/main" xmlns="" val="906198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11DF8985-BD3A-4B09-A727-F5BC7D1826FD}" type="datetimeFigureOut">
              <a:rPr lang="ru-RU" smtClean="0"/>
              <a:pPr/>
              <a:t>12.05.2018</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7214F6DC-FB74-46CC-8089-217B2F992C65}" type="slidenum">
              <a:rPr lang="ru-RU" smtClean="0"/>
              <a:pPr/>
              <a:t>‹#›</a:t>
            </a:fld>
            <a:endParaRPr lang="ru-RU"/>
          </a:p>
        </p:txBody>
      </p:sp>
    </p:spTree>
    <p:extLst>
      <p:ext uri="{BB962C8B-B14F-4D97-AF65-F5344CB8AC3E}">
        <p14:creationId xmlns:p14="http://schemas.microsoft.com/office/powerpoint/2010/main" xmlns="" val="16377054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11DF8985-BD3A-4B09-A727-F5BC7D1826FD}" type="datetimeFigureOut">
              <a:rPr lang="ru-RU" smtClean="0"/>
              <a:pPr/>
              <a:t>12.05.2018</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14F6DC-FB74-46CC-8089-217B2F992C65}" type="slidenum">
              <a:rPr lang="ru-RU" smtClean="0"/>
              <a:pPr/>
              <a:t>‹#›</a:t>
            </a:fld>
            <a:endParaRPr lang="ru-RU"/>
          </a:p>
        </p:txBody>
      </p:sp>
    </p:spTree>
    <p:extLst>
      <p:ext uri="{BB962C8B-B14F-4D97-AF65-F5344CB8AC3E}">
        <p14:creationId xmlns:p14="http://schemas.microsoft.com/office/powerpoint/2010/main" xmlns="" val="34697411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11DF8985-BD3A-4B09-A727-F5BC7D1826FD}" type="datetimeFigureOut">
              <a:rPr lang="ru-RU" smtClean="0"/>
              <a:pPr/>
              <a:t>12.05.2018</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14F6DC-FB74-46CC-8089-217B2F992C65}" type="slidenum">
              <a:rPr lang="ru-RU" smtClean="0"/>
              <a:pPr/>
              <a:t>‹#›</a:t>
            </a:fld>
            <a:endParaRPr lang="ru-RU"/>
          </a:p>
        </p:txBody>
      </p:sp>
    </p:spTree>
    <p:extLst>
      <p:ext uri="{BB962C8B-B14F-4D97-AF65-F5344CB8AC3E}">
        <p14:creationId xmlns:p14="http://schemas.microsoft.com/office/powerpoint/2010/main" xmlns="" val="18133429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DF8985-BD3A-4B09-A727-F5BC7D1826FD}" type="datetimeFigureOut">
              <a:rPr lang="ru-RU" smtClean="0"/>
              <a:pPr/>
              <a:t>12.05.2018</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14F6DC-FB74-46CC-8089-217B2F992C65}" type="slidenum">
              <a:rPr lang="ru-RU" smtClean="0"/>
              <a:pPr/>
              <a:t>‹#›</a:t>
            </a:fld>
            <a:endParaRPr lang="ru-RU"/>
          </a:p>
        </p:txBody>
      </p:sp>
    </p:spTree>
    <p:extLst>
      <p:ext uri="{BB962C8B-B14F-4D97-AF65-F5344CB8AC3E}">
        <p14:creationId xmlns:p14="http://schemas.microsoft.com/office/powerpoint/2010/main" xmlns="" val="8831330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2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2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6"/>
            <a:ext cx="10515600" cy="956780"/>
          </a:xfrm>
        </p:spPr>
        <p:txBody>
          <a:bodyPr>
            <a:normAutofit fontScale="90000"/>
          </a:bodyPr>
          <a:lstStyle/>
          <a:p>
            <a:pPr algn="ctr">
              <a:defRPr/>
            </a:pPr>
            <a:r>
              <a:rPr lang="ru-RU" sz="2000" b="1" dirty="0">
                <a:solidFill>
                  <a:schemeClr val="accent2">
                    <a:lumMod val="75000"/>
                  </a:schemeClr>
                </a:solidFill>
                <a:latin typeface="Times New Roman" panose="02020603050405020304" pitchFamily="18" charset="0"/>
                <a:cs typeface="Times New Roman" panose="02020603050405020304" pitchFamily="18" charset="0"/>
              </a:rPr>
              <a:t>Структурное подразделение </a:t>
            </a:r>
            <a:br>
              <a:rPr lang="ru-RU" sz="2000" b="1" dirty="0">
                <a:solidFill>
                  <a:schemeClr val="accent2">
                    <a:lumMod val="75000"/>
                  </a:schemeClr>
                </a:solidFill>
                <a:latin typeface="Times New Roman" panose="02020603050405020304" pitchFamily="18" charset="0"/>
                <a:cs typeface="Times New Roman" panose="02020603050405020304" pitchFamily="18" charset="0"/>
              </a:rPr>
            </a:br>
            <a:r>
              <a:rPr lang="ru-RU" sz="2000" b="1" dirty="0">
                <a:solidFill>
                  <a:schemeClr val="accent2">
                    <a:lumMod val="75000"/>
                  </a:schemeClr>
                </a:solidFill>
                <a:latin typeface="Times New Roman" panose="02020603050405020304" pitchFamily="18" charset="0"/>
                <a:cs typeface="Times New Roman" panose="02020603050405020304" pitchFamily="18" charset="0"/>
              </a:rPr>
              <a:t>«Центр развития ребенка – детский сад №14»</a:t>
            </a:r>
            <a:br>
              <a:rPr lang="ru-RU" sz="2000" b="1" dirty="0">
                <a:solidFill>
                  <a:schemeClr val="accent2">
                    <a:lumMod val="75000"/>
                  </a:schemeClr>
                </a:solidFill>
                <a:latin typeface="Times New Roman" panose="02020603050405020304" pitchFamily="18" charset="0"/>
                <a:cs typeface="Times New Roman" panose="02020603050405020304" pitchFamily="18" charset="0"/>
              </a:rPr>
            </a:br>
            <a:r>
              <a:rPr lang="ru-RU" sz="2000" b="1" dirty="0">
                <a:solidFill>
                  <a:schemeClr val="accent2">
                    <a:lumMod val="75000"/>
                  </a:schemeClr>
                </a:solidFill>
                <a:latin typeface="Times New Roman" panose="02020603050405020304" pitchFamily="18" charset="0"/>
                <a:cs typeface="Times New Roman" panose="02020603050405020304" pitchFamily="18" charset="0"/>
              </a:rPr>
              <a:t> МБДОУ «Детский сад «Радуга» комбинированного вида»</a:t>
            </a:r>
            <a:br>
              <a:rPr lang="ru-RU" sz="2000" b="1" dirty="0">
                <a:solidFill>
                  <a:schemeClr val="accent2">
                    <a:lumMod val="75000"/>
                  </a:schemeClr>
                </a:solidFill>
                <a:latin typeface="Times New Roman" panose="02020603050405020304" pitchFamily="18" charset="0"/>
                <a:cs typeface="Times New Roman" panose="02020603050405020304" pitchFamily="18" charset="0"/>
              </a:rPr>
            </a:br>
            <a:endParaRPr lang="ru-RU" sz="2000" dirty="0">
              <a:solidFill>
                <a:schemeClr val="accent2">
                  <a:lumMod val="75000"/>
                </a:schemeClr>
              </a:solidFill>
              <a:latin typeface="Times New Roman" panose="02020603050405020304" pitchFamily="18" charset="0"/>
              <a:cs typeface="Times New Roman" panose="02020603050405020304" pitchFamily="18" charset="0"/>
            </a:endParaRPr>
          </a:p>
        </p:txBody>
      </p:sp>
      <p:sp>
        <p:nvSpPr>
          <p:cNvPr id="6" name="Объект 5"/>
          <p:cNvSpPr>
            <a:spLocks noGrp="1"/>
          </p:cNvSpPr>
          <p:nvPr>
            <p:ph sz="half" idx="1"/>
          </p:nvPr>
        </p:nvSpPr>
        <p:spPr>
          <a:xfrm>
            <a:off x="838198" y="1456842"/>
            <a:ext cx="9421679" cy="5032400"/>
          </a:xfrm>
        </p:spPr>
        <p:txBody>
          <a:bodyPr/>
          <a:lstStyle/>
          <a:p>
            <a:pPr marL="0" indent="0" algn="ctr">
              <a:buNone/>
            </a:pPr>
            <a:r>
              <a:rPr lang="ru-RU" sz="6600" b="1" dirty="0" smtClean="0">
                <a:solidFill>
                  <a:schemeClr val="accent2">
                    <a:lumMod val="75000"/>
                  </a:schemeClr>
                </a:solidFill>
                <a:latin typeface="Times New Roman" panose="02020603050405020304" pitchFamily="18" charset="0"/>
                <a:cs typeface="Times New Roman" panose="02020603050405020304" pitchFamily="18" charset="0"/>
              </a:rPr>
              <a:t>Проект</a:t>
            </a:r>
          </a:p>
          <a:p>
            <a:pPr marL="0" indent="0" algn="ctr">
              <a:buNone/>
            </a:pPr>
            <a:endParaRPr lang="ru-RU" dirty="0" smtClean="0">
              <a:solidFill>
                <a:schemeClr val="accent2">
                  <a:lumMod val="75000"/>
                </a:schemeClr>
              </a:solidFill>
              <a:latin typeface="Times New Roman" panose="02020603050405020304" pitchFamily="18" charset="0"/>
              <a:cs typeface="Times New Roman" panose="02020603050405020304" pitchFamily="18" charset="0"/>
            </a:endParaRPr>
          </a:p>
          <a:p>
            <a:pPr marL="0" indent="0" algn="ctr">
              <a:buNone/>
            </a:pPr>
            <a:r>
              <a:rPr lang="ru-RU" sz="6600" b="1" i="1" dirty="0" smtClean="0">
                <a:solidFill>
                  <a:schemeClr val="accent2">
                    <a:lumMod val="75000"/>
                  </a:schemeClr>
                </a:solidFill>
                <a:latin typeface="Times New Roman" panose="02020603050405020304" pitchFamily="18" charset="0"/>
                <a:cs typeface="Times New Roman" panose="02020603050405020304" pitchFamily="18" charset="0"/>
              </a:rPr>
              <a:t>« Моя игрушка»</a:t>
            </a:r>
          </a:p>
          <a:p>
            <a:pPr marL="0" indent="0" algn="ctr">
              <a:buNone/>
            </a:pPr>
            <a:endParaRPr lang="ru-RU" dirty="0" smtClean="0">
              <a:solidFill>
                <a:schemeClr val="accent2">
                  <a:lumMod val="75000"/>
                </a:schemeClr>
              </a:solidFill>
              <a:latin typeface="Times New Roman" panose="02020603050405020304" pitchFamily="18" charset="0"/>
              <a:cs typeface="Times New Roman" panose="02020603050405020304" pitchFamily="18" charset="0"/>
            </a:endParaRPr>
          </a:p>
          <a:p>
            <a:pPr marL="0" indent="0" algn="ctr">
              <a:buNone/>
            </a:pPr>
            <a:r>
              <a:rPr lang="ru-RU" sz="2000" b="1" dirty="0" smtClean="0">
                <a:solidFill>
                  <a:schemeClr val="accent2">
                    <a:lumMod val="75000"/>
                  </a:schemeClr>
                </a:solidFill>
                <a:latin typeface="Times New Roman" panose="02020603050405020304" pitchFamily="18" charset="0"/>
                <a:cs typeface="Times New Roman" panose="02020603050405020304" pitchFamily="18" charset="0"/>
              </a:rPr>
              <a:t>Выполнили воспитатели</a:t>
            </a:r>
          </a:p>
          <a:p>
            <a:pPr marL="0" indent="0" algn="ctr">
              <a:buNone/>
            </a:pPr>
            <a:r>
              <a:rPr lang="ru-RU" sz="2000" b="1" dirty="0" smtClean="0">
                <a:solidFill>
                  <a:schemeClr val="accent2">
                    <a:lumMod val="75000"/>
                  </a:schemeClr>
                </a:solidFill>
                <a:latin typeface="Times New Roman" panose="02020603050405020304" pitchFamily="18" charset="0"/>
                <a:cs typeface="Times New Roman" panose="02020603050405020304" pitchFamily="18" charset="0"/>
              </a:rPr>
              <a:t>второй младшей группы:</a:t>
            </a:r>
          </a:p>
          <a:p>
            <a:pPr marL="0" indent="0" algn="ctr">
              <a:buNone/>
            </a:pPr>
            <a:r>
              <a:rPr lang="ru-RU" sz="2000" b="1" dirty="0" smtClean="0">
                <a:solidFill>
                  <a:schemeClr val="accent2">
                    <a:lumMod val="75000"/>
                  </a:schemeClr>
                </a:solidFill>
                <a:latin typeface="Times New Roman" panose="02020603050405020304" pitchFamily="18" charset="0"/>
                <a:cs typeface="Times New Roman" panose="02020603050405020304" pitchFamily="18" charset="0"/>
              </a:rPr>
              <a:t>  Панина О.В.</a:t>
            </a:r>
          </a:p>
          <a:p>
            <a:pPr marL="0" indent="0" algn="ctr">
              <a:buNone/>
            </a:pPr>
            <a:r>
              <a:rPr lang="ru-RU" sz="2000" b="1" dirty="0" smtClean="0">
                <a:solidFill>
                  <a:schemeClr val="accent2">
                    <a:lumMod val="75000"/>
                  </a:schemeClr>
                </a:solidFill>
                <a:latin typeface="Times New Roman" panose="02020603050405020304" pitchFamily="18" charset="0"/>
                <a:cs typeface="Times New Roman" panose="02020603050405020304" pitchFamily="18" charset="0"/>
              </a:rPr>
              <a:t>   Сучкова С.Ю.</a:t>
            </a:r>
          </a:p>
          <a:p>
            <a:pPr marL="0" indent="0" algn="ctr">
              <a:buNone/>
            </a:pPr>
            <a:endParaRPr lang="ru-RU" sz="2000" dirty="0" smtClean="0">
              <a:latin typeface="Times New Roman" panose="02020603050405020304" pitchFamily="18" charset="0"/>
              <a:cs typeface="Times New Roman" panose="02020603050405020304" pitchFamily="18" charset="0"/>
            </a:endParaRPr>
          </a:p>
          <a:p>
            <a:pPr marL="0" indent="0" algn="ctr">
              <a:buNone/>
            </a:pPr>
            <a:endParaRPr lang="ru-RU" dirty="0">
              <a:latin typeface="Times New Roman" panose="02020603050405020304" pitchFamily="18" charset="0"/>
              <a:cs typeface="Times New Roman" panose="02020603050405020304" pitchFamily="18" charset="0"/>
            </a:endParaRPr>
          </a:p>
        </p:txBody>
      </p:sp>
      <p:pic>
        <p:nvPicPr>
          <p:cNvPr id="7" name="Объект 6" descr="http://fotohomka.ru/images/Jan/11/210eb0bae6630e5f4468d60ab0b634fd/1.jpg"/>
          <p:cNvPicPr>
            <a:picLocks noGrp="1"/>
          </p:cNvPicPr>
          <p:nvPr>
            <p:ph sz="half" idx="2"/>
          </p:nvPr>
        </p:nvPicPr>
        <p:blipFill>
          <a:blip r:embed="rId2" cstate="print">
            <a:extLst>
              <a:ext uri="{28A0092B-C50C-407E-A947-70E740481C1C}">
                <a14:useLocalDpi xmlns:a14="http://schemas.microsoft.com/office/drawing/2010/main" xmlns="" val="0"/>
              </a:ext>
            </a:extLst>
          </a:blip>
          <a:srcRect/>
          <a:stretch>
            <a:fillRect/>
          </a:stretch>
        </p:blipFill>
        <p:spPr bwMode="auto">
          <a:xfrm>
            <a:off x="7391397" y="1825625"/>
            <a:ext cx="4433810" cy="4528680"/>
          </a:xfrm>
          <a:prstGeom prst="rect">
            <a:avLst/>
          </a:prstGeom>
          <a:noFill/>
          <a:ln>
            <a:noFill/>
          </a:ln>
        </p:spPr>
      </p:pic>
    </p:spTree>
    <p:extLst>
      <p:ext uri="{BB962C8B-B14F-4D97-AF65-F5344CB8AC3E}">
        <p14:creationId xmlns:p14="http://schemas.microsoft.com/office/powerpoint/2010/main" xmlns="" val="175640637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half" idx="1"/>
          </p:nvPr>
        </p:nvSpPr>
        <p:spPr>
          <a:xfrm>
            <a:off x="838200" y="1472340"/>
            <a:ext cx="4756688" cy="4704624"/>
          </a:xfrm>
        </p:spPr>
        <p:txBody>
          <a:bodyPr>
            <a:normAutofit/>
          </a:bodyPr>
          <a:lstStyle/>
          <a:p>
            <a:pPr marL="0" indent="0">
              <a:buNone/>
            </a:pPr>
            <a:r>
              <a:rPr lang="ru-RU" sz="2400" b="1" dirty="0">
                <a:solidFill>
                  <a:schemeClr val="accent2">
                    <a:lumMod val="75000"/>
                  </a:schemeClr>
                </a:solidFill>
                <a:latin typeface="Times New Roman" panose="02020603050405020304" pitchFamily="18" charset="0"/>
                <a:cs typeface="Times New Roman" panose="02020603050405020304" pitchFamily="18" charset="0"/>
              </a:rPr>
              <a:t>О</a:t>
            </a:r>
            <a:r>
              <a:rPr lang="ru-RU" sz="2400" b="1" dirty="0" smtClean="0">
                <a:solidFill>
                  <a:schemeClr val="accent2">
                    <a:lumMod val="75000"/>
                  </a:schemeClr>
                </a:solidFill>
                <a:latin typeface="Times New Roman" panose="02020603050405020304" pitchFamily="18" charset="0"/>
                <a:cs typeface="Times New Roman" panose="02020603050405020304" pitchFamily="18" charset="0"/>
              </a:rPr>
              <a:t>на похожа на актрису</a:t>
            </a:r>
          </a:p>
          <a:p>
            <a:pPr marL="0" indent="0">
              <a:buNone/>
            </a:pPr>
            <a:r>
              <a:rPr lang="ru-RU" sz="2400" b="1" dirty="0" smtClean="0">
                <a:solidFill>
                  <a:schemeClr val="accent2">
                    <a:lumMod val="75000"/>
                  </a:schemeClr>
                </a:solidFill>
                <a:latin typeface="Times New Roman" panose="02020603050405020304" pitchFamily="18" charset="0"/>
                <a:cs typeface="Times New Roman" panose="02020603050405020304" pitchFamily="18" charset="0"/>
              </a:rPr>
              <a:t>В красивом платье серебристом,</a:t>
            </a:r>
          </a:p>
          <a:p>
            <a:pPr marL="0" indent="0">
              <a:buNone/>
            </a:pPr>
            <a:r>
              <a:rPr lang="ru-RU" sz="2400" b="1" dirty="0" smtClean="0">
                <a:solidFill>
                  <a:schemeClr val="accent2">
                    <a:lumMod val="75000"/>
                  </a:schemeClr>
                </a:solidFill>
                <a:latin typeface="Times New Roman" panose="02020603050405020304" pitchFamily="18" charset="0"/>
                <a:cs typeface="Times New Roman" panose="02020603050405020304" pitchFamily="18" charset="0"/>
              </a:rPr>
              <a:t>Расскажу ей сказку-</a:t>
            </a:r>
          </a:p>
          <a:p>
            <a:pPr marL="0" indent="0">
              <a:buNone/>
            </a:pPr>
            <a:r>
              <a:rPr lang="ru-RU" sz="2400" b="1" dirty="0" smtClean="0">
                <a:solidFill>
                  <a:schemeClr val="accent2">
                    <a:lumMod val="75000"/>
                  </a:schemeClr>
                </a:solidFill>
                <a:latin typeface="Times New Roman" panose="02020603050405020304" pitchFamily="18" charset="0"/>
                <a:cs typeface="Times New Roman" panose="02020603050405020304" pitchFamily="18" charset="0"/>
              </a:rPr>
              <a:t>Она закроет глазки,</a:t>
            </a:r>
          </a:p>
          <a:p>
            <a:pPr marL="0" indent="0">
              <a:buNone/>
            </a:pPr>
            <a:r>
              <a:rPr lang="ru-RU" sz="2400" b="1" dirty="0" smtClean="0">
                <a:solidFill>
                  <a:schemeClr val="accent2">
                    <a:lumMod val="75000"/>
                  </a:schemeClr>
                </a:solidFill>
                <a:latin typeface="Times New Roman" panose="02020603050405020304" pitchFamily="18" charset="0"/>
                <a:cs typeface="Times New Roman" panose="02020603050405020304" pitchFamily="18" charset="0"/>
              </a:rPr>
              <a:t>Поиграем – будем спать, уложу ее в кровать.</a:t>
            </a:r>
          </a:p>
          <a:p>
            <a:pPr marL="0" indent="0">
              <a:buNone/>
            </a:pPr>
            <a:r>
              <a:rPr lang="ru-RU" sz="2400" b="1" dirty="0" smtClean="0">
                <a:solidFill>
                  <a:schemeClr val="accent2">
                    <a:lumMod val="75000"/>
                  </a:schemeClr>
                </a:solidFill>
                <a:latin typeface="Times New Roman" panose="02020603050405020304" pitchFamily="18" charset="0"/>
                <a:cs typeface="Times New Roman" panose="02020603050405020304" pitchFamily="18" charset="0"/>
              </a:rPr>
              <a:t>Что за милая игрушка:</a:t>
            </a:r>
          </a:p>
          <a:p>
            <a:pPr marL="0" indent="0">
              <a:buNone/>
            </a:pPr>
            <a:r>
              <a:rPr lang="ru-RU" sz="2400" b="1" dirty="0" smtClean="0">
                <a:solidFill>
                  <a:schemeClr val="accent2">
                    <a:lumMod val="75000"/>
                  </a:schemeClr>
                </a:solidFill>
                <a:latin typeface="Times New Roman" panose="02020603050405020304" pitchFamily="18" charset="0"/>
                <a:cs typeface="Times New Roman" panose="02020603050405020304" pitchFamily="18" charset="0"/>
              </a:rPr>
              <a:t>Утром –дочка, днем-  подружка.</a:t>
            </a:r>
            <a:endParaRPr lang="ru-RU" sz="2400" b="1" dirty="0">
              <a:solidFill>
                <a:schemeClr val="accent2">
                  <a:lumMod val="75000"/>
                </a:schemeClr>
              </a:solidFill>
              <a:latin typeface="Times New Roman" panose="02020603050405020304" pitchFamily="18" charset="0"/>
              <a:cs typeface="Times New Roman" panose="02020603050405020304" pitchFamily="18" charset="0"/>
            </a:endParaRPr>
          </a:p>
        </p:txBody>
      </p:sp>
      <p:pic>
        <p:nvPicPr>
          <p:cNvPr id="5" name="Picture 10"/>
          <p:cNvPicPr>
            <a:picLocks noGrp="1" noChangeAspect="1" noChangeArrowheads="1"/>
          </p:cNvPicPr>
          <p:nvPr>
            <p:ph sz="half" idx="2"/>
          </p:nvPr>
        </p:nvPicPr>
        <p:blipFill>
          <a:blip r:embed="rId2" cstate="print">
            <a:extLst>
              <a:ext uri="{28A0092B-C50C-407E-A947-70E740481C1C}">
                <a14:useLocalDpi xmlns:a14="http://schemas.microsoft.com/office/drawing/2010/main" xmlns="" val="0"/>
              </a:ext>
            </a:extLst>
          </a:blip>
          <a:srcRect/>
          <a:stretch>
            <a:fillRect/>
          </a:stretch>
        </p:blipFill>
        <p:spPr bwMode="auto">
          <a:xfrm>
            <a:off x="6096000" y="867906"/>
            <a:ext cx="5634925" cy="5160934"/>
          </a:xfrm>
          <a:prstGeom prst="rect">
            <a:avLst/>
          </a:prstGeom>
          <a:noFill/>
          <a:ln w="57150" cmpd="thinThick" algn="ctr">
            <a:solidFill>
              <a:schemeClr val="accent2">
                <a:lumMod val="75000"/>
              </a:schemeClr>
            </a:solidFill>
            <a:miter lim="800000"/>
            <a:headEnd/>
            <a:tailEnd/>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86116080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Объект 3"/>
          <p:cNvSpPr>
            <a:spLocks noGrp="1"/>
          </p:cNvSpPr>
          <p:nvPr>
            <p:ph sz="half" idx="2"/>
          </p:nvPr>
        </p:nvSpPr>
        <p:spPr>
          <a:xfrm>
            <a:off x="7361695" y="2262753"/>
            <a:ext cx="4246536" cy="2092271"/>
          </a:xfrm>
        </p:spPr>
        <p:txBody>
          <a:bodyPr>
            <a:normAutofit fontScale="92500" lnSpcReduction="10000"/>
          </a:bodyPr>
          <a:lstStyle/>
          <a:p>
            <a:pPr marL="0" indent="0">
              <a:buNone/>
            </a:pPr>
            <a:r>
              <a:rPr lang="ru-RU" b="1" dirty="0" smtClean="0">
                <a:solidFill>
                  <a:schemeClr val="accent2">
                    <a:lumMod val="75000"/>
                  </a:schemeClr>
                </a:solidFill>
                <a:latin typeface="Times New Roman" panose="02020603050405020304" pitchFamily="18" charset="0"/>
                <a:cs typeface="Times New Roman" panose="02020603050405020304" pitchFamily="18" charset="0"/>
              </a:rPr>
              <a:t>Разноцветный он и яркий.</a:t>
            </a:r>
          </a:p>
          <a:p>
            <a:pPr marL="0" indent="0">
              <a:buNone/>
            </a:pPr>
            <a:r>
              <a:rPr lang="ru-RU" b="1" dirty="0" smtClean="0">
                <a:solidFill>
                  <a:schemeClr val="accent2">
                    <a:lumMod val="75000"/>
                  </a:schemeClr>
                </a:solidFill>
                <a:latin typeface="Times New Roman" panose="02020603050405020304" pitchFamily="18" charset="0"/>
                <a:cs typeface="Times New Roman" panose="02020603050405020304" pitchFamily="18" charset="0"/>
              </a:rPr>
              <a:t>Стал бы каждому подарком.</a:t>
            </a:r>
          </a:p>
          <a:p>
            <a:pPr marL="0" indent="0">
              <a:buNone/>
            </a:pPr>
            <a:r>
              <a:rPr lang="ru-RU" b="1" dirty="0" smtClean="0">
                <a:solidFill>
                  <a:schemeClr val="accent2">
                    <a:lumMod val="75000"/>
                  </a:schemeClr>
                </a:solidFill>
                <a:latin typeface="Times New Roman" panose="02020603050405020304" pitchFamily="18" charset="0"/>
                <a:cs typeface="Times New Roman" panose="02020603050405020304" pitchFamily="18" charset="0"/>
              </a:rPr>
              <a:t>Из него построим дом,</a:t>
            </a:r>
          </a:p>
          <a:p>
            <a:pPr marL="0" indent="0">
              <a:buNone/>
            </a:pPr>
            <a:r>
              <a:rPr lang="ru-RU" b="1" dirty="0" smtClean="0">
                <a:solidFill>
                  <a:schemeClr val="accent2">
                    <a:lumMod val="75000"/>
                  </a:schemeClr>
                </a:solidFill>
                <a:latin typeface="Times New Roman" panose="02020603050405020304" pitchFamily="18" charset="0"/>
                <a:cs typeface="Times New Roman" panose="02020603050405020304" pitchFamily="18" charset="0"/>
              </a:rPr>
              <a:t>И машину соберем.</a:t>
            </a:r>
            <a:endParaRPr lang="ru-RU" b="1" dirty="0">
              <a:solidFill>
                <a:schemeClr val="accent2">
                  <a:lumMod val="75000"/>
                </a:schemeClr>
              </a:solidFill>
              <a:latin typeface="Times New Roman" panose="02020603050405020304" pitchFamily="18" charset="0"/>
              <a:cs typeface="Times New Roman" panose="02020603050405020304" pitchFamily="18" charset="0"/>
            </a:endParaRPr>
          </a:p>
        </p:txBody>
      </p:sp>
      <p:pic>
        <p:nvPicPr>
          <p:cNvPr id="5" name="Picture 9"/>
          <p:cNvPicPr>
            <a:picLocks noGrp="1" noChangeAspect="1" noChangeArrowheads="1"/>
          </p:cNvPicPr>
          <p:nvPr>
            <p:ph sz="half" idx="1"/>
          </p:nvPr>
        </p:nvPicPr>
        <p:blipFill>
          <a:blip r:embed="rId2" cstate="print">
            <a:extLst>
              <a:ext uri="{28A0092B-C50C-407E-A947-70E740481C1C}">
                <a14:useLocalDpi xmlns:a14="http://schemas.microsoft.com/office/drawing/2010/main" xmlns="" val="0"/>
              </a:ext>
            </a:extLst>
          </a:blip>
          <a:srcRect/>
          <a:stretch>
            <a:fillRect/>
          </a:stretch>
        </p:blipFill>
        <p:spPr bwMode="auto">
          <a:xfrm>
            <a:off x="495946" y="712922"/>
            <a:ext cx="5904854" cy="5464041"/>
          </a:xfrm>
          <a:prstGeom prst="rect">
            <a:avLst/>
          </a:prstGeom>
          <a:noFill/>
          <a:ln w="57150" cmpd="thinThick" algn="ctr">
            <a:solidFill>
              <a:schemeClr val="accent2">
                <a:lumMod val="75000"/>
              </a:schemeClr>
            </a:solidFill>
            <a:miter lim="800000"/>
            <a:headEnd/>
            <a:tailEnd/>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10945823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Объект 3"/>
          <p:cNvSpPr>
            <a:spLocks noGrp="1"/>
          </p:cNvSpPr>
          <p:nvPr>
            <p:ph sz="half" idx="2"/>
          </p:nvPr>
        </p:nvSpPr>
        <p:spPr>
          <a:xfrm>
            <a:off x="6803756" y="1825625"/>
            <a:ext cx="4550044" cy="4351338"/>
          </a:xfrm>
        </p:spPr>
        <p:txBody>
          <a:bodyPr/>
          <a:lstStyle/>
          <a:p>
            <a:pPr marL="0" indent="0">
              <a:buNone/>
            </a:pPr>
            <a:r>
              <a:rPr lang="ru-RU" b="1" dirty="0" smtClean="0">
                <a:solidFill>
                  <a:schemeClr val="accent2">
                    <a:lumMod val="75000"/>
                  </a:schemeClr>
                </a:solidFill>
                <a:latin typeface="Times New Roman" panose="02020603050405020304" pitchFamily="18" charset="0"/>
                <a:cs typeface="Times New Roman" panose="02020603050405020304" pitchFamily="18" charset="0"/>
              </a:rPr>
              <a:t>Разноцветный человечек</a:t>
            </a:r>
          </a:p>
          <a:p>
            <a:pPr marL="0" indent="0">
              <a:buNone/>
            </a:pPr>
            <a:r>
              <a:rPr lang="ru-RU" b="1" dirty="0" smtClean="0">
                <a:solidFill>
                  <a:schemeClr val="accent2">
                    <a:lumMod val="75000"/>
                  </a:schemeClr>
                </a:solidFill>
                <a:latin typeface="Times New Roman" panose="02020603050405020304" pitchFamily="18" charset="0"/>
                <a:cs typeface="Times New Roman" panose="02020603050405020304" pitchFamily="18" charset="0"/>
              </a:rPr>
              <a:t>Носит платье из колечек.</a:t>
            </a:r>
          </a:p>
          <a:p>
            <a:pPr marL="0" indent="0">
              <a:buNone/>
            </a:pPr>
            <a:r>
              <a:rPr lang="ru-RU" b="1" dirty="0" smtClean="0">
                <a:solidFill>
                  <a:schemeClr val="accent2">
                    <a:lumMod val="75000"/>
                  </a:schemeClr>
                </a:solidFill>
                <a:latin typeface="Times New Roman" panose="02020603050405020304" pitchFamily="18" charset="0"/>
                <a:cs typeface="Times New Roman" panose="02020603050405020304" pitchFamily="18" charset="0"/>
              </a:rPr>
              <a:t>Любят взрослые и дети</a:t>
            </a:r>
          </a:p>
          <a:p>
            <a:pPr marL="0" indent="0">
              <a:buNone/>
            </a:pPr>
            <a:r>
              <a:rPr lang="ru-RU" b="1" dirty="0" smtClean="0">
                <a:solidFill>
                  <a:schemeClr val="accent2">
                    <a:lumMod val="75000"/>
                  </a:schemeClr>
                </a:solidFill>
                <a:latin typeface="Times New Roman" panose="02020603050405020304" pitchFamily="18" charset="0"/>
                <a:cs typeface="Times New Roman" panose="02020603050405020304" pitchFamily="18" charset="0"/>
              </a:rPr>
              <a:t>Надевать колечки эти.</a:t>
            </a:r>
            <a:endParaRPr lang="ru-RU" b="1" dirty="0">
              <a:solidFill>
                <a:schemeClr val="accent2">
                  <a:lumMod val="75000"/>
                </a:schemeClr>
              </a:solidFill>
              <a:latin typeface="Times New Roman" panose="02020603050405020304" pitchFamily="18" charset="0"/>
              <a:cs typeface="Times New Roman" panose="02020603050405020304" pitchFamily="18" charset="0"/>
            </a:endParaRPr>
          </a:p>
        </p:txBody>
      </p:sp>
      <p:pic>
        <p:nvPicPr>
          <p:cNvPr id="5" name="Picture 10"/>
          <p:cNvPicPr>
            <a:picLocks noGrp="1" noChangeAspect="1" noChangeArrowheads="1"/>
          </p:cNvPicPr>
          <p:nvPr>
            <p:ph sz="half" idx="1"/>
          </p:nvPr>
        </p:nvPicPr>
        <p:blipFill>
          <a:blip r:embed="rId2" cstate="print">
            <a:extLst>
              <a:ext uri="{28A0092B-C50C-407E-A947-70E740481C1C}">
                <a14:useLocalDpi xmlns:a14="http://schemas.microsoft.com/office/drawing/2010/main" xmlns="" val="0"/>
              </a:ext>
            </a:extLst>
          </a:blip>
          <a:srcRect/>
          <a:stretch>
            <a:fillRect/>
          </a:stretch>
        </p:blipFill>
        <p:spPr bwMode="auto">
          <a:xfrm>
            <a:off x="604434" y="929898"/>
            <a:ext cx="5415366" cy="5014496"/>
          </a:xfrm>
          <a:prstGeom prst="rect">
            <a:avLst/>
          </a:prstGeom>
          <a:noFill/>
          <a:ln w="57150" cmpd="thinThick" algn="ctr">
            <a:solidFill>
              <a:schemeClr val="accent2">
                <a:lumMod val="75000"/>
              </a:schemeClr>
            </a:solidFill>
            <a:miter lim="800000"/>
            <a:headEnd/>
            <a:tailEnd/>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51075382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Объект 3"/>
          <p:cNvSpPr>
            <a:spLocks noGrp="1"/>
          </p:cNvSpPr>
          <p:nvPr>
            <p:ph sz="half" idx="2"/>
          </p:nvPr>
        </p:nvSpPr>
        <p:spPr>
          <a:xfrm>
            <a:off x="8059118" y="1937288"/>
            <a:ext cx="4014061" cy="2293749"/>
          </a:xfrm>
        </p:spPr>
        <p:txBody>
          <a:bodyPr>
            <a:normAutofit/>
          </a:bodyPr>
          <a:lstStyle/>
          <a:p>
            <a:pPr marL="0" indent="0">
              <a:buNone/>
            </a:pPr>
            <a:r>
              <a:rPr lang="ru-RU" sz="2400" b="1" dirty="0" smtClean="0">
                <a:solidFill>
                  <a:schemeClr val="accent2">
                    <a:lumMod val="75000"/>
                  </a:schemeClr>
                </a:solidFill>
                <a:latin typeface="Times New Roman" panose="02020603050405020304" pitchFamily="18" charset="0"/>
                <a:cs typeface="Times New Roman" panose="02020603050405020304" pitchFamily="18" charset="0"/>
              </a:rPr>
              <a:t>Прячется от нас с тобой</a:t>
            </a:r>
          </a:p>
          <a:p>
            <a:pPr marL="0" indent="0">
              <a:buNone/>
            </a:pPr>
            <a:r>
              <a:rPr lang="ru-RU" sz="2400" b="1" dirty="0" smtClean="0">
                <a:solidFill>
                  <a:schemeClr val="accent2">
                    <a:lumMod val="75000"/>
                  </a:schemeClr>
                </a:solidFill>
                <a:latin typeface="Times New Roman" panose="02020603050405020304" pitchFamily="18" charset="0"/>
                <a:cs typeface="Times New Roman" panose="02020603050405020304" pitchFamily="18" charset="0"/>
              </a:rPr>
              <a:t>Одна куколка в другой</a:t>
            </a:r>
          </a:p>
          <a:p>
            <a:pPr marL="0" indent="0">
              <a:buNone/>
            </a:pPr>
            <a:r>
              <a:rPr lang="ru-RU" sz="2400" b="1" dirty="0" smtClean="0">
                <a:solidFill>
                  <a:schemeClr val="accent2">
                    <a:lumMod val="75000"/>
                  </a:schemeClr>
                </a:solidFill>
                <a:latin typeface="Times New Roman" panose="02020603050405020304" pitchFamily="18" charset="0"/>
                <a:cs typeface="Times New Roman" panose="02020603050405020304" pitchFamily="18" charset="0"/>
              </a:rPr>
              <a:t>На косыночках горошки,</a:t>
            </a:r>
          </a:p>
          <a:p>
            <a:pPr marL="0" indent="0">
              <a:buNone/>
            </a:pPr>
            <a:r>
              <a:rPr lang="ru-RU" sz="2400" b="1" dirty="0" smtClean="0">
                <a:solidFill>
                  <a:schemeClr val="accent2">
                    <a:lumMod val="75000"/>
                  </a:schemeClr>
                </a:solidFill>
                <a:latin typeface="Times New Roman" panose="02020603050405020304" pitchFamily="18" charset="0"/>
                <a:cs typeface="Times New Roman" panose="02020603050405020304" pitchFamily="18" charset="0"/>
              </a:rPr>
              <a:t>Что за куколки? Матрешки.</a:t>
            </a:r>
          </a:p>
          <a:p>
            <a:endParaRPr lang="ru-RU" sz="2400" b="1" dirty="0">
              <a:solidFill>
                <a:schemeClr val="accent2">
                  <a:lumMod val="50000"/>
                </a:schemeClr>
              </a:solidFill>
              <a:latin typeface="Times New Roman" panose="02020603050405020304" pitchFamily="18" charset="0"/>
              <a:cs typeface="Times New Roman" panose="02020603050405020304" pitchFamily="18" charset="0"/>
            </a:endParaRPr>
          </a:p>
        </p:txBody>
      </p:sp>
      <p:pic>
        <p:nvPicPr>
          <p:cNvPr id="2" name="Рисунок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91968" y="694248"/>
            <a:ext cx="7366692" cy="5650021"/>
          </a:xfrm>
          <a:prstGeom prst="rect">
            <a:avLst/>
          </a:prstGeom>
        </p:spPr>
      </p:pic>
    </p:spTree>
    <p:extLst>
      <p:ext uri="{BB962C8B-B14F-4D97-AF65-F5344CB8AC3E}">
        <p14:creationId xmlns:p14="http://schemas.microsoft.com/office/powerpoint/2010/main" xmlns="" val="115976443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1058091" y="462515"/>
            <a:ext cx="10006149" cy="5966846"/>
          </a:xfrm>
        </p:spPr>
      </p:pic>
    </p:spTree>
    <p:extLst>
      <p:ext uri="{BB962C8B-B14F-4D97-AF65-F5344CB8AC3E}">
        <p14:creationId xmlns:p14="http://schemas.microsoft.com/office/powerpoint/2010/main" xmlns="" val="384265372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1267097" y="511444"/>
            <a:ext cx="9548949" cy="5665519"/>
          </a:xfrm>
        </p:spPr>
      </p:pic>
    </p:spTree>
    <p:extLst>
      <p:ext uri="{BB962C8B-B14F-4D97-AF65-F5344CB8AC3E}">
        <p14:creationId xmlns:p14="http://schemas.microsoft.com/office/powerpoint/2010/main" xmlns="" val="184497056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425289"/>
          </a:xfrm>
        </p:spPr>
        <p:txBody>
          <a:bodyPr>
            <a:noAutofit/>
          </a:bodyPr>
          <a:lstStyle/>
          <a:p>
            <a:pPr algn="ctr"/>
            <a:r>
              <a:rPr lang="ru-RU" sz="2800" b="1" dirty="0" smtClean="0">
                <a:solidFill>
                  <a:schemeClr val="accent2">
                    <a:lumMod val="75000"/>
                  </a:schemeClr>
                </a:solidFill>
                <a:latin typeface="Times New Roman" panose="02020603050405020304" pitchFamily="18" charset="0"/>
                <a:cs typeface="Times New Roman" panose="02020603050405020304" pitchFamily="18" charset="0"/>
              </a:rPr>
              <a:t>На приеме у врача</a:t>
            </a:r>
            <a:endParaRPr lang="ru-RU" sz="2800" b="1" dirty="0">
              <a:solidFill>
                <a:schemeClr val="accent2">
                  <a:lumMod val="75000"/>
                </a:schemeClr>
              </a:solidFill>
              <a:latin typeface="Times New Roman" panose="02020603050405020304" pitchFamily="18" charset="0"/>
              <a:cs typeface="Times New Roman" panose="02020603050405020304" pitchFamily="18" charset="0"/>
            </a:endParaRPr>
          </a:p>
        </p:txBody>
      </p:sp>
      <p:pic>
        <p:nvPicPr>
          <p:cNvPr id="6" name="Объект 5"/>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306272" y="1097205"/>
            <a:ext cx="5560905" cy="3707270"/>
          </a:xfrm>
        </p:spPr>
      </p:pic>
      <p:pic>
        <p:nvPicPr>
          <p:cNvPr id="7" name="Рисунок 6"/>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617776" y="2231756"/>
            <a:ext cx="5145438" cy="4014060"/>
          </a:xfrm>
          <a:prstGeom prst="rect">
            <a:avLst/>
          </a:prstGeom>
        </p:spPr>
      </p:pic>
    </p:spTree>
    <p:extLst>
      <p:ext uri="{BB962C8B-B14F-4D97-AF65-F5344CB8AC3E}">
        <p14:creationId xmlns:p14="http://schemas.microsoft.com/office/powerpoint/2010/main" xmlns="" val="63521145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04247" y="1759972"/>
            <a:ext cx="3795793" cy="1262197"/>
          </a:xfrm>
        </p:spPr>
        <p:txBody>
          <a:bodyPr>
            <a:normAutofit fontScale="90000"/>
          </a:bodyPr>
          <a:lstStyle/>
          <a:p>
            <a:r>
              <a:rPr lang="ru-RU" sz="2800" b="1" dirty="0" smtClean="0">
                <a:solidFill>
                  <a:schemeClr val="accent2">
                    <a:lumMod val="75000"/>
                  </a:schemeClr>
                </a:solidFill>
                <a:latin typeface="Times New Roman" panose="02020603050405020304" pitchFamily="18" charset="0"/>
                <a:cs typeface="Times New Roman" panose="02020603050405020304" pitchFamily="18" charset="0"/>
              </a:rPr>
              <a:t>Я люблю свои игрушки </a:t>
            </a:r>
            <a:br>
              <a:rPr lang="ru-RU" sz="2800" b="1" dirty="0" smtClean="0">
                <a:solidFill>
                  <a:schemeClr val="accent2">
                    <a:lumMod val="75000"/>
                  </a:schemeClr>
                </a:solidFill>
                <a:latin typeface="Times New Roman" panose="02020603050405020304" pitchFamily="18" charset="0"/>
                <a:cs typeface="Times New Roman" panose="02020603050405020304" pitchFamily="18" charset="0"/>
              </a:rPr>
            </a:br>
            <a:r>
              <a:rPr lang="ru-RU" sz="2800" b="1" dirty="0" smtClean="0">
                <a:solidFill>
                  <a:schemeClr val="accent2">
                    <a:lumMod val="75000"/>
                  </a:schemeClr>
                </a:solidFill>
                <a:latin typeface="Times New Roman" panose="02020603050405020304" pitchFamily="18" charset="0"/>
                <a:cs typeface="Times New Roman" panose="02020603050405020304" pitchFamily="18" charset="0"/>
              </a:rPr>
              <a:t>Киску, зайку и лягушку</a:t>
            </a:r>
            <a:br>
              <a:rPr lang="ru-RU" sz="2800" b="1" dirty="0" smtClean="0">
                <a:solidFill>
                  <a:schemeClr val="accent2">
                    <a:lumMod val="75000"/>
                  </a:schemeClr>
                </a:solidFill>
                <a:latin typeface="Times New Roman" panose="02020603050405020304" pitchFamily="18" charset="0"/>
                <a:cs typeface="Times New Roman" panose="02020603050405020304" pitchFamily="18" charset="0"/>
              </a:rPr>
            </a:br>
            <a:r>
              <a:rPr lang="ru-RU" sz="2800" b="1" dirty="0" smtClean="0">
                <a:solidFill>
                  <a:schemeClr val="accent2">
                    <a:lumMod val="75000"/>
                  </a:schemeClr>
                </a:solidFill>
                <a:latin typeface="Times New Roman" panose="02020603050405020304" pitchFamily="18" charset="0"/>
                <a:cs typeface="Times New Roman" panose="02020603050405020304" pitchFamily="18" charset="0"/>
              </a:rPr>
              <a:t>заводного петушка</a:t>
            </a:r>
            <a:br>
              <a:rPr lang="ru-RU" sz="2800" b="1" dirty="0" smtClean="0">
                <a:solidFill>
                  <a:schemeClr val="accent2">
                    <a:lumMod val="75000"/>
                  </a:schemeClr>
                </a:solidFill>
                <a:latin typeface="Times New Roman" panose="02020603050405020304" pitchFamily="18" charset="0"/>
                <a:cs typeface="Times New Roman" panose="02020603050405020304" pitchFamily="18" charset="0"/>
              </a:rPr>
            </a:br>
            <a:r>
              <a:rPr lang="ru-RU" sz="2800" b="1" dirty="0" smtClean="0">
                <a:solidFill>
                  <a:schemeClr val="accent2">
                    <a:lumMod val="75000"/>
                  </a:schemeClr>
                </a:solidFill>
                <a:latin typeface="Times New Roman" panose="02020603050405020304" pitchFamily="18" charset="0"/>
                <a:cs typeface="Times New Roman" panose="02020603050405020304" pitchFamily="18" charset="0"/>
              </a:rPr>
              <a:t>И пушистого щенка.</a:t>
            </a:r>
            <a:endParaRPr lang="ru-RU" sz="2800" b="1" dirty="0">
              <a:solidFill>
                <a:schemeClr val="accent2">
                  <a:lumMod val="75000"/>
                </a:schemeClr>
              </a:solidFill>
              <a:latin typeface="Times New Roman" panose="02020603050405020304" pitchFamily="18" charset="0"/>
              <a:cs typeface="Times New Roman" panose="02020603050405020304" pitchFamily="18" charset="0"/>
            </a:endParaRPr>
          </a:p>
        </p:txBody>
      </p:sp>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4397825" y="763748"/>
            <a:ext cx="7194907" cy="5355553"/>
          </a:xfrm>
        </p:spPr>
      </p:pic>
    </p:spTree>
    <p:extLst>
      <p:ext uri="{BB962C8B-B14F-4D97-AF65-F5344CB8AC3E}">
        <p14:creationId xmlns:p14="http://schemas.microsoft.com/office/powerpoint/2010/main" xmlns="" val="56045184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6"/>
            <a:ext cx="10515600" cy="1014224"/>
          </a:xfrm>
        </p:spPr>
        <p:txBody>
          <a:bodyPr>
            <a:normAutofit/>
          </a:bodyPr>
          <a:lstStyle/>
          <a:p>
            <a:r>
              <a:rPr lang="ru-RU" sz="2800" b="1" dirty="0" smtClean="0">
                <a:solidFill>
                  <a:schemeClr val="accent2">
                    <a:lumMod val="75000"/>
                  </a:schemeClr>
                </a:solidFill>
                <a:latin typeface="Times New Roman" panose="02020603050405020304" pitchFamily="18" charset="0"/>
                <a:cs typeface="Times New Roman" panose="02020603050405020304" pitchFamily="18" charset="0"/>
              </a:rPr>
              <a:t>На большом диване в ряд</a:t>
            </a:r>
            <a:br>
              <a:rPr lang="ru-RU" sz="2800" b="1" dirty="0" smtClean="0">
                <a:solidFill>
                  <a:schemeClr val="accent2">
                    <a:lumMod val="75000"/>
                  </a:schemeClr>
                </a:solidFill>
                <a:latin typeface="Times New Roman" panose="02020603050405020304" pitchFamily="18" charset="0"/>
                <a:cs typeface="Times New Roman" panose="02020603050405020304" pitchFamily="18" charset="0"/>
              </a:rPr>
            </a:br>
            <a:r>
              <a:rPr lang="ru-RU" sz="2800" b="1" dirty="0" smtClean="0">
                <a:solidFill>
                  <a:schemeClr val="accent2">
                    <a:lumMod val="75000"/>
                  </a:schemeClr>
                </a:solidFill>
                <a:latin typeface="Times New Roman" panose="02020603050405020304" pitchFamily="18" charset="0"/>
                <a:cs typeface="Times New Roman" panose="02020603050405020304" pitchFamily="18" charset="0"/>
              </a:rPr>
              <a:t>Куклы Катины сидят.</a:t>
            </a:r>
            <a:endParaRPr lang="ru-RU" sz="2800" b="1" dirty="0">
              <a:solidFill>
                <a:schemeClr val="accent2">
                  <a:lumMod val="75000"/>
                </a:schemeClr>
              </a:solidFill>
              <a:latin typeface="Times New Roman" panose="02020603050405020304" pitchFamily="18" charset="0"/>
              <a:cs typeface="Times New Roman" panose="02020603050405020304" pitchFamily="18" charset="0"/>
            </a:endParaRPr>
          </a:p>
        </p:txBody>
      </p:sp>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2045777" y="1690688"/>
            <a:ext cx="8012624" cy="4725610"/>
          </a:xfrm>
        </p:spPr>
      </p:pic>
    </p:spTree>
    <p:extLst>
      <p:ext uri="{BB962C8B-B14F-4D97-AF65-F5344CB8AC3E}">
        <p14:creationId xmlns:p14="http://schemas.microsoft.com/office/powerpoint/2010/main" xmlns="" val="70249374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859241"/>
          </a:xfrm>
        </p:spPr>
        <p:txBody>
          <a:bodyPr>
            <a:normAutofit fontScale="90000"/>
          </a:bodyPr>
          <a:lstStyle/>
          <a:p>
            <a:pPr algn="ctr"/>
            <a:r>
              <a:rPr lang="ru-RU" sz="2800" b="1" dirty="0" smtClean="0">
                <a:solidFill>
                  <a:schemeClr val="accent2">
                    <a:lumMod val="75000"/>
                  </a:schemeClr>
                </a:solidFill>
                <a:latin typeface="Times New Roman" panose="02020603050405020304" pitchFamily="18" charset="0"/>
                <a:cs typeface="Times New Roman" panose="02020603050405020304" pitchFamily="18" charset="0"/>
              </a:rPr>
              <a:t>Вот огромная машина</a:t>
            </a:r>
            <a:br>
              <a:rPr lang="ru-RU" sz="2800" b="1" dirty="0" smtClean="0">
                <a:solidFill>
                  <a:schemeClr val="accent2">
                    <a:lumMod val="75000"/>
                  </a:schemeClr>
                </a:solidFill>
                <a:latin typeface="Times New Roman" panose="02020603050405020304" pitchFamily="18" charset="0"/>
                <a:cs typeface="Times New Roman" panose="02020603050405020304" pitchFamily="18" charset="0"/>
              </a:rPr>
            </a:br>
            <a:r>
              <a:rPr lang="ru-RU" sz="2800" b="1" dirty="0" smtClean="0">
                <a:solidFill>
                  <a:schemeClr val="accent2">
                    <a:lumMod val="75000"/>
                  </a:schemeClr>
                </a:solidFill>
                <a:latin typeface="Times New Roman" panose="02020603050405020304" pitchFamily="18" charset="0"/>
                <a:cs typeface="Times New Roman" panose="02020603050405020304" pitchFamily="18" charset="0"/>
              </a:rPr>
              <a:t>С желтым кузовом большим.</a:t>
            </a:r>
            <a:endParaRPr lang="ru-RU" sz="2800" b="1" dirty="0">
              <a:solidFill>
                <a:schemeClr val="accent2">
                  <a:lumMod val="75000"/>
                </a:schemeClr>
              </a:solidFill>
              <a:latin typeface="Times New Roman" panose="02020603050405020304" pitchFamily="18" charset="0"/>
              <a:cs typeface="Times New Roman" panose="02020603050405020304" pitchFamily="18" charset="0"/>
            </a:endParaRPr>
          </a:p>
        </p:txBody>
      </p:sp>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rot="20878707">
            <a:off x="679401" y="2113211"/>
            <a:ext cx="5104185" cy="3645276"/>
          </a:xfrm>
        </p:spPr>
      </p:pic>
      <p:pic>
        <p:nvPicPr>
          <p:cNvPr id="5" name="Рисунок 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369803" y="2239934"/>
            <a:ext cx="5360644" cy="4160866"/>
          </a:xfrm>
          <a:prstGeom prst="rect">
            <a:avLst/>
          </a:prstGeom>
        </p:spPr>
      </p:pic>
    </p:spTree>
    <p:extLst>
      <p:ext uri="{BB962C8B-B14F-4D97-AF65-F5344CB8AC3E}">
        <p14:creationId xmlns:p14="http://schemas.microsoft.com/office/powerpoint/2010/main" xmlns="" val="281280011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442113" y="740450"/>
            <a:ext cx="9144000" cy="495946"/>
          </a:xfrm>
        </p:spPr>
        <p:txBody>
          <a:bodyPr>
            <a:noAutofit/>
          </a:bodyPr>
          <a:lstStyle/>
          <a:p>
            <a:r>
              <a:rPr lang="ru-RU" sz="3200" b="1" dirty="0" smtClean="0">
                <a:solidFill>
                  <a:schemeClr val="accent2">
                    <a:lumMod val="75000"/>
                  </a:schemeClr>
                </a:solidFill>
                <a:latin typeface="Times New Roman" panose="02020603050405020304" pitchFamily="18" charset="0"/>
                <a:cs typeface="Times New Roman" panose="02020603050405020304" pitchFamily="18" charset="0"/>
              </a:rPr>
              <a:t>Информационная карта проекта:</a:t>
            </a:r>
            <a:endParaRPr lang="ru-RU" sz="3200" b="1" dirty="0">
              <a:solidFill>
                <a:schemeClr val="accent2">
                  <a:lumMod val="75000"/>
                </a:schemeClr>
              </a:solidFill>
              <a:latin typeface="Times New Roman" panose="02020603050405020304" pitchFamily="18" charset="0"/>
              <a:cs typeface="Times New Roman" panose="02020603050405020304" pitchFamily="18" charset="0"/>
            </a:endParaRPr>
          </a:p>
        </p:txBody>
      </p:sp>
      <p:sp>
        <p:nvSpPr>
          <p:cNvPr id="3" name="Подзаголовок 2"/>
          <p:cNvSpPr>
            <a:spLocks noGrp="1"/>
          </p:cNvSpPr>
          <p:nvPr>
            <p:ph type="subTitle" idx="1"/>
          </p:nvPr>
        </p:nvSpPr>
        <p:spPr>
          <a:xfrm>
            <a:off x="1524000" y="1906292"/>
            <a:ext cx="9144000" cy="3130657"/>
          </a:xfrm>
        </p:spPr>
        <p:txBody>
          <a:bodyPr/>
          <a:lstStyle/>
          <a:p>
            <a:pPr algn="l"/>
            <a:r>
              <a:rPr lang="ru-RU" b="1" u="sng" dirty="0" smtClean="0">
                <a:solidFill>
                  <a:schemeClr val="accent2">
                    <a:lumMod val="75000"/>
                  </a:schemeClr>
                </a:solidFill>
                <a:latin typeface="Times New Roman" panose="02020603050405020304" pitchFamily="18" charset="0"/>
                <a:cs typeface="Times New Roman" panose="02020603050405020304" pitchFamily="18" charset="0"/>
              </a:rPr>
              <a:t>Тип проекта: </a:t>
            </a:r>
            <a:r>
              <a:rPr lang="ru-RU" b="1" dirty="0" smtClean="0">
                <a:solidFill>
                  <a:schemeClr val="accent2">
                    <a:lumMod val="75000"/>
                  </a:schemeClr>
                </a:solidFill>
                <a:latin typeface="Times New Roman" panose="02020603050405020304" pitchFamily="18" charset="0"/>
                <a:cs typeface="Times New Roman" panose="02020603050405020304" pitchFamily="18" charset="0"/>
              </a:rPr>
              <a:t>творческий, групповой.</a:t>
            </a:r>
          </a:p>
          <a:p>
            <a:pPr algn="l"/>
            <a:r>
              <a:rPr lang="ru-RU" b="1" u="sng" dirty="0" smtClean="0">
                <a:solidFill>
                  <a:schemeClr val="accent2">
                    <a:lumMod val="75000"/>
                  </a:schemeClr>
                </a:solidFill>
                <a:latin typeface="Times New Roman" panose="02020603050405020304" pitchFamily="18" charset="0"/>
                <a:cs typeface="Times New Roman" panose="02020603050405020304" pitchFamily="18" charset="0"/>
              </a:rPr>
              <a:t>Продолжительность проекта</a:t>
            </a:r>
            <a:r>
              <a:rPr lang="ru-RU" b="1" dirty="0" smtClean="0">
                <a:solidFill>
                  <a:schemeClr val="accent2">
                    <a:lumMod val="75000"/>
                  </a:schemeClr>
                </a:solidFill>
                <a:latin typeface="Times New Roman" panose="02020603050405020304" pitchFamily="18" charset="0"/>
                <a:cs typeface="Times New Roman" panose="02020603050405020304" pitchFamily="18" charset="0"/>
              </a:rPr>
              <a:t>: краткосрочный</a:t>
            </a:r>
          </a:p>
          <a:p>
            <a:pPr algn="l"/>
            <a:r>
              <a:rPr lang="ru-RU" b="1" u="sng" dirty="0" smtClean="0">
                <a:solidFill>
                  <a:schemeClr val="accent2">
                    <a:lumMod val="75000"/>
                  </a:schemeClr>
                </a:solidFill>
                <a:latin typeface="Times New Roman" panose="02020603050405020304" pitchFamily="18" charset="0"/>
                <a:cs typeface="Times New Roman" panose="02020603050405020304" pitchFamily="18" charset="0"/>
              </a:rPr>
              <a:t>Участники проекта</a:t>
            </a:r>
            <a:r>
              <a:rPr lang="ru-RU" b="1" dirty="0" smtClean="0">
                <a:solidFill>
                  <a:schemeClr val="accent2">
                    <a:lumMod val="75000"/>
                  </a:schemeClr>
                </a:solidFill>
                <a:latin typeface="Times New Roman" panose="02020603050405020304" pitchFamily="18" charset="0"/>
                <a:cs typeface="Times New Roman" panose="02020603050405020304" pitchFamily="18" charset="0"/>
              </a:rPr>
              <a:t>: дети, воспитатели, родители.</a:t>
            </a:r>
          </a:p>
          <a:p>
            <a:pPr algn="l"/>
            <a:r>
              <a:rPr lang="ru-RU" b="1" u="sng" dirty="0" smtClean="0">
                <a:solidFill>
                  <a:schemeClr val="accent2">
                    <a:lumMod val="75000"/>
                  </a:schemeClr>
                </a:solidFill>
                <a:latin typeface="Times New Roman" panose="02020603050405020304" pitchFamily="18" charset="0"/>
                <a:cs typeface="Times New Roman" panose="02020603050405020304" pitchFamily="18" charset="0"/>
              </a:rPr>
              <a:t>Возраст детей</a:t>
            </a:r>
            <a:r>
              <a:rPr lang="ru-RU" b="1" dirty="0" smtClean="0">
                <a:solidFill>
                  <a:schemeClr val="accent2">
                    <a:lumMod val="75000"/>
                  </a:schemeClr>
                </a:solidFill>
                <a:latin typeface="Times New Roman" panose="02020603050405020304" pitchFamily="18" charset="0"/>
                <a:cs typeface="Times New Roman" panose="02020603050405020304" pitchFamily="18" charset="0"/>
              </a:rPr>
              <a:t>: 3года.</a:t>
            </a:r>
          </a:p>
          <a:p>
            <a:pPr algn="l"/>
            <a:r>
              <a:rPr lang="ru-RU" b="1" u="sng" dirty="0" smtClean="0">
                <a:solidFill>
                  <a:schemeClr val="accent2">
                    <a:lumMod val="75000"/>
                  </a:schemeClr>
                </a:solidFill>
                <a:latin typeface="Times New Roman" panose="02020603050405020304" pitchFamily="18" charset="0"/>
                <a:cs typeface="Times New Roman" panose="02020603050405020304" pitchFamily="18" charset="0"/>
              </a:rPr>
              <a:t>Авторы проекта</a:t>
            </a:r>
            <a:r>
              <a:rPr lang="ru-RU" b="1" dirty="0" smtClean="0">
                <a:solidFill>
                  <a:schemeClr val="accent2">
                    <a:lumMod val="75000"/>
                  </a:schemeClr>
                </a:solidFill>
                <a:latin typeface="Times New Roman" panose="02020603050405020304" pitchFamily="18" charset="0"/>
                <a:cs typeface="Times New Roman" panose="02020603050405020304" pitchFamily="18" charset="0"/>
              </a:rPr>
              <a:t>: </a:t>
            </a:r>
            <a:r>
              <a:rPr lang="ru-RU" b="1" dirty="0">
                <a:solidFill>
                  <a:schemeClr val="accent2">
                    <a:lumMod val="75000"/>
                  </a:schemeClr>
                </a:solidFill>
                <a:latin typeface="Times New Roman" panose="02020603050405020304" pitchFamily="18" charset="0"/>
                <a:cs typeface="Times New Roman" panose="02020603050405020304" pitchFamily="18" charset="0"/>
              </a:rPr>
              <a:t>П</a:t>
            </a:r>
            <a:r>
              <a:rPr lang="ru-RU" b="1" dirty="0" smtClean="0">
                <a:solidFill>
                  <a:schemeClr val="accent2">
                    <a:lumMod val="75000"/>
                  </a:schemeClr>
                </a:solidFill>
                <a:latin typeface="Times New Roman" panose="02020603050405020304" pitchFamily="18" charset="0"/>
                <a:cs typeface="Times New Roman" panose="02020603050405020304" pitchFamily="18" charset="0"/>
              </a:rPr>
              <a:t>анина О.В., Сучкова С.Ю.</a:t>
            </a:r>
            <a:endParaRPr lang="ru-RU" b="1" dirty="0">
              <a:solidFill>
                <a:schemeClr val="accent2">
                  <a:lumMod val="75000"/>
                </a:schemeClr>
              </a:solidFill>
              <a:latin typeface="Times New Roman" panose="02020603050405020304" pitchFamily="18" charset="0"/>
              <a:cs typeface="Times New Roman" panose="02020603050405020304" pitchFamily="18" charset="0"/>
            </a:endParaRPr>
          </a:p>
        </p:txBody>
      </p:sp>
      <p:pic>
        <p:nvPicPr>
          <p:cNvPr id="4" name="Рисунок 3" descr="http://fotohomka.ru/images/Jan/11/210eb0bae6630e5f4468d60ab0b634fd/1.jpg"/>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454685" y="2435860"/>
            <a:ext cx="4737315" cy="3918445"/>
          </a:xfrm>
          <a:prstGeom prst="rect">
            <a:avLst/>
          </a:prstGeom>
          <a:noFill/>
          <a:ln>
            <a:noFill/>
          </a:ln>
        </p:spPr>
      </p:pic>
    </p:spTree>
    <p:extLst>
      <p:ext uri="{BB962C8B-B14F-4D97-AF65-F5344CB8AC3E}">
        <p14:creationId xmlns:p14="http://schemas.microsoft.com/office/powerpoint/2010/main" xmlns="" val="248829579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1053885" y="836908"/>
            <a:ext cx="10259878" cy="5656882"/>
          </a:xfrm>
        </p:spPr>
      </p:pic>
    </p:spTree>
    <p:extLst>
      <p:ext uri="{BB962C8B-B14F-4D97-AF65-F5344CB8AC3E}">
        <p14:creationId xmlns:p14="http://schemas.microsoft.com/office/powerpoint/2010/main" xmlns="" val="330524822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1131376" y="542441"/>
            <a:ext cx="10166887" cy="5672379"/>
          </a:xfrm>
        </p:spPr>
      </p:pic>
    </p:spTree>
    <p:extLst>
      <p:ext uri="{BB962C8B-B14F-4D97-AF65-F5344CB8AC3E}">
        <p14:creationId xmlns:p14="http://schemas.microsoft.com/office/powerpoint/2010/main" xmlns="" val="95783957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108488"/>
            <a:ext cx="10515600" cy="898902"/>
          </a:xfrm>
        </p:spPr>
        <p:txBody>
          <a:bodyPr>
            <a:normAutofit/>
          </a:bodyPr>
          <a:lstStyle/>
          <a:p>
            <a:pPr algn="ctr"/>
            <a:r>
              <a:rPr lang="ru-RU" sz="2800" b="1" dirty="0" smtClean="0">
                <a:solidFill>
                  <a:schemeClr val="accent2">
                    <a:lumMod val="75000"/>
                  </a:schemeClr>
                </a:solidFill>
                <a:latin typeface="Times New Roman" panose="02020603050405020304" pitchFamily="18" charset="0"/>
                <a:cs typeface="Times New Roman" panose="02020603050405020304" pitchFamily="18" charset="0"/>
              </a:rPr>
              <a:t>Дидактическая игра: «Найди тень от игрушки»</a:t>
            </a:r>
            <a:endParaRPr lang="ru-RU" sz="2800" b="1" dirty="0">
              <a:solidFill>
                <a:schemeClr val="accent2">
                  <a:lumMod val="75000"/>
                </a:schemeClr>
              </a:solidFill>
              <a:latin typeface="Times New Roman" panose="02020603050405020304" pitchFamily="18" charset="0"/>
              <a:cs typeface="Times New Roman" panose="02020603050405020304" pitchFamily="18" charset="0"/>
            </a:endParaRPr>
          </a:p>
        </p:txBody>
      </p:sp>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635430" y="1813302"/>
            <a:ext cx="5036949" cy="4043469"/>
          </a:xfrm>
        </p:spPr>
      </p:pic>
      <p:pic>
        <p:nvPicPr>
          <p:cNvPr id="5" name="Рисунок 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385301" y="1813302"/>
            <a:ext cx="5520625" cy="4043469"/>
          </a:xfrm>
          <a:prstGeom prst="rect">
            <a:avLst/>
          </a:prstGeom>
        </p:spPr>
      </p:pic>
    </p:spTree>
    <p:extLst>
      <p:ext uri="{BB962C8B-B14F-4D97-AF65-F5344CB8AC3E}">
        <p14:creationId xmlns:p14="http://schemas.microsoft.com/office/powerpoint/2010/main" xmlns="" val="247117849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ctr"/>
            <a:r>
              <a:rPr lang="ru-RU" sz="2800" b="1" dirty="0" smtClean="0">
                <a:solidFill>
                  <a:schemeClr val="accent2">
                    <a:lumMod val="75000"/>
                  </a:schemeClr>
                </a:solidFill>
                <a:latin typeface="Times New Roman" panose="02020603050405020304" pitchFamily="18" charset="0"/>
                <a:cs typeface="Times New Roman" panose="02020603050405020304" pitchFamily="18" charset="0"/>
              </a:rPr>
              <a:t>Рисование ватными палочками: «Ягодки для матрешки»</a:t>
            </a:r>
            <a:endParaRPr lang="ru-RU" sz="2800" b="1" dirty="0">
              <a:solidFill>
                <a:schemeClr val="accent2">
                  <a:lumMod val="75000"/>
                </a:schemeClr>
              </a:solidFill>
              <a:latin typeface="Times New Roman" panose="02020603050405020304" pitchFamily="18" charset="0"/>
              <a:cs typeface="Times New Roman" panose="02020603050405020304" pitchFamily="18" charset="0"/>
            </a:endParaRPr>
          </a:p>
        </p:txBody>
      </p:sp>
      <p:pic>
        <p:nvPicPr>
          <p:cNvPr id="6" name="Объект 5"/>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585244" y="1905517"/>
            <a:ext cx="4467204" cy="3665532"/>
          </a:xfrm>
        </p:spPr>
      </p:pic>
      <p:pic>
        <p:nvPicPr>
          <p:cNvPr id="7" name="Рисунок 6"/>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400800" y="1934114"/>
            <a:ext cx="5098942" cy="3636935"/>
          </a:xfrm>
          <a:prstGeom prst="rect">
            <a:avLst/>
          </a:prstGeom>
        </p:spPr>
      </p:pic>
    </p:spTree>
    <p:extLst>
      <p:ext uri="{BB962C8B-B14F-4D97-AF65-F5344CB8AC3E}">
        <p14:creationId xmlns:p14="http://schemas.microsoft.com/office/powerpoint/2010/main" xmlns="" val="252129973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6"/>
            <a:ext cx="10515600" cy="890238"/>
          </a:xfrm>
        </p:spPr>
        <p:txBody>
          <a:bodyPr>
            <a:normAutofit/>
          </a:bodyPr>
          <a:lstStyle/>
          <a:p>
            <a:pPr algn="ctr"/>
            <a:r>
              <a:rPr lang="ru-RU" sz="2800" b="1" dirty="0" smtClean="0">
                <a:solidFill>
                  <a:schemeClr val="accent2">
                    <a:lumMod val="75000"/>
                  </a:schemeClr>
                </a:solidFill>
                <a:latin typeface="Times New Roman" panose="02020603050405020304" pitchFamily="18" charset="0"/>
                <a:cs typeface="Times New Roman" panose="02020603050405020304" pitchFamily="18" charset="0"/>
              </a:rPr>
              <a:t>Аппликация: «Чебурашка»</a:t>
            </a:r>
            <a:endParaRPr lang="ru-RU" sz="2800" b="1" dirty="0">
              <a:solidFill>
                <a:schemeClr val="accent2">
                  <a:lumMod val="75000"/>
                </a:schemeClr>
              </a:solidFill>
              <a:latin typeface="Times New Roman" panose="02020603050405020304" pitchFamily="18" charset="0"/>
              <a:cs typeface="Times New Roman" panose="02020603050405020304" pitchFamily="18" charset="0"/>
            </a:endParaRPr>
          </a:p>
        </p:txBody>
      </p:sp>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490960" y="1690688"/>
            <a:ext cx="5226623" cy="4063731"/>
          </a:xfrm>
        </p:spPr>
      </p:pic>
      <p:pic>
        <p:nvPicPr>
          <p:cNvPr id="5" name="Рисунок 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416298" y="1690688"/>
            <a:ext cx="5315919" cy="4115230"/>
          </a:xfrm>
          <a:prstGeom prst="rect">
            <a:avLst/>
          </a:prstGeom>
        </p:spPr>
      </p:pic>
    </p:spTree>
    <p:extLst>
      <p:ext uri="{BB962C8B-B14F-4D97-AF65-F5344CB8AC3E}">
        <p14:creationId xmlns:p14="http://schemas.microsoft.com/office/powerpoint/2010/main" xmlns="" val="182483697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1"/>
            <a:ext cx="10515600" cy="805912"/>
          </a:xfrm>
        </p:spPr>
        <p:txBody>
          <a:bodyPr>
            <a:normAutofit/>
          </a:bodyPr>
          <a:lstStyle/>
          <a:p>
            <a:pPr algn="ctr"/>
            <a:r>
              <a:rPr lang="ru-RU" sz="2800" b="1" dirty="0" smtClean="0">
                <a:solidFill>
                  <a:schemeClr val="accent2">
                    <a:lumMod val="75000"/>
                  </a:schemeClr>
                </a:solidFill>
                <a:latin typeface="Times New Roman" panose="02020603050405020304" pitchFamily="18" charset="0"/>
                <a:cs typeface="Times New Roman" panose="02020603050405020304" pitchFamily="18" charset="0"/>
              </a:rPr>
              <a:t>Рисование: « Мой веселый круглый мяч»</a:t>
            </a:r>
            <a:endParaRPr lang="ru-RU" sz="2800" b="1" dirty="0">
              <a:solidFill>
                <a:schemeClr val="accent2">
                  <a:lumMod val="75000"/>
                </a:schemeClr>
              </a:solidFill>
              <a:latin typeface="Times New Roman" panose="02020603050405020304" pitchFamily="18" charset="0"/>
              <a:cs typeface="Times New Roman" panose="02020603050405020304" pitchFamily="18" charset="0"/>
            </a:endParaRPr>
          </a:p>
        </p:txBody>
      </p:sp>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303449" y="1089078"/>
            <a:ext cx="5102634" cy="3750591"/>
          </a:xfrm>
        </p:spPr>
      </p:pic>
      <p:pic>
        <p:nvPicPr>
          <p:cNvPr id="5" name="Рисунок 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561434" y="805913"/>
            <a:ext cx="5479942" cy="3695915"/>
          </a:xfrm>
          <a:prstGeom prst="rect">
            <a:avLst/>
          </a:prstGeom>
        </p:spPr>
      </p:pic>
      <p:pic>
        <p:nvPicPr>
          <p:cNvPr id="6" name="Рисунок 5"/>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3704096" y="3487120"/>
            <a:ext cx="5129938" cy="2999138"/>
          </a:xfrm>
          <a:prstGeom prst="rect">
            <a:avLst/>
          </a:prstGeom>
        </p:spPr>
      </p:pic>
    </p:spTree>
    <p:extLst>
      <p:ext uri="{BB962C8B-B14F-4D97-AF65-F5344CB8AC3E}">
        <p14:creationId xmlns:p14="http://schemas.microsoft.com/office/powerpoint/2010/main" xmlns="" val="151568595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257226" y="179818"/>
            <a:ext cx="5258688" cy="3505792"/>
          </a:xfrm>
        </p:spPr>
      </p:pic>
      <p:pic>
        <p:nvPicPr>
          <p:cNvPr id="5" name="Рисунок 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589362" y="179818"/>
            <a:ext cx="5602638" cy="3735092"/>
          </a:xfrm>
          <a:prstGeom prst="rect">
            <a:avLst/>
          </a:prstGeom>
        </p:spPr>
      </p:pic>
      <p:pic>
        <p:nvPicPr>
          <p:cNvPr id="6" name="Рисунок 5"/>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3506704" y="3037668"/>
            <a:ext cx="5435818" cy="3502617"/>
          </a:xfrm>
          <a:prstGeom prst="rect">
            <a:avLst/>
          </a:prstGeom>
        </p:spPr>
      </p:pic>
    </p:spTree>
    <p:extLst>
      <p:ext uri="{BB962C8B-B14F-4D97-AF65-F5344CB8AC3E}">
        <p14:creationId xmlns:p14="http://schemas.microsoft.com/office/powerpoint/2010/main" xmlns="" val="132453605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96320" y="170481"/>
            <a:ext cx="11639226" cy="1115878"/>
          </a:xfrm>
        </p:spPr>
        <p:txBody>
          <a:bodyPr>
            <a:noAutofit/>
          </a:bodyPr>
          <a:lstStyle/>
          <a:p>
            <a:pPr algn="ctr"/>
            <a:r>
              <a:rPr lang="ru-RU" sz="2400" b="1" dirty="0" smtClean="0">
                <a:solidFill>
                  <a:schemeClr val="accent2">
                    <a:lumMod val="75000"/>
                  </a:schemeClr>
                </a:solidFill>
                <a:latin typeface="Times New Roman" panose="02020603050405020304" pitchFamily="18" charset="0"/>
                <a:cs typeface="Times New Roman" panose="02020603050405020304" pitchFamily="18" charset="0"/>
              </a:rPr>
              <a:t/>
            </a:r>
            <a:br>
              <a:rPr lang="ru-RU" sz="2400" b="1" dirty="0" smtClean="0">
                <a:solidFill>
                  <a:schemeClr val="accent2">
                    <a:lumMod val="75000"/>
                  </a:schemeClr>
                </a:solidFill>
                <a:latin typeface="Times New Roman" panose="02020603050405020304" pitchFamily="18" charset="0"/>
                <a:cs typeface="Times New Roman" panose="02020603050405020304" pitchFamily="18" charset="0"/>
              </a:rPr>
            </a:br>
            <a:r>
              <a:rPr lang="ru-RU" sz="2800" b="1" dirty="0" smtClean="0">
                <a:solidFill>
                  <a:schemeClr val="accent2">
                    <a:lumMod val="75000"/>
                  </a:schemeClr>
                </a:solidFill>
                <a:latin typeface="Times New Roman" panose="02020603050405020304" pitchFamily="18" charset="0"/>
                <a:cs typeface="Times New Roman" panose="02020603050405020304" pitchFamily="18" charset="0"/>
              </a:rPr>
              <a:t>Тематическая подборка игр и</a:t>
            </a:r>
            <a:br>
              <a:rPr lang="ru-RU" sz="2800" b="1" dirty="0" smtClean="0">
                <a:solidFill>
                  <a:schemeClr val="accent2">
                    <a:lumMod val="75000"/>
                  </a:schemeClr>
                </a:solidFill>
                <a:latin typeface="Times New Roman" panose="02020603050405020304" pitchFamily="18" charset="0"/>
                <a:cs typeface="Times New Roman" panose="02020603050405020304" pitchFamily="18" charset="0"/>
              </a:rPr>
            </a:br>
            <a:r>
              <a:rPr lang="ru-RU" sz="2800" b="1" dirty="0" smtClean="0">
                <a:solidFill>
                  <a:schemeClr val="accent2">
                    <a:lumMod val="75000"/>
                  </a:schemeClr>
                </a:solidFill>
                <a:latin typeface="Times New Roman" panose="02020603050405020304" pitchFamily="18" charset="0"/>
                <a:cs typeface="Times New Roman" panose="02020603050405020304" pitchFamily="18" charset="0"/>
              </a:rPr>
              <a:t> упражнений для детей по теме:  «Игрушки»</a:t>
            </a:r>
            <a:endParaRPr lang="ru-RU" sz="2800" b="1" dirty="0">
              <a:solidFill>
                <a:schemeClr val="accent2">
                  <a:lumMod val="75000"/>
                </a:schemeClr>
              </a:solidFill>
              <a:latin typeface="Times New Roman" panose="02020603050405020304" pitchFamily="18" charset="0"/>
              <a:cs typeface="Times New Roman" panose="02020603050405020304" pitchFamily="18" charset="0"/>
            </a:endParaRPr>
          </a:p>
        </p:txBody>
      </p:sp>
      <p:sp>
        <p:nvSpPr>
          <p:cNvPr id="6" name="Объект 5"/>
          <p:cNvSpPr>
            <a:spLocks noGrp="1"/>
          </p:cNvSpPr>
          <p:nvPr>
            <p:ph sz="half" idx="1"/>
          </p:nvPr>
        </p:nvSpPr>
        <p:spPr>
          <a:xfrm>
            <a:off x="309966" y="1286359"/>
            <a:ext cx="7935131" cy="5300421"/>
          </a:xfrm>
        </p:spPr>
        <p:txBody>
          <a:bodyPr>
            <a:noAutofit/>
          </a:bodyPr>
          <a:lstStyle/>
          <a:p>
            <a:pPr marL="0" indent="0">
              <a:buNone/>
            </a:pPr>
            <a:r>
              <a:rPr lang="ru-RU" sz="1800" b="1" i="1" dirty="0">
                <a:solidFill>
                  <a:schemeClr val="accent2">
                    <a:lumMod val="75000"/>
                  </a:schemeClr>
                </a:solidFill>
                <a:latin typeface="Times New Roman" panose="02020603050405020304" pitchFamily="18" charset="0"/>
                <a:cs typeface="Times New Roman" panose="02020603050405020304" pitchFamily="18" charset="0"/>
              </a:rPr>
              <a:t>Цели:</a:t>
            </a:r>
            <a:endParaRPr lang="ru-RU" sz="1800" b="1" dirty="0">
              <a:solidFill>
                <a:schemeClr val="accent2">
                  <a:lumMod val="75000"/>
                </a:schemeClr>
              </a:solidFill>
              <a:latin typeface="Times New Roman" panose="02020603050405020304" pitchFamily="18" charset="0"/>
              <a:cs typeface="Times New Roman" panose="02020603050405020304" pitchFamily="18" charset="0"/>
            </a:endParaRPr>
          </a:p>
          <a:p>
            <a:pPr marL="0" indent="0">
              <a:buNone/>
            </a:pPr>
            <a:r>
              <a:rPr lang="ru-RU" sz="1800" b="1" dirty="0">
                <a:solidFill>
                  <a:schemeClr val="accent2">
                    <a:lumMod val="75000"/>
                  </a:schemeClr>
                </a:solidFill>
                <a:latin typeface="Times New Roman" panose="02020603050405020304" pitchFamily="18" charset="0"/>
                <a:cs typeface="Times New Roman" panose="02020603050405020304" pitchFamily="18" charset="0"/>
              </a:rPr>
              <a:t>Обогатить активный словарь детей словами-названиями игрушек.</a:t>
            </a:r>
            <a:br>
              <a:rPr lang="ru-RU" sz="1800" b="1" dirty="0">
                <a:solidFill>
                  <a:schemeClr val="accent2">
                    <a:lumMod val="75000"/>
                  </a:schemeClr>
                </a:solidFill>
                <a:latin typeface="Times New Roman" panose="02020603050405020304" pitchFamily="18" charset="0"/>
                <a:cs typeface="Times New Roman" panose="02020603050405020304" pitchFamily="18" charset="0"/>
              </a:rPr>
            </a:br>
            <a:r>
              <a:rPr lang="ru-RU" sz="1800" b="1" dirty="0">
                <a:solidFill>
                  <a:schemeClr val="accent2">
                    <a:lumMod val="75000"/>
                  </a:schemeClr>
                </a:solidFill>
                <a:latin typeface="Times New Roman" panose="02020603050405020304" pitchFamily="18" charset="0"/>
                <a:cs typeface="Times New Roman" panose="02020603050405020304" pitchFamily="18" charset="0"/>
              </a:rPr>
              <a:t>Формировать устойчивые представления о величине, форме, цвете, количестве.</a:t>
            </a:r>
            <a:br>
              <a:rPr lang="ru-RU" sz="1800" b="1" dirty="0">
                <a:solidFill>
                  <a:schemeClr val="accent2">
                    <a:lumMod val="75000"/>
                  </a:schemeClr>
                </a:solidFill>
                <a:latin typeface="Times New Roman" panose="02020603050405020304" pitchFamily="18" charset="0"/>
                <a:cs typeface="Times New Roman" panose="02020603050405020304" pitchFamily="18" charset="0"/>
              </a:rPr>
            </a:br>
            <a:r>
              <a:rPr lang="ru-RU" sz="1800" b="1" dirty="0">
                <a:solidFill>
                  <a:schemeClr val="accent2">
                    <a:lumMod val="75000"/>
                  </a:schemeClr>
                </a:solidFill>
                <a:latin typeface="Times New Roman" panose="02020603050405020304" pitchFamily="18" charset="0"/>
                <a:cs typeface="Times New Roman" panose="02020603050405020304" pitchFamily="18" charset="0"/>
              </a:rPr>
              <a:t>Продолжать знакомить детей с геометрическими фигурами.</a:t>
            </a:r>
            <a:br>
              <a:rPr lang="ru-RU" sz="1800" b="1" dirty="0">
                <a:solidFill>
                  <a:schemeClr val="accent2">
                    <a:lumMod val="75000"/>
                  </a:schemeClr>
                </a:solidFill>
                <a:latin typeface="Times New Roman" panose="02020603050405020304" pitchFamily="18" charset="0"/>
                <a:cs typeface="Times New Roman" panose="02020603050405020304" pitchFamily="18" charset="0"/>
              </a:rPr>
            </a:br>
            <a:r>
              <a:rPr lang="ru-RU" sz="1800" b="1" dirty="0">
                <a:solidFill>
                  <a:schemeClr val="accent2">
                    <a:lumMod val="75000"/>
                  </a:schemeClr>
                </a:solidFill>
                <a:latin typeface="Times New Roman" panose="02020603050405020304" pitchFamily="18" charset="0"/>
                <a:cs typeface="Times New Roman" panose="02020603050405020304" pitchFamily="18" charset="0"/>
              </a:rPr>
              <a:t>Учить детей составлять целое из частей.</a:t>
            </a:r>
            <a:br>
              <a:rPr lang="ru-RU" sz="1800" b="1" dirty="0">
                <a:solidFill>
                  <a:schemeClr val="accent2">
                    <a:lumMod val="75000"/>
                  </a:schemeClr>
                </a:solidFill>
                <a:latin typeface="Times New Roman" panose="02020603050405020304" pitchFamily="18" charset="0"/>
                <a:cs typeface="Times New Roman" panose="02020603050405020304" pitchFamily="18" charset="0"/>
              </a:rPr>
            </a:br>
            <a:r>
              <a:rPr lang="ru-RU" sz="1800" b="1" dirty="0">
                <a:solidFill>
                  <a:schemeClr val="accent2">
                    <a:lumMod val="75000"/>
                  </a:schemeClr>
                </a:solidFill>
                <a:latin typeface="Times New Roman" panose="02020603050405020304" pitchFamily="18" charset="0"/>
                <a:cs typeface="Times New Roman" panose="02020603050405020304" pitchFamily="18" charset="0"/>
              </a:rPr>
              <a:t>Познакомить детей с нетрадиционным приемом рисования — рисованием ватными палочками.</a:t>
            </a:r>
            <a:br>
              <a:rPr lang="ru-RU" sz="1800" b="1" dirty="0">
                <a:solidFill>
                  <a:schemeClr val="accent2">
                    <a:lumMod val="75000"/>
                  </a:schemeClr>
                </a:solidFill>
                <a:latin typeface="Times New Roman" panose="02020603050405020304" pitchFamily="18" charset="0"/>
                <a:cs typeface="Times New Roman" panose="02020603050405020304" pitchFamily="18" charset="0"/>
              </a:rPr>
            </a:br>
            <a:r>
              <a:rPr lang="ru-RU" sz="1800" b="1" dirty="0">
                <a:solidFill>
                  <a:schemeClr val="accent2">
                    <a:lumMod val="75000"/>
                  </a:schemeClr>
                </a:solidFill>
                <a:latin typeface="Times New Roman" panose="02020603050405020304" pitchFamily="18" charset="0"/>
                <a:cs typeface="Times New Roman" panose="02020603050405020304" pitchFamily="18" charset="0"/>
              </a:rPr>
              <a:t>Совершенствовать умение рисовать прямые линии карандашом, наклеивать детали изображения в нужное место.</a:t>
            </a:r>
            <a:br>
              <a:rPr lang="ru-RU" sz="1800" b="1" dirty="0">
                <a:solidFill>
                  <a:schemeClr val="accent2">
                    <a:lumMod val="75000"/>
                  </a:schemeClr>
                </a:solidFill>
                <a:latin typeface="Times New Roman" panose="02020603050405020304" pitchFamily="18" charset="0"/>
                <a:cs typeface="Times New Roman" panose="02020603050405020304" pitchFamily="18" charset="0"/>
              </a:rPr>
            </a:br>
            <a:r>
              <a:rPr lang="ru-RU" sz="1800" b="1" dirty="0">
                <a:solidFill>
                  <a:schemeClr val="accent2">
                    <a:lumMod val="75000"/>
                  </a:schemeClr>
                </a:solidFill>
                <a:latin typeface="Times New Roman" panose="02020603050405020304" pitchFamily="18" charset="0"/>
                <a:cs typeface="Times New Roman" panose="02020603050405020304" pitchFamily="18" charset="0"/>
              </a:rPr>
              <a:t>Развивать мышление, мелкую и общую моторику.</a:t>
            </a:r>
            <a:br>
              <a:rPr lang="ru-RU" sz="1800" b="1" dirty="0">
                <a:solidFill>
                  <a:schemeClr val="accent2">
                    <a:lumMod val="75000"/>
                  </a:schemeClr>
                </a:solidFill>
                <a:latin typeface="Times New Roman" panose="02020603050405020304" pitchFamily="18" charset="0"/>
                <a:cs typeface="Times New Roman" panose="02020603050405020304" pitchFamily="18" charset="0"/>
              </a:rPr>
            </a:br>
            <a:r>
              <a:rPr lang="ru-RU" sz="1800" b="1" dirty="0">
                <a:solidFill>
                  <a:schemeClr val="accent2">
                    <a:lumMod val="75000"/>
                  </a:schemeClr>
                </a:solidFill>
                <a:latin typeface="Times New Roman" panose="02020603050405020304" pitchFamily="18" charset="0"/>
                <a:cs typeface="Times New Roman" panose="02020603050405020304" pitchFamily="18" charset="0"/>
              </a:rPr>
              <a:t>Упражнять в звукоподражании, в умении ориентироваться в пространстве, согласовывать движения со словами.</a:t>
            </a:r>
            <a:br>
              <a:rPr lang="ru-RU" sz="1800" b="1" dirty="0">
                <a:solidFill>
                  <a:schemeClr val="accent2">
                    <a:lumMod val="75000"/>
                  </a:schemeClr>
                </a:solidFill>
                <a:latin typeface="Times New Roman" panose="02020603050405020304" pitchFamily="18" charset="0"/>
                <a:cs typeface="Times New Roman" panose="02020603050405020304" pitchFamily="18" charset="0"/>
              </a:rPr>
            </a:br>
            <a:r>
              <a:rPr lang="ru-RU" sz="1800" b="1" dirty="0">
                <a:solidFill>
                  <a:schemeClr val="accent2">
                    <a:lumMod val="75000"/>
                  </a:schemeClr>
                </a:solidFill>
                <a:latin typeface="Times New Roman" panose="02020603050405020304" pitchFamily="18" charset="0"/>
                <a:cs typeface="Times New Roman" panose="02020603050405020304" pitchFamily="18" charset="0"/>
              </a:rPr>
              <a:t>Совершенствовать концентрацию и устойчивость внимания.</a:t>
            </a:r>
            <a:br>
              <a:rPr lang="ru-RU" sz="1800" b="1" dirty="0">
                <a:solidFill>
                  <a:schemeClr val="accent2">
                    <a:lumMod val="75000"/>
                  </a:schemeClr>
                </a:solidFill>
                <a:latin typeface="Times New Roman" panose="02020603050405020304" pitchFamily="18" charset="0"/>
                <a:cs typeface="Times New Roman" panose="02020603050405020304" pitchFamily="18" charset="0"/>
              </a:rPr>
            </a:br>
            <a:r>
              <a:rPr lang="ru-RU" sz="1800" b="1" dirty="0">
                <a:solidFill>
                  <a:schemeClr val="accent2">
                    <a:lumMod val="75000"/>
                  </a:schemeClr>
                </a:solidFill>
                <a:latin typeface="Times New Roman" panose="02020603050405020304" pitchFamily="18" charset="0"/>
                <a:cs typeface="Times New Roman" panose="02020603050405020304" pitchFamily="18" charset="0"/>
              </a:rPr>
              <a:t>Воспитывать бережное отношение к игрушкам</a:t>
            </a:r>
            <a:r>
              <a:rPr lang="ru-RU" sz="1800" b="1" dirty="0" smtClean="0">
                <a:solidFill>
                  <a:schemeClr val="accent2">
                    <a:lumMod val="75000"/>
                  </a:schemeClr>
                </a:solidFill>
                <a:latin typeface="Times New Roman" panose="02020603050405020304" pitchFamily="18" charset="0"/>
                <a:cs typeface="Times New Roman" panose="02020603050405020304" pitchFamily="18" charset="0"/>
              </a:rPr>
              <a:t>.</a:t>
            </a:r>
            <a:endParaRPr lang="ru-RU" sz="1800" b="1" dirty="0">
              <a:solidFill>
                <a:schemeClr val="accent2">
                  <a:lumMod val="75000"/>
                </a:schemeClr>
              </a:solidFill>
              <a:latin typeface="Times New Roman" panose="02020603050405020304" pitchFamily="18" charset="0"/>
              <a:cs typeface="Times New Roman" panose="02020603050405020304" pitchFamily="18" charset="0"/>
            </a:endParaRPr>
          </a:p>
          <a:p>
            <a:pPr marL="0" indent="0">
              <a:buNone/>
            </a:pPr>
            <a:r>
              <a:rPr lang="ru-RU" sz="1800" b="1" i="1" dirty="0">
                <a:solidFill>
                  <a:schemeClr val="accent2">
                    <a:lumMod val="75000"/>
                  </a:schemeClr>
                </a:solidFill>
                <a:latin typeface="Times New Roman" panose="02020603050405020304" pitchFamily="18" charset="0"/>
                <a:cs typeface="Times New Roman" panose="02020603050405020304" pitchFamily="18" charset="0"/>
              </a:rPr>
              <a:t>Дидактическая игра «Найди тень от игрушки»</a:t>
            </a:r>
            <a:endParaRPr lang="ru-RU" sz="1800" b="1" dirty="0">
              <a:solidFill>
                <a:schemeClr val="accent2">
                  <a:lumMod val="75000"/>
                </a:schemeClr>
              </a:solidFill>
              <a:latin typeface="Times New Roman" panose="02020603050405020304" pitchFamily="18" charset="0"/>
              <a:cs typeface="Times New Roman" panose="02020603050405020304" pitchFamily="18" charset="0"/>
            </a:endParaRPr>
          </a:p>
          <a:p>
            <a:pPr marL="0" indent="0">
              <a:buNone/>
            </a:pPr>
            <a:r>
              <a:rPr lang="ru-RU" sz="1800" b="1" dirty="0" smtClean="0">
                <a:solidFill>
                  <a:schemeClr val="accent2">
                    <a:lumMod val="75000"/>
                  </a:schemeClr>
                </a:solidFill>
                <a:latin typeface="Times New Roman" panose="02020603050405020304" pitchFamily="18" charset="0"/>
                <a:cs typeface="Times New Roman" panose="02020603050405020304" pitchFamily="18" charset="0"/>
              </a:rPr>
              <a:t> </a:t>
            </a:r>
            <a:r>
              <a:rPr lang="ru-RU" sz="1800" b="1" dirty="0">
                <a:solidFill>
                  <a:schemeClr val="accent2">
                    <a:lumMod val="75000"/>
                  </a:schemeClr>
                </a:solidFill>
                <a:latin typeface="Times New Roman" panose="02020603050405020304" pitchFamily="18" charset="0"/>
                <a:cs typeface="Times New Roman" panose="02020603050405020304" pitchFamily="18" charset="0"/>
              </a:rPr>
              <a:t>Игрушки потеряли свои тени. Найдите тень каждой игрушки и приложите цветную игрушку сверху на ее черную тень.</a:t>
            </a:r>
          </a:p>
          <a:p>
            <a:endParaRPr lang="ru-RU" sz="1800" dirty="0">
              <a:solidFill>
                <a:schemeClr val="accent2">
                  <a:lumMod val="75000"/>
                </a:schemeClr>
              </a:solidFill>
              <a:latin typeface="Times New Roman" panose="02020603050405020304" pitchFamily="18" charset="0"/>
              <a:cs typeface="Times New Roman" panose="02020603050405020304" pitchFamily="18" charset="0"/>
            </a:endParaRPr>
          </a:p>
        </p:txBody>
      </p:sp>
      <p:pic>
        <p:nvPicPr>
          <p:cNvPr id="7" name="Объект 6" descr="Найди тень от игрушки, игра"/>
          <p:cNvPicPr>
            <a:picLocks noGrp="1"/>
          </p:cNvPicPr>
          <p:nvPr>
            <p:ph sz="half" idx="2"/>
          </p:nvPr>
        </p:nvPicPr>
        <p:blipFill>
          <a:blip r:embed="rId2" cstate="print">
            <a:extLst>
              <a:ext uri="{28A0092B-C50C-407E-A947-70E740481C1C}">
                <a14:useLocalDpi xmlns:a14="http://schemas.microsoft.com/office/drawing/2010/main" xmlns="" val="0"/>
              </a:ext>
            </a:extLst>
          </a:blip>
          <a:srcRect/>
          <a:stretch>
            <a:fillRect/>
          </a:stretch>
        </p:blipFill>
        <p:spPr bwMode="auto">
          <a:xfrm>
            <a:off x="7998387" y="1735810"/>
            <a:ext cx="3950805" cy="3301139"/>
          </a:xfrm>
          <a:prstGeom prst="rect">
            <a:avLst/>
          </a:prstGeom>
          <a:noFill/>
          <a:ln>
            <a:noFill/>
          </a:ln>
        </p:spPr>
      </p:pic>
    </p:spTree>
    <p:extLst>
      <p:ext uri="{BB962C8B-B14F-4D97-AF65-F5344CB8AC3E}">
        <p14:creationId xmlns:p14="http://schemas.microsoft.com/office/powerpoint/2010/main" xmlns="" val="422885880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Объект 5"/>
          <p:cNvSpPr>
            <a:spLocks noGrp="1"/>
          </p:cNvSpPr>
          <p:nvPr>
            <p:ph sz="half" idx="1"/>
          </p:nvPr>
        </p:nvSpPr>
        <p:spPr>
          <a:xfrm>
            <a:off x="418454" y="681925"/>
            <a:ext cx="6509288" cy="5495038"/>
          </a:xfrm>
        </p:spPr>
        <p:txBody>
          <a:bodyPr>
            <a:normAutofit fontScale="85000" lnSpcReduction="10000"/>
          </a:bodyPr>
          <a:lstStyle/>
          <a:p>
            <a:pPr marL="0" indent="0">
              <a:spcAft>
                <a:spcPts val="0"/>
              </a:spcAft>
              <a:buNone/>
            </a:pPr>
            <a:r>
              <a:rPr lang="ru-RU" b="1" i="1" dirty="0">
                <a:solidFill>
                  <a:schemeClr val="accent2">
                    <a:lumMod val="75000"/>
                  </a:schemeClr>
                </a:solidFill>
                <a:latin typeface="Times New Roman" panose="02020603050405020304" pitchFamily="18" charset="0"/>
                <a:ea typeface="Times New Roman" panose="02020603050405020304" pitchFamily="18" charset="0"/>
              </a:rPr>
              <a:t>Дидактическое упражнение «Разрезные картинки»</a:t>
            </a:r>
            <a:endParaRPr lang="ru-RU" b="1" dirty="0">
              <a:solidFill>
                <a:schemeClr val="accent2">
                  <a:lumMod val="75000"/>
                </a:schemeClr>
              </a:solidFill>
              <a:latin typeface="Times New Roman" panose="02020603050405020304" pitchFamily="18" charset="0"/>
              <a:ea typeface="Times New Roman" panose="02020603050405020304" pitchFamily="18" charset="0"/>
            </a:endParaRPr>
          </a:p>
          <a:p>
            <a:pPr marL="0" indent="0">
              <a:spcAft>
                <a:spcPts val="0"/>
              </a:spcAft>
              <a:buNone/>
            </a:pPr>
            <a:r>
              <a:rPr lang="ru-RU" b="1" dirty="0" smtClean="0">
                <a:solidFill>
                  <a:schemeClr val="accent2">
                    <a:lumMod val="75000"/>
                  </a:schemeClr>
                </a:solidFill>
                <a:latin typeface="Times New Roman" panose="02020603050405020304" pitchFamily="18" charset="0"/>
                <a:ea typeface="Times New Roman" panose="02020603050405020304" pitchFamily="18" charset="0"/>
              </a:rPr>
              <a:t> </a:t>
            </a:r>
            <a:r>
              <a:rPr lang="ru-RU" b="1" dirty="0">
                <a:solidFill>
                  <a:schemeClr val="accent2">
                    <a:lumMod val="75000"/>
                  </a:schemeClr>
                </a:solidFill>
                <a:latin typeface="Times New Roman" panose="02020603050405020304" pitchFamily="18" charset="0"/>
                <a:ea typeface="Times New Roman" panose="02020603050405020304" pitchFamily="18" charset="0"/>
              </a:rPr>
              <a:t>А этим игрушкам не повезло — дети плохо с ними играли и поломали. Давайте починим эти игрушки — соединим части в целое.</a:t>
            </a:r>
          </a:p>
          <a:p>
            <a:pPr marL="0" indent="0">
              <a:spcAft>
                <a:spcPts val="0"/>
              </a:spcAft>
              <a:buNone/>
            </a:pPr>
            <a:r>
              <a:rPr lang="ru-RU" b="1" dirty="0">
                <a:solidFill>
                  <a:schemeClr val="accent2">
                    <a:lumMod val="75000"/>
                  </a:schemeClr>
                </a:solidFill>
                <a:latin typeface="Times New Roman" panose="02020603050405020304" pitchFamily="18" charset="0"/>
                <a:ea typeface="Times New Roman" panose="02020603050405020304" pitchFamily="18" charset="0"/>
              </a:rPr>
              <a:t> </a:t>
            </a:r>
          </a:p>
          <a:p>
            <a:pPr marL="0" indent="0">
              <a:spcAft>
                <a:spcPts val="0"/>
              </a:spcAft>
              <a:buNone/>
            </a:pPr>
            <a:r>
              <a:rPr lang="ru-RU" b="1" i="1" dirty="0">
                <a:solidFill>
                  <a:schemeClr val="accent2">
                    <a:lumMod val="75000"/>
                  </a:schemeClr>
                </a:solidFill>
                <a:latin typeface="Times New Roman" panose="02020603050405020304" pitchFamily="18" charset="0"/>
                <a:ea typeface="Times New Roman" panose="02020603050405020304" pitchFamily="18" charset="0"/>
              </a:rPr>
              <a:t>Дидактическая игра «Сколько матрёшек?»</a:t>
            </a:r>
            <a:endParaRPr lang="ru-RU" b="1" dirty="0">
              <a:solidFill>
                <a:schemeClr val="accent2">
                  <a:lumMod val="75000"/>
                </a:schemeClr>
              </a:solidFill>
              <a:latin typeface="Times New Roman" panose="02020603050405020304" pitchFamily="18" charset="0"/>
              <a:ea typeface="Times New Roman" panose="02020603050405020304" pitchFamily="18" charset="0"/>
            </a:endParaRPr>
          </a:p>
          <a:p>
            <a:pPr marL="0" indent="0">
              <a:spcAft>
                <a:spcPts val="0"/>
              </a:spcAft>
              <a:buNone/>
            </a:pPr>
            <a:r>
              <a:rPr lang="ru-RU" b="1" dirty="0" smtClean="0">
                <a:solidFill>
                  <a:schemeClr val="accent2">
                    <a:lumMod val="75000"/>
                  </a:schemeClr>
                </a:solidFill>
                <a:latin typeface="Times New Roman" panose="02020603050405020304" pitchFamily="18" charset="0"/>
                <a:ea typeface="Times New Roman" panose="02020603050405020304" pitchFamily="18" charset="0"/>
              </a:rPr>
              <a:t> </a:t>
            </a:r>
            <a:r>
              <a:rPr lang="ru-RU" b="1" dirty="0">
                <a:solidFill>
                  <a:schemeClr val="accent2">
                    <a:lumMod val="75000"/>
                  </a:schemeClr>
                </a:solidFill>
                <a:latin typeface="Times New Roman" panose="02020603050405020304" pitchFamily="18" charset="0"/>
                <a:ea typeface="Times New Roman" panose="02020603050405020304" pitchFamily="18" charset="0"/>
              </a:rPr>
              <a:t>Вот лодки для матрёшек, но в лодку можно посадить столько матрёшек, какую цифру вы видите на лодке. Если на лодке цифра «1» - значит,  в эту лодку можно посадить только одну матрёшку. А если на лодке цифра «2», то в такую лодку можно посадить две матрёшки.</a:t>
            </a:r>
            <a:br>
              <a:rPr lang="ru-RU" b="1" dirty="0">
                <a:solidFill>
                  <a:schemeClr val="accent2">
                    <a:lumMod val="75000"/>
                  </a:schemeClr>
                </a:solidFill>
                <a:latin typeface="Times New Roman" panose="02020603050405020304" pitchFamily="18" charset="0"/>
                <a:ea typeface="Times New Roman" panose="02020603050405020304" pitchFamily="18" charset="0"/>
              </a:rPr>
            </a:br>
            <a:r>
              <a:rPr lang="ru-RU" b="1" dirty="0">
                <a:solidFill>
                  <a:schemeClr val="accent2">
                    <a:lumMod val="75000"/>
                  </a:schemeClr>
                </a:solidFill>
                <a:latin typeface="Times New Roman" panose="02020603050405020304" pitchFamily="18" charset="0"/>
                <a:ea typeface="Times New Roman" panose="02020603050405020304" pitchFamily="18" charset="0"/>
              </a:rPr>
              <a:t>Берите лодки и рассаживайте матрёшек.</a:t>
            </a:r>
          </a:p>
          <a:p>
            <a:pPr marL="0" indent="0">
              <a:spcAft>
                <a:spcPts val="0"/>
              </a:spcAft>
              <a:buNone/>
            </a:pPr>
            <a:r>
              <a:rPr lang="ru-RU" b="1" dirty="0">
                <a:solidFill>
                  <a:schemeClr val="accent2">
                    <a:lumMod val="75000"/>
                  </a:schemeClr>
                </a:solidFill>
                <a:latin typeface="Times New Roman" panose="02020603050405020304" pitchFamily="18" charset="0"/>
                <a:ea typeface="Times New Roman" panose="02020603050405020304" pitchFamily="18" charset="0"/>
              </a:rPr>
              <a:t> </a:t>
            </a:r>
          </a:p>
          <a:p>
            <a:endParaRPr lang="ru-RU" dirty="0"/>
          </a:p>
        </p:txBody>
      </p:sp>
      <p:pic>
        <p:nvPicPr>
          <p:cNvPr id="7" name="Объект 6" descr="Лодки, рисунок"/>
          <p:cNvPicPr>
            <a:picLocks noGrp="1"/>
          </p:cNvPicPr>
          <p:nvPr>
            <p:ph sz="half" idx="2"/>
          </p:nvPr>
        </p:nvPicPr>
        <p:blipFill>
          <a:blip r:embed="rId2" cstate="print">
            <a:extLst>
              <a:ext uri="{28A0092B-C50C-407E-A947-70E740481C1C}">
                <a14:useLocalDpi xmlns:a14="http://schemas.microsoft.com/office/drawing/2010/main" xmlns="" val="0"/>
              </a:ext>
            </a:extLst>
          </a:blip>
          <a:srcRect/>
          <a:stretch>
            <a:fillRect/>
          </a:stretch>
        </p:blipFill>
        <p:spPr bwMode="auto">
          <a:xfrm>
            <a:off x="7764651" y="1348354"/>
            <a:ext cx="4060556" cy="4510006"/>
          </a:xfrm>
          <a:prstGeom prst="rect">
            <a:avLst/>
          </a:prstGeom>
          <a:noFill/>
          <a:ln>
            <a:noFill/>
          </a:ln>
        </p:spPr>
      </p:pic>
    </p:spTree>
    <p:extLst>
      <p:ext uri="{BB962C8B-B14F-4D97-AF65-F5344CB8AC3E}">
        <p14:creationId xmlns:p14="http://schemas.microsoft.com/office/powerpoint/2010/main" xmlns="" val="292657982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Объект 7"/>
          <p:cNvSpPr>
            <a:spLocks noGrp="1"/>
          </p:cNvSpPr>
          <p:nvPr>
            <p:ph sz="half" idx="1"/>
          </p:nvPr>
        </p:nvSpPr>
        <p:spPr>
          <a:xfrm>
            <a:off x="838199" y="759416"/>
            <a:ext cx="6538993" cy="5417547"/>
          </a:xfrm>
        </p:spPr>
        <p:txBody>
          <a:bodyPr>
            <a:normAutofit fontScale="70000" lnSpcReduction="20000"/>
          </a:bodyPr>
          <a:lstStyle/>
          <a:p>
            <a:pPr marL="0" indent="0">
              <a:buNone/>
            </a:pPr>
            <a:r>
              <a:rPr lang="ru-RU" sz="3100" b="1" i="1" dirty="0">
                <a:solidFill>
                  <a:schemeClr val="accent2">
                    <a:lumMod val="75000"/>
                  </a:schemeClr>
                </a:solidFill>
                <a:latin typeface="Times New Roman" panose="02020603050405020304" pitchFamily="18" charset="0"/>
                <a:cs typeface="Times New Roman" panose="02020603050405020304" pitchFamily="18" charset="0"/>
              </a:rPr>
              <a:t>Дидактическая игра «Матрёшки в лес пошли»</a:t>
            </a:r>
            <a:endParaRPr lang="ru-RU" sz="3100" b="1" dirty="0">
              <a:solidFill>
                <a:schemeClr val="accent2">
                  <a:lumMod val="75000"/>
                </a:schemeClr>
              </a:solidFill>
              <a:latin typeface="Times New Roman" panose="02020603050405020304" pitchFamily="18" charset="0"/>
              <a:cs typeface="Times New Roman" panose="02020603050405020304" pitchFamily="18" charset="0"/>
            </a:endParaRPr>
          </a:p>
          <a:p>
            <a:pPr marL="0" indent="0">
              <a:buNone/>
            </a:pPr>
            <a:r>
              <a:rPr lang="ru-RU" b="1" dirty="0" smtClean="0">
                <a:solidFill>
                  <a:schemeClr val="accent2">
                    <a:lumMod val="75000"/>
                  </a:schemeClr>
                </a:solidFill>
                <a:latin typeface="Times New Roman" panose="02020603050405020304" pitchFamily="18" charset="0"/>
                <a:cs typeface="Times New Roman" panose="02020603050405020304" pitchFamily="18" charset="0"/>
              </a:rPr>
              <a:t>Матрёшки </a:t>
            </a:r>
            <a:r>
              <a:rPr lang="ru-RU" b="1" dirty="0">
                <a:solidFill>
                  <a:schemeClr val="accent2">
                    <a:lumMod val="75000"/>
                  </a:schemeClr>
                </a:solidFill>
                <a:latin typeface="Times New Roman" panose="02020603050405020304" pitchFamily="18" charset="0"/>
                <a:cs typeface="Times New Roman" panose="02020603050405020304" pitchFamily="18" charset="0"/>
              </a:rPr>
              <a:t>любят ходить гулять в лес. Вот и сейчас возьмите матрёшку и ведите ее на прогулку. (Дети манипулируют игрушкой-матрёшкой на листе с наклеенными мостиками через речку, пеньками, ягодными кустами)</a:t>
            </a:r>
          </a:p>
          <a:p>
            <a:pPr marL="0" indent="0">
              <a:buNone/>
            </a:pPr>
            <a:r>
              <a:rPr lang="ru-RU" b="1" dirty="0">
                <a:solidFill>
                  <a:schemeClr val="accent2">
                    <a:lumMod val="75000"/>
                  </a:schemeClr>
                </a:solidFill>
                <a:latin typeface="Times New Roman" panose="02020603050405020304" pitchFamily="18" charset="0"/>
                <a:cs typeface="Times New Roman" panose="02020603050405020304" pitchFamily="18" charset="0"/>
              </a:rPr>
              <a:t>Вот идет матрёшка. А перед нею речка. Есть мостики? Сколько мостиков? Два мостика. Одинаковые мостики? Нет. Разные мостики. Один мостик узкий, а другой широкий. </a:t>
            </a:r>
            <a:br>
              <a:rPr lang="ru-RU" b="1" dirty="0">
                <a:solidFill>
                  <a:schemeClr val="accent2">
                    <a:lumMod val="75000"/>
                  </a:schemeClr>
                </a:solidFill>
                <a:latin typeface="Times New Roman" panose="02020603050405020304" pitchFamily="18" charset="0"/>
                <a:cs typeface="Times New Roman" panose="02020603050405020304" pitchFamily="18" charset="0"/>
              </a:rPr>
            </a:br>
            <a:r>
              <a:rPr lang="ru-RU" b="1" dirty="0">
                <a:solidFill>
                  <a:schemeClr val="accent2">
                    <a:lumMod val="75000"/>
                  </a:schemeClr>
                </a:solidFill>
                <a:latin typeface="Times New Roman" panose="02020603050405020304" pitchFamily="18" charset="0"/>
                <a:cs typeface="Times New Roman" panose="02020603050405020304" pitchFamily="18" charset="0"/>
              </a:rPr>
              <a:t>Пошла матрёшка по узкому мостику. </a:t>
            </a:r>
            <a:br>
              <a:rPr lang="ru-RU" b="1" dirty="0">
                <a:solidFill>
                  <a:schemeClr val="accent2">
                    <a:lumMod val="75000"/>
                  </a:schemeClr>
                </a:solidFill>
                <a:latin typeface="Times New Roman" panose="02020603050405020304" pitchFamily="18" charset="0"/>
                <a:cs typeface="Times New Roman" panose="02020603050405020304" pitchFamily="18" charset="0"/>
              </a:rPr>
            </a:br>
            <a:r>
              <a:rPr lang="ru-RU" b="1" dirty="0">
                <a:solidFill>
                  <a:schemeClr val="accent2">
                    <a:lumMod val="75000"/>
                  </a:schemeClr>
                </a:solidFill>
                <a:latin typeface="Times New Roman" panose="02020603050405020304" pitchFamily="18" charset="0"/>
                <a:cs typeface="Times New Roman" panose="02020603050405020304" pitchFamily="18" charset="0"/>
              </a:rPr>
              <a:t>Устала и присела отдохнуть на узкий пенек. Неудобно на узком пеньке, пересела матрёшка на широкий пень.</a:t>
            </a:r>
            <a:br>
              <a:rPr lang="ru-RU" b="1" dirty="0">
                <a:solidFill>
                  <a:schemeClr val="accent2">
                    <a:lumMod val="75000"/>
                  </a:schemeClr>
                </a:solidFill>
                <a:latin typeface="Times New Roman" panose="02020603050405020304" pitchFamily="18" charset="0"/>
                <a:cs typeface="Times New Roman" panose="02020603050405020304" pitchFamily="18" charset="0"/>
              </a:rPr>
            </a:br>
            <a:r>
              <a:rPr lang="ru-RU" b="1" dirty="0">
                <a:solidFill>
                  <a:schemeClr val="accent2">
                    <a:lumMod val="75000"/>
                  </a:schemeClr>
                </a:solidFill>
                <a:latin typeface="Times New Roman" panose="02020603050405020304" pitchFamily="18" charset="0"/>
                <a:cs typeface="Times New Roman" panose="02020603050405020304" pitchFamily="18" charset="0"/>
              </a:rPr>
              <a:t>А вот и кусты с ягодами. На одном кусте много ягод. А на другом мало. Подошла матрёшка к кусту, на котором ягод мало. Собрала все ягодки и сосчитала их: один, два, три. Затем пошла матрёшка к кусту, на котором много ягод.</a:t>
            </a:r>
            <a:br>
              <a:rPr lang="ru-RU" b="1" dirty="0">
                <a:solidFill>
                  <a:schemeClr val="accent2">
                    <a:lumMod val="75000"/>
                  </a:schemeClr>
                </a:solidFill>
                <a:latin typeface="Times New Roman" panose="02020603050405020304" pitchFamily="18" charset="0"/>
                <a:cs typeface="Times New Roman" panose="02020603050405020304" pitchFamily="18" charset="0"/>
              </a:rPr>
            </a:br>
            <a:r>
              <a:rPr lang="ru-RU" b="1" dirty="0">
                <a:solidFill>
                  <a:schemeClr val="accent2">
                    <a:lumMod val="75000"/>
                  </a:schemeClr>
                </a:solidFill>
                <a:latin typeface="Times New Roman" panose="02020603050405020304" pitchFamily="18" charset="0"/>
                <a:cs typeface="Times New Roman" panose="02020603050405020304" pitchFamily="18" charset="0"/>
              </a:rPr>
              <a:t>Пора матрёшке домой. Пошла она домой по широкому мостику. До свидания!</a:t>
            </a:r>
          </a:p>
          <a:p>
            <a:pPr marL="0" indent="0">
              <a:buNone/>
            </a:pPr>
            <a:endParaRPr lang="ru-RU" dirty="0">
              <a:solidFill>
                <a:schemeClr val="accent2">
                  <a:lumMod val="75000"/>
                </a:schemeClr>
              </a:solidFill>
            </a:endParaRPr>
          </a:p>
        </p:txBody>
      </p:sp>
      <p:pic>
        <p:nvPicPr>
          <p:cNvPr id="9" name="Объект 8" descr="Матрёшки пошли в лес, игра"/>
          <p:cNvPicPr>
            <a:picLocks noGrp="1"/>
          </p:cNvPicPr>
          <p:nvPr>
            <p:ph sz="half" idx="2"/>
          </p:nvPr>
        </p:nvPicPr>
        <p:blipFill>
          <a:blip r:embed="rId2" cstate="print">
            <a:extLst>
              <a:ext uri="{28A0092B-C50C-407E-A947-70E740481C1C}">
                <a14:useLocalDpi xmlns:a14="http://schemas.microsoft.com/office/drawing/2010/main" xmlns="" val="0"/>
              </a:ext>
            </a:extLst>
          </a:blip>
          <a:srcRect/>
          <a:stretch>
            <a:fillRect/>
          </a:stretch>
        </p:blipFill>
        <p:spPr bwMode="auto">
          <a:xfrm>
            <a:off x="7773785" y="2278251"/>
            <a:ext cx="4113415" cy="3580108"/>
          </a:xfrm>
          <a:prstGeom prst="rect">
            <a:avLst/>
          </a:prstGeom>
          <a:noFill/>
          <a:ln>
            <a:noFill/>
          </a:ln>
        </p:spPr>
      </p:pic>
    </p:spTree>
    <p:extLst>
      <p:ext uri="{BB962C8B-B14F-4D97-AF65-F5344CB8AC3E}">
        <p14:creationId xmlns:p14="http://schemas.microsoft.com/office/powerpoint/2010/main" xmlns="" val="232020662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24552" y="263471"/>
            <a:ext cx="10515600" cy="542441"/>
          </a:xfrm>
        </p:spPr>
        <p:txBody>
          <a:bodyPr>
            <a:normAutofit/>
          </a:bodyPr>
          <a:lstStyle/>
          <a:p>
            <a:pPr algn="ctr"/>
            <a:r>
              <a:rPr lang="ru-RU" sz="3200" b="1" dirty="0" smtClean="0">
                <a:solidFill>
                  <a:schemeClr val="accent2">
                    <a:lumMod val="75000"/>
                  </a:schemeClr>
                </a:solidFill>
                <a:latin typeface="Times New Roman" panose="02020603050405020304" pitchFamily="18" charset="0"/>
                <a:cs typeface="Times New Roman" panose="02020603050405020304" pitchFamily="18" charset="0"/>
              </a:rPr>
              <a:t>Актуальность проблемы:</a:t>
            </a:r>
            <a:endParaRPr lang="ru-RU" sz="3200" b="1" dirty="0">
              <a:solidFill>
                <a:schemeClr val="accent2">
                  <a:lumMod val="75000"/>
                </a:schemeClr>
              </a:solidFill>
              <a:latin typeface="Times New Roman" panose="02020603050405020304" pitchFamily="18" charset="0"/>
              <a:cs typeface="Times New Roman" panose="02020603050405020304" pitchFamily="18" charset="0"/>
            </a:endParaRPr>
          </a:p>
        </p:txBody>
      </p:sp>
      <p:sp>
        <p:nvSpPr>
          <p:cNvPr id="3" name="Объект 2"/>
          <p:cNvSpPr>
            <a:spLocks noGrp="1"/>
          </p:cNvSpPr>
          <p:nvPr>
            <p:ph sz="half" idx="1"/>
          </p:nvPr>
        </p:nvSpPr>
        <p:spPr>
          <a:xfrm>
            <a:off x="650929" y="1115878"/>
            <a:ext cx="9531457" cy="4937099"/>
          </a:xfrm>
        </p:spPr>
        <p:txBody>
          <a:bodyPr>
            <a:normAutofit/>
          </a:bodyPr>
          <a:lstStyle/>
          <a:p>
            <a:pPr marL="0" indent="0" algn="ctr">
              <a:buNone/>
            </a:pPr>
            <a:r>
              <a:rPr lang="ru-RU" sz="2400" b="1" dirty="0" smtClean="0">
                <a:solidFill>
                  <a:schemeClr val="accent2">
                    <a:lumMod val="75000"/>
                  </a:schemeClr>
                </a:solidFill>
                <a:latin typeface="Times New Roman" panose="02020603050405020304" pitchFamily="18" charset="0"/>
                <a:cs typeface="Times New Roman" panose="02020603050405020304" pitchFamily="18" charset="0"/>
              </a:rPr>
              <a:t>Важнейшей составной частью образовательной среды является игра и игрушка. Игрушки для ребенка – та «среда», которая позволяет исследовать окружающий мир, формировать и реализовать творческие способности, выражает чувства; игрушки учат общаться и познавать  себя. Подбор игрушек – дело серьезное и  ответственное. От успешного решения этой проблемы зависят настроение ребенка и прогресс в его развитии. Иногда взрослые расстраиваются, даже сердятся на ребенка за то, что игрушки не используются, не подозревая, что он просто не умеет во все это играть. Сами по себе игрушки ничего для ребенка не будут значить, если он не знает, как и во что с ними играть</a:t>
            </a:r>
            <a:r>
              <a:rPr lang="ru-RU" sz="2400" dirty="0" smtClean="0">
                <a:solidFill>
                  <a:schemeClr val="accent2">
                    <a:lumMod val="75000"/>
                  </a:schemeClr>
                </a:solidFill>
                <a:latin typeface="Times New Roman" panose="02020603050405020304" pitchFamily="18" charset="0"/>
                <a:cs typeface="Times New Roman" panose="02020603050405020304" pitchFamily="18" charset="0"/>
              </a:rPr>
              <a:t>. </a:t>
            </a:r>
            <a:endParaRPr lang="ru-RU" sz="2400" dirty="0">
              <a:solidFill>
                <a:schemeClr val="accent2">
                  <a:lumMod val="75000"/>
                </a:schemeClr>
              </a:solidFill>
              <a:latin typeface="Times New Roman" panose="02020603050405020304" pitchFamily="18" charset="0"/>
              <a:cs typeface="Times New Roman" panose="02020603050405020304" pitchFamily="18" charset="0"/>
            </a:endParaRPr>
          </a:p>
        </p:txBody>
      </p:sp>
      <p:pic>
        <p:nvPicPr>
          <p:cNvPr id="5" name="Объект 4" descr="http://fotohomka.ru/images/Jan/11/210eb0bae6630e5f4468d60ab0b634fd/1.jpg"/>
          <p:cNvPicPr>
            <a:picLocks noGrp="1"/>
          </p:cNvPicPr>
          <p:nvPr>
            <p:ph sz="half" idx="2"/>
          </p:nvPr>
        </p:nvPicPr>
        <p:blipFill>
          <a:blip r:embed="rId2" cstate="print">
            <a:extLst>
              <a:ext uri="{28A0092B-C50C-407E-A947-70E740481C1C}">
                <a14:useLocalDpi xmlns:a14="http://schemas.microsoft.com/office/drawing/2010/main" xmlns="" val="0"/>
              </a:ext>
            </a:extLst>
          </a:blip>
          <a:srcRect/>
          <a:stretch>
            <a:fillRect/>
          </a:stretch>
        </p:blipFill>
        <p:spPr bwMode="auto">
          <a:xfrm>
            <a:off x="7904136" y="2681207"/>
            <a:ext cx="3859078" cy="3704095"/>
          </a:xfrm>
          <a:prstGeom prst="rect">
            <a:avLst/>
          </a:prstGeom>
          <a:noFill/>
          <a:ln>
            <a:noFill/>
          </a:ln>
        </p:spPr>
      </p:pic>
    </p:spTree>
    <p:extLst>
      <p:ext uri="{BB962C8B-B14F-4D97-AF65-F5344CB8AC3E}">
        <p14:creationId xmlns:p14="http://schemas.microsoft.com/office/powerpoint/2010/main" xmlns="" val="76260583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half" idx="1"/>
          </p:nvPr>
        </p:nvSpPr>
        <p:spPr>
          <a:xfrm>
            <a:off x="838199" y="945397"/>
            <a:ext cx="6213529" cy="5231566"/>
          </a:xfrm>
        </p:spPr>
        <p:txBody>
          <a:bodyPr/>
          <a:lstStyle/>
          <a:p>
            <a:pPr marL="0" indent="0">
              <a:buNone/>
            </a:pPr>
            <a:r>
              <a:rPr lang="ru-RU" b="1" i="1" dirty="0">
                <a:solidFill>
                  <a:schemeClr val="accent2">
                    <a:lumMod val="75000"/>
                  </a:schemeClr>
                </a:solidFill>
                <a:latin typeface="Times New Roman" panose="02020603050405020304" pitchFamily="18" charset="0"/>
                <a:cs typeface="Times New Roman" panose="02020603050405020304" pitchFamily="18" charset="0"/>
              </a:rPr>
              <a:t>Рисование ватными палочками «Ягодки для матрёшки»</a:t>
            </a:r>
            <a:endParaRPr lang="ru-RU" b="1" dirty="0">
              <a:solidFill>
                <a:schemeClr val="accent2">
                  <a:lumMod val="75000"/>
                </a:schemeClr>
              </a:solidFill>
              <a:latin typeface="Times New Roman" panose="02020603050405020304" pitchFamily="18" charset="0"/>
              <a:cs typeface="Times New Roman" panose="02020603050405020304" pitchFamily="18" charset="0"/>
            </a:endParaRPr>
          </a:p>
          <a:p>
            <a:pPr marL="0" indent="0">
              <a:buNone/>
            </a:pPr>
            <a:r>
              <a:rPr lang="ru-RU" b="1" dirty="0" smtClean="0">
                <a:solidFill>
                  <a:schemeClr val="accent2">
                    <a:lumMod val="75000"/>
                  </a:schemeClr>
                </a:solidFill>
                <a:latin typeface="Times New Roman" panose="02020603050405020304" pitchFamily="18" charset="0"/>
                <a:cs typeface="Times New Roman" panose="02020603050405020304" pitchFamily="18" charset="0"/>
              </a:rPr>
              <a:t>Матрёшки </a:t>
            </a:r>
            <a:r>
              <a:rPr lang="ru-RU" b="1" dirty="0">
                <a:solidFill>
                  <a:schemeClr val="accent2">
                    <a:lumMod val="75000"/>
                  </a:schemeClr>
                </a:solidFill>
                <a:latin typeface="Times New Roman" panose="02020603050405020304" pitchFamily="18" charset="0"/>
                <a:cs typeface="Times New Roman" panose="02020603050405020304" pitchFamily="18" charset="0"/>
              </a:rPr>
              <a:t>захотели собрать ягоды в корзинки и принести их домой. Давайте нарисуем ягоды. А рисовать ягоды мы будем ватными палочками.</a:t>
            </a:r>
          </a:p>
          <a:p>
            <a:endParaRPr lang="ru-RU" b="1" dirty="0">
              <a:solidFill>
                <a:schemeClr val="accent2">
                  <a:lumMod val="75000"/>
                </a:schemeClr>
              </a:solidFill>
              <a:latin typeface="Times New Roman" panose="02020603050405020304" pitchFamily="18" charset="0"/>
              <a:cs typeface="Times New Roman" panose="02020603050405020304" pitchFamily="18" charset="0"/>
            </a:endParaRPr>
          </a:p>
        </p:txBody>
      </p:sp>
      <p:pic>
        <p:nvPicPr>
          <p:cNvPr id="5" name="Объект 4" descr="Корзинки, рисунок"/>
          <p:cNvPicPr>
            <a:picLocks noGrp="1"/>
          </p:cNvPicPr>
          <p:nvPr>
            <p:ph sz="half" idx="2"/>
          </p:nvPr>
        </p:nvPicPr>
        <p:blipFill>
          <a:blip r:embed="rId2" cstate="print">
            <a:extLst>
              <a:ext uri="{28A0092B-C50C-407E-A947-70E740481C1C}">
                <a14:useLocalDpi xmlns:a14="http://schemas.microsoft.com/office/drawing/2010/main" xmlns="" val="0"/>
              </a:ext>
            </a:extLst>
          </a:blip>
          <a:srcRect/>
          <a:stretch>
            <a:fillRect/>
          </a:stretch>
        </p:blipFill>
        <p:spPr bwMode="auto">
          <a:xfrm>
            <a:off x="8012625" y="1921790"/>
            <a:ext cx="4014060" cy="3456122"/>
          </a:xfrm>
          <a:prstGeom prst="rect">
            <a:avLst/>
          </a:prstGeom>
          <a:noFill/>
          <a:ln>
            <a:noFill/>
          </a:ln>
        </p:spPr>
      </p:pic>
    </p:spTree>
    <p:extLst>
      <p:ext uri="{BB962C8B-B14F-4D97-AF65-F5344CB8AC3E}">
        <p14:creationId xmlns:p14="http://schemas.microsoft.com/office/powerpoint/2010/main" xmlns="" val="103799783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half" idx="1"/>
          </p:nvPr>
        </p:nvSpPr>
        <p:spPr/>
        <p:txBody>
          <a:bodyPr/>
          <a:lstStyle/>
          <a:p>
            <a:pPr marL="0" indent="0">
              <a:buNone/>
            </a:pPr>
            <a:r>
              <a:rPr lang="ru-RU" b="1" i="1" dirty="0">
                <a:solidFill>
                  <a:schemeClr val="accent2">
                    <a:lumMod val="75000"/>
                  </a:schemeClr>
                </a:solidFill>
                <a:latin typeface="Times New Roman" panose="02020603050405020304" pitchFamily="18" charset="0"/>
                <a:cs typeface="Times New Roman" panose="02020603050405020304" pitchFamily="18" charset="0"/>
              </a:rPr>
              <a:t>Аппликация «Чебурашка»</a:t>
            </a:r>
            <a:endParaRPr lang="ru-RU" b="1" dirty="0">
              <a:solidFill>
                <a:schemeClr val="accent2">
                  <a:lumMod val="75000"/>
                </a:schemeClr>
              </a:solidFill>
              <a:latin typeface="Times New Roman" panose="02020603050405020304" pitchFamily="18" charset="0"/>
              <a:cs typeface="Times New Roman" panose="02020603050405020304" pitchFamily="18" charset="0"/>
            </a:endParaRPr>
          </a:p>
          <a:p>
            <a:pPr marL="0" indent="0">
              <a:buNone/>
            </a:pPr>
            <a:r>
              <a:rPr lang="ru-RU" b="1" dirty="0" smtClean="0">
                <a:solidFill>
                  <a:schemeClr val="accent2">
                    <a:lumMod val="75000"/>
                  </a:schemeClr>
                </a:solidFill>
                <a:latin typeface="Times New Roman" panose="02020603050405020304" pitchFamily="18" charset="0"/>
                <a:cs typeface="Times New Roman" panose="02020603050405020304" pitchFamily="18" charset="0"/>
              </a:rPr>
              <a:t> </a:t>
            </a:r>
            <a:r>
              <a:rPr lang="ru-RU" b="1" dirty="0">
                <a:solidFill>
                  <a:schemeClr val="accent2">
                    <a:lumMod val="75000"/>
                  </a:schemeClr>
                </a:solidFill>
                <a:latin typeface="Times New Roman" panose="02020603050405020304" pitchFamily="18" charset="0"/>
                <a:cs typeface="Times New Roman" panose="02020603050405020304" pitchFamily="18" charset="0"/>
              </a:rPr>
              <a:t>Чтобы закончить портрет Чебурашки, нужно приклеить недостающие детали: уши и нагрудник.</a:t>
            </a:r>
          </a:p>
          <a:p>
            <a:endParaRPr lang="ru-RU" b="1" dirty="0">
              <a:solidFill>
                <a:schemeClr val="accent2">
                  <a:lumMod val="75000"/>
                </a:schemeClr>
              </a:solidFill>
              <a:latin typeface="Times New Roman" panose="02020603050405020304" pitchFamily="18" charset="0"/>
              <a:cs typeface="Times New Roman" panose="02020603050405020304" pitchFamily="18" charset="0"/>
            </a:endParaRPr>
          </a:p>
        </p:txBody>
      </p:sp>
      <p:pic>
        <p:nvPicPr>
          <p:cNvPr id="5" name="Объект 4" descr="http://vospitatel.com.ua/images/i/igrushki-podborka-igr-i-uprajneniy-7.jpg"/>
          <p:cNvPicPr>
            <a:picLocks noGrp="1"/>
          </p:cNvPicPr>
          <p:nvPr>
            <p:ph sz="half" idx="2"/>
          </p:nvPr>
        </p:nvPicPr>
        <p:blipFill>
          <a:blip r:embed="rId2" cstate="print">
            <a:extLst>
              <a:ext uri="{28A0092B-C50C-407E-A947-70E740481C1C}">
                <a14:useLocalDpi xmlns:a14="http://schemas.microsoft.com/office/drawing/2010/main" xmlns="" val="0"/>
              </a:ext>
            </a:extLst>
          </a:blip>
          <a:srcRect/>
          <a:stretch>
            <a:fillRect/>
          </a:stretch>
        </p:blipFill>
        <p:spPr bwMode="auto">
          <a:xfrm>
            <a:off x="6019800" y="2318072"/>
            <a:ext cx="3549111" cy="4330701"/>
          </a:xfrm>
          <a:prstGeom prst="rect">
            <a:avLst/>
          </a:prstGeom>
          <a:noFill/>
          <a:ln>
            <a:noFill/>
          </a:ln>
        </p:spPr>
      </p:pic>
      <p:pic>
        <p:nvPicPr>
          <p:cNvPr id="6" name="Рисунок 5"/>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9568911" y="2462159"/>
            <a:ext cx="2380282" cy="4186614"/>
          </a:xfrm>
          <a:prstGeom prst="rect">
            <a:avLst/>
          </a:prstGeom>
          <a:noFill/>
          <a:ln>
            <a:noFill/>
          </a:ln>
        </p:spPr>
      </p:pic>
    </p:spTree>
    <p:extLst>
      <p:ext uri="{BB962C8B-B14F-4D97-AF65-F5344CB8AC3E}">
        <p14:creationId xmlns:p14="http://schemas.microsoft.com/office/powerpoint/2010/main" xmlns="" val="248398860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half" idx="1"/>
          </p:nvPr>
        </p:nvSpPr>
        <p:spPr>
          <a:xfrm>
            <a:off x="838200" y="1084881"/>
            <a:ext cx="5181600" cy="5092082"/>
          </a:xfrm>
        </p:spPr>
        <p:txBody>
          <a:bodyPr>
            <a:normAutofit fontScale="92500" lnSpcReduction="20000"/>
          </a:bodyPr>
          <a:lstStyle/>
          <a:p>
            <a:pPr marL="0" indent="0">
              <a:buNone/>
            </a:pPr>
            <a:r>
              <a:rPr lang="ru-RU" b="1" i="1" dirty="0">
                <a:solidFill>
                  <a:schemeClr val="accent2">
                    <a:lumMod val="75000"/>
                  </a:schemeClr>
                </a:solidFill>
                <a:latin typeface="Times New Roman" panose="02020603050405020304" pitchFamily="18" charset="0"/>
                <a:cs typeface="Times New Roman" panose="02020603050405020304" pitchFamily="18" charset="0"/>
              </a:rPr>
              <a:t>Конструирование «Неваляшка»</a:t>
            </a:r>
            <a:endParaRPr lang="ru-RU" b="1" dirty="0">
              <a:solidFill>
                <a:schemeClr val="accent2">
                  <a:lumMod val="75000"/>
                </a:schemeClr>
              </a:solidFill>
              <a:latin typeface="Times New Roman" panose="02020603050405020304" pitchFamily="18" charset="0"/>
              <a:cs typeface="Times New Roman" panose="02020603050405020304" pitchFamily="18" charset="0"/>
            </a:endParaRPr>
          </a:p>
          <a:p>
            <a:pPr marL="0" indent="0">
              <a:buNone/>
            </a:pPr>
            <a:r>
              <a:rPr lang="ru-RU" b="1" dirty="0" smtClean="0">
                <a:solidFill>
                  <a:schemeClr val="accent2">
                    <a:lumMod val="75000"/>
                  </a:schemeClr>
                </a:solidFill>
                <a:latin typeface="Times New Roman" panose="02020603050405020304" pitchFamily="18" charset="0"/>
                <a:cs typeface="Times New Roman" panose="02020603050405020304" pitchFamily="18" charset="0"/>
              </a:rPr>
              <a:t> </a:t>
            </a:r>
            <a:r>
              <a:rPr lang="ru-RU" b="1" dirty="0">
                <a:solidFill>
                  <a:schemeClr val="accent2">
                    <a:lumMod val="75000"/>
                  </a:schemeClr>
                </a:solidFill>
                <a:latin typeface="Times New Roman" panose="02020603050405020304" pitchFamily="18" charset="0"/>
                <a:cs typeface="Times New Roman" panose="02020603050405020304" pitchFamily="18" charset="0"/>
              </a:rPr>
              <a:t>Вот нарисована Неваляшка. Давайте сделаем ее красивой, яркой с помощью разноцветных кругов. Подбирайте круги подходящего размера и прикладывайте к </a:t>
            </a:r>
            <a:r>
              <a:rPr lang="ru-RU" b="1" dirty="0" smtClean="0">
                <a:solidFill>
                  <a:schemeClr val="accent2">
                    <a:lumMod val="75000"/>
                  </a:schemeClr>
                </a:solidFill>
                <a:latin typeface="Times New Roman" panose="02020603050405020304" pitchFamily="18" charset="0"/>
                <a:cs typeface="Times New Roman" panose="02020603050405020304" pitchFamily="18" charset="0"/>
              </a:rPr>
              <a:t>рисунку. Когда </a:t>
            </a:r>
            <a:r>
              <a:rPr lang="ru-RU" b="1" dirty="0">
                <a:solidFill>
                  <a:schemeClr val="accent2">
                    <a:lumMod val="75000"/>
                  </a:schemeClr>
                </a:solidFill>
                <a:latin typeface="Times New Roman" panose="02020603050405020304" pitchFamily="18" charset="0"/>
                <a:cs typeface="Times New Roman" panose="02020603050405020304" pitchFamily="18" charset="0"/>
              </a:rPr>
              <a:t>дети выложат из кругов изображение неваляшки можно предложить украсить туловище - большой круг дети украшают разноцветными камешками и накладывают круг-лицо на круг-голову.</a:t>
            </a:r>
          </a:p>
          <a:p>
            <a:pPr marL="0" indent="0">
              <a:buNone/>
            </a:pPr>
            <a:r>
              <a:rPr lang="ru-RU" b="1" dirty="0">
                <a:solidFill>
                  <a:schemeClr val="accent2">
                    <a:lumMod val="50000"/>
                  </a:schemeClr>
                </a:solidFill>
                <a:latin typeface="Times New Roman" panose="02020603050405020304" pitchFamily="18" charset="0"/>
                <a:cs typeface="Times New Roman" panose="02020603050405020304" pitchFamily="18" charset="0"/>
              </a:rPr>
              <a:t> </a:t>
            </a:r>
          </a:p>
          <a:p>
            <a:pPr marL="0" indent="0">
              <a:buNone/>
            </a:pPr>
            <a:endParaRPr lang="ru-RU" dirty="0"/>
          </a:p>
        </p:txBody>
      </p:sp>
      <p:pic>
        <p:nvPicPr>
          <p:cNvPr id="5" name="Объект 4" descr="Неваляшка, рисунок"/>
          <p:cNvPicPr>
            <a:picLocks noGrp="1"/>
          </p:cNvPicPr>
          <p:nvPr>
            <p:ph sz="half" idx="2"/>
          </p:nvPr>
        </p:nvPicPr>
        <p:blipFill>
          <a:blip r:embed="rId2" cstate="print">
            <a:extLst>
              <a:ext uri="{28A0092B-C50C-407E-A947-70E740481C1C}">
                <a14:useLocalDpi xmlns:a14="http://schemas.microsoft.com/office/drawing/2010/main" xmlns="" val="0"/>
              </a:ext>
            </a:extLst>
          </a:blip>
          <a:srcRect/>
          <a:stretch>
            <a:fillRect/>
          </a:stretch>
        </p:blipFill>
        <p:spPr bwMode="auto">
          <a:xfrm>
            <a:off x="6679769" y="1084881"/>
            <a:ext cx="5253926" cy="4169043"/>
          </a:xfrm>
          <a:prstGeom prst="rect">
            <a:avLst/>
          </a:prstGeom>
          <a:noFill/>
          <a:ln>
            <a:noFill/>
          </a:ln>
        </p:spPr>
      </p:pic>
    </p:spTree>
    <p:extLst>
      <p:ext uri="{BB962C8B-B14F-4D97-AF65-F5344CB8AC3E}">
        <p14:creationId xmlns:p14="http://schemas.microsoft.com/office/powerpoint/2010/main" xmlns="" val="79831045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half" idx="1"/>
          </p:nvPr>
        </p:nvSpPr>
        <p:spPr>
          <a:xfrm>
            <a:off x="526942" y="1084881"/>
            <a:ext cx="5492858" cy="5092082"/>
          </a:xfrm>
        </p:spPr>
        <p:txBody>
          <a:bodyPr/>
          <a:lstStyle/>
          <a:p>
            <a:pPr marL="0" indent="0">
              <a:buNone/>
            </a:pPr>
            <a:r>
              <a:rPr lang="ru-RU" b="1" i="1" dirty="0">
                <a:solidFill>
                  <a:schemeClr val="accent2">
                    <a:lumMod val="75000"/>
                  </a:schemeClr>
                </a:solidFill>
                <a:latin typeface="Times New Roman" panose="02020603050405020304" pitchFamily="18" charset="0"/>
                <a:cs typeface="Times New Roman" panose="02020603050405020304" pitchFamily="18" charset="0"/>
              </a:rPr>
              <a:t>Дидактическое упражнение «Найди на рисунке геометрические фигуры»</a:t>
            </a:r>
            <a:endParaRPr lang="ru-RU" b="1" dirty="0">
              <a:solidFill>
                <a:schemeClr val="accent2">
                  <a:lumMod val="75000"/>
                </a:schemeClr>
              </a:solidFill>
              <a:latin typeface="Times New Roman" panose="02020603050405020304" pitchFamily="18" charset="0"/>
              <a:cs typeface="Times New Roman" panose="02020603050405020304" pitchFamily="18" charset="0"/>
            </a:endParaRPr>
          </a:p>
          <a:p>
            <a:pPr marL="0" indent="0">
              <a:buNone/>
            </a:pPr>
            <a:r>
              <a:rPr lang="ru-RU" b="1" dirty="0" smtClean="0">
                <a:solidFill>
                  <a:schemeClr val="accent2">
                    <a:lumMod val="75000"/>
                  </a:schemeClr>
                </a:solidFill>
                <a:latin typeface="Times New Roman" panose="02020603050405020304" pitchFamily="18" charset="0"/>
                <a:cs typeface="Times New Roman" panose="02020603050405020304" pitchFamily="18" charset="0"/>
              </a:rPr>
              <a:t>Посмотрите</a:t>
            </a:r>
            <a:r>
              <a:rPr lang="ru-RU" b="1" dirty="0">
                <a:solidFill>
                  <a:schemeClr val="accent2">
                    <a:lumMod val="75000"/>
                  </a:schemeClr>
                </a:solidFill>
                <a:latin typeface="Times New Roman" panose="02020603050405020304" pitchFamily="18" charset="0"/>
                <a:cs typeface="Times New Roman" panose="02020603050405020304" pitchFamily="18" charset="0"/>
              </a:rPr>
              <a:t>, с этой красивой картинки убежали некоторые фигуры.</a:t>
            </a:r>
          </a:p>
          <a:p>
            <a:endParaRPr lang="ru-RU" b="1" dirty="0">
              <a:solidFill>
                <a:schemeClr val="accent2">
                  <a:lumMod val="50000"/>
                </a:schemeClr>
              </a:solidFill>
              <a:latin typeface="Times New Roman" panose="02020603050405020304" pitchFamily="18" charset="0"/>
              <a:cs typeface="Times New Roman" panose="02020603050405020304" pitchFamily="18" charset="0"/>
            </a:endParaRPr>
          </a:p>
        </p:txBody>
      </p:sp>
      <p:pic>
        <p:nvPicPr>
          <p:cNvPr id="5" name="Объект 4" descr="Найди на рисунке геометрические фигуры, игра"/>
          <p:cNvPicPr>
            <a:picLocks noGrp="1"/>
          </p:cNvPicPr>
          <p:nvPr>
            <p:ph sz="half" idx="2"/>
          </p:nvPr>
        </p:nvPicPr>
        <p:blipFill>
          <a:blip r:embed="rId2" cstate="print">
            <a:extLst>
              <a:ext uri="{28A0092B-C50C-407E-A947-70E740481C1C}">
                <a14:useLocalDpi xmlns:a14="http://schemas.microsoft.com/office/drawing/2010/main" xmlns="" val="0"/>
              </a:ext>
            </a:extLst>
          </a:blip>
          <a:srcRect/>
          <a:stretch>
            <a:fillRect/>
          </a:stretch>
        </p:blipFill>
        <p:spPr bwMode="auto">
          <a:xfrm>
            <a:off x="6757261" y="1689315"/>
            <a:ext cx="4959457" cy="4355023"/>
          </a:xfrm>
          <a:prstGeom prst="rect">
            <a:avLst/>
          </a:prstGeom>
          <a:noFill/>
          <a:ln>
            <a:noFill/>
          </a:ln>
        </p:spPr>
      </p:pic>
    </p:spTree>
    <p:extLst>
      <p:ext uri="{BB962C8B-B14F-4D97-AF65-F5344CB8AC3E}">
        <p14:creationId xmlns:p14="http://schemas.microsoft.com/office/powerpoint/2010/main" xmlns="" val="39314430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half" idx="1"/>
          </p:nvPr>
        </p:nvSpPr>
        <p:spPr>
          <a:xfrm>
            <a:off x="681925" y="1825625"/>
            <a:ext cx="5337875" cy="4351338"/>
          </a:xfrm>
        </p:spPr>
        <p:txBody>
          <a:bodyPr/>
          <a:lstStyle/>
          <a:p>
            <a:pPr marL="0" indent="0">
              <a:buNone/>
            </a:pPr>
            <a:r>
              <a:rPr lang="ru-RU" b="1" i="1" dirty="0">
                <a:solidFill>
                  <a:schemeClr val="accent2">
                    <a:lumMod val="75000"/>
                  </a:schemeClr>
                </a:solidFill>
                <a:latin typeface="Times New Roman" panose="02020603050405020304" pitchFamily="18" charset="0"/>
                <a:cs typeface="Times New Roman" panose="02020603050405020304" pitchFamily="18" charset="0"/>
              </a:rPr>
              <a:t>Дидактическая игра «Сложи башню из кубиков»</a:t>
            </a:r>
            <a:endParaRPr lang="ru-RU" b="1" dirty="0">
              <a:solidFill>
                <a:schemeClr val="accent2">
                  <a:lumMod val="75000"/>
                </a:schemeClr>
              </a:solidFill>
              <a:latin typeface="Times New Roman" panose="02020603050405020304" pitchFamily="18" charset="0"/>
              <a:cs typeface="Times New Roman" panose="02020603050405020304" pitchFamily="18" charset="0"/>
            </a:endParaRPr>
          </a:p>
          <a:p>
            <a:pPr marL="0" indent="0">
              <a:buNone/>
            </a:pPr>
            <a:r>
              <a:rPr lang="ru-RU" b="1" dirty="0" smtClean="0">
                <a:solidFill>
                  <a:schemeClr val="accent2">
                    <a:lumMod val="75000"/>
                  </a:schemeClr>
                </a:solidFill>
                <a:latin typeface="Times New Roman" panose="02020603050405020304" pitchFamily="18" charset="0"/>
                <a:cs typeface="Times New Roman" panose="02020603050405020304" pitchFamily="18" charset="0"/>
              </a:rPr>
              <a:t> </a:t>
            </a:r>
            <a:r>
              <a:rPr lang="ru-RU" b="1" dirty="0">
                <a:solidFill>
                  <a:schemeClr val="accent2">
                    <a:lumMod val="75000"/>
                  </a:schemeClr>
                </a:solidFill>
                <a:latin typeface="Times New Roman" panose="02020603050405020304" pitchFamily="18" charset="0"/>
                <a:cs typeface="Times New Roman" panose="02020603050405020304" pitchFamily="18" charset="0"/>
              </a:rPr>
              <a:t>Сложите из квадратов-кубиков башню. Назовите цвет каждого кубика.</a:t>
            </a:r>
          </a:p>
          <a:p>
            <a:endParaRPr lang="ru-RU" dirty="0"/>
          </a:p>
        </p:txBody>
      </p:sp>
      <p:pic>
        <p:nvPicPr>
          <p:cNvPr id="5" name="Объект 4" descr="Сложи башню из кубиков, игра"/>
          <p:cNvPicPr>
            <a:picLocks noGrp="1"/>
          </p:cNvPicPr>
          <p:nvPr>
            <p:ph sz="half" idx="2"/>
          </p:nvPr>
        </p:nvPicPr>
        <p:blipFill>
          <a:blip r:embed="rId2" cstate="print">
            <a:extLst>
              <a:ext uri="{28A0092B-C50C-407E-A947-70E740481C1C}">
                <a14:useLocalDpi xmlns:a14="http://schemas.microsoft.com/office/drawing/2010/main" xmlns="" val="0"/>
              </a:ext>
            </a:extLst>
          </a:blip>
          <a:srcRect/>
          <a:stretch>
            <a:fillRect/>
          </a:stretch>
        </p:blipFill>
        <p:spPr bwMode="auto">
          <a:xfrm>
            <a:off x="6571281" y="1952785"/>
            <a:ext cx="4782519" cy="4076055"/>
          </a:xfrm>
          <a:prstGeom prst="rect">
            <a:avLst/>
          </a:prstGeom>
          <a:noFill/>
          <a:ln>
            <a:noFill/>
          </a:ln>
        </p:spPr>
      </p:pic>
    </p:spTree>
    <p:extLst>
      <p:ext uri="{BB962C8B-B14F-4D97-AF65-F5344CB8AC3E}">
        <p14:creationId xmlns:p14="http://schemas.microsoft.com/office/powerpoint/2010/main" xmlns="" val="192201533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735255"/>
          </a:xfrm>
        </p:spPr>
        <p:txBody>
          <a:bodyPr>
            <a:normAutofit/>
          </a:bodyPr>
          <a:lstStyle/>
          <a:p>
            <a:pPr algn="ctr"/>
            <a:r>
              <a:rPr lang="ru-RU" sz="3200" b="1" dirty="0" smtClean="0">
                <a:solidFill>
                  <a:schemeClr val="accent2">
                    <a:lumMod val="75000"/>
                  </a:schemeClr>
                </a:solidFill>
                <a:latin typeface="Times New Roman" panose="02020603050405020304" pitchFamily="18" charset="0"/>
                <a:cs typeface="Times New Roman" panose="02020603050405020304" pitchFamily="18" charset="0"/>
              </a:rPr>
              <a:t>Пальчиковые игры и упражнения</a:t>
            </a:r>
            <a:endParaRPr lang="ru-RU" sz="3200" b="1" dirty="0">
              <a:solidFill>
                <a:schemeClr val="accent2">
                  <a:lumMod val="75000"/>
                </a:schemeClr>
              </a:solidFill>
              <a:latin typeface="Times New Roman" panose="02020603050405020304" pitchFamily="18" charset="0"/>
              <a:cs typeface="Times New Roman" panose="02020603050405020304" pitchFamily="18" charset="0"/>
            </a:endParaRPr>
          </a:p>
        </p:txBody>
      </p:sp>
      <p:sp>
        <p:nvSpPr>
          <p:cNvPr id="3" name="Объект 2"/>
          <p:cNvSpPr>
            <a:spLocks noGrp="1"/>
          </p:cNvSpPr>
          <p:nvPr>
            <p:ph sz="half" idx="1"/>
          </p:nvPr>
        </p:nvSpPr>
        <p:spPr>
          <a:xfrm>
            <a:off x="619932" y="2371241"/>
            <a:ext cx="5399868" cy="3805722"/>
          </a:xfrm>
        </p:spPr>
        <p:txBody>
          <a:bodyPr/>
          <a:lstStyle/>
          <a:p>
            <a:pPr marL="0" indent="0">
              <a:buNone/>
            </a:pPr>
            <a:r>
              <a:rPr lang="ru-RU" b="1" dirty="0">
                <a:solidFill>
                  <a:schemeClr val="accent2">
                    <a:lumMod val="75000"/>
                  </a:schemeClr>
                </a:solidFill>
                <a:latin typeface="Times New Roman" panose="02020603050405020304" pitchFamily="18" charset="0"/>
                <a:cs typeface="Times New Roman" panose="02020603050405020304" pitchFamily="18" charset="0"/>
              </a:rPr>
              <a:t>Цель: развитие мелкой моторики,  координации движений пальцев рук, развитие координации речи с  движением, работа над темпом и ритмом речи.</a:t>
            </a:r>
          </a:p>
          <a:p>
            <a:endParaRPr lang="ru-RU" dirty="0">
              <a:solidFill>
                <a:schemeClr val="accent2">
                  <a:lumMod val="75000"/>
                </a:schemeClr>
              </a:solidFill>
            </a:endParaRPr>
          </a:p>
        </p:txBody>
      </p:sp>
      <p:pic>
        <p:nvPicPr>
          <p:cNvPr id="5" name="Объект 4" descr="http://3.bp.blogspot.com/-SB9rZ-tl_p0/T-GJjv_v20I/AAAAAAAAiXM/LkfaPyzrH1Q/s1600/juguetesdebebes1.jpg"/>
          <p:cNvPicPr>
            <a:picLocks noGrp="1"/>
          </p:cNvPicPr>
          <p:nvPr>
            <p:ph sz="half" idx="2"/>
          </p:nvPr>
        </p:nvPicPr>
        <p:blipFill>
          <a:blip r:embed="rId2" cstate="print">
            <a:extLst>
              <a:ext uri="{28A0092B-C50C-407E-A947-70E740481C1C}">
                <a14:useLocalDpi xmlns:a14="http://schemas.microsoft.com/office/drawing/2010/main" xmlns="" val="0"/>
              </a:ext>
            </a:extLst>
          </a:blip>
          <a:srcRect/>
          <a:stretch>
            <a:fillRect/>
          </a:stretch>
        </p:blipFill>
        <p:spPr bwMode="auto">
          <a:xfrm>
            <a:off x="5904854" y="1766807"/>
            <a:ext cx="5448945" cy="4410156"/>
          </a:xfrm>
          <a:prstGeom prst="rect">
            <a:avLst/>
          </a:prstGeom>
          <a:noFill/>
          <a:ln>
            <a:noFill/>
          </a:ln>
        </p:spPr>
      </p:pic>
    </p:spTree>
    <p:extLst>
      <p:ext uri="{BB962C8B-B14F-4D97-AF65-F5344CB8AC3E}">
        <p14:creationId xmlns:p14="http://schemas.microsoft.com/office/powerpoint/2010/main" xmlns="" val="179958523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440787"/>
          </a:xfrm>
        </p:spPr>
        <p:txBody>
          <a:bodyPr>
            <a:noAutofit/>
          </a:bodyPr>
          <a:lstStyle/>
          <a:p>
            <a:pPr algn="ctr"/>
            <a:r>
              <a:rPr lang="ru-RU" sz="3200" b="1" dirty="0" smtClean="0">
                <a:solidFill>
                  <a:schemeClr val="accent2">
                    <a:lumMod val="75000"/>
                  </a:schemeClr>
                </a:solidFill>
                <a:latin typeface="Times New Roman" panose="02020603050405020304" pitchFamily="18" charset="0"/>
                <a:cs typeface="Times New Roman" panose="02020603050405020304" pitchFamily="18" charset="0"/>
              </a:rPr>
              <a:t>Выводы:</a:t>
            </a:r>
            <a:endParaRPr lang="ru-RU" sz="3200" b="1" dirty="0">
              <a:solidFill>
                <a:schemeClr val="accent2">
                  <a:lumMod val="75000"/>
                </a:schemeClr>
              </a:solidFill>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697425" y="1038387"/>
            <a:ext cx="7981626" cy="5160934"/>
          </a:xfrm>
        </p:spPr>
        <p:txBody>
          <a:bodyPr>
            <a:normAutofit fontScale="25000" lnSpcReduction="20000"/>
          </a:bodyPr>
          <a:lstStyle/>
          <a:p>
            <a:pPr marL="0" indent="0">
              <a:buNone/>
            </a:pPr>
            <a:r>
              <a:rPr lang="ru-RU" sz="6000" b="1" dirty="0">
                <a:solidFill>
                  <a:schemeClr val="accent2">
                    <a:lumMod val="50000"/>
                  </a:schemeClr>
                </a:solidFill>
                <a:latin typeface="Times New Roman" panose="02020603050405020304" pitchFamily="18" charset="0"/>
                <a:cs typeface="Times New Roman" panose="02020603050405020304" pitchFamily="18" charset="0"/>
              </a:rPr>
              <a:t> </a:t>
            </a:r>
            <a:r>
              <a:rPr lang="ru-RU" sz="8000" b="1" dirty="0">
                <a:solidFill>
                  <a:schemeClr val="accent2">
                    <a:lumMod val="75000"/>
                  </a:schemeClr>
                </a:solidFill>
                <a:latin typeface="Times New Roman" panose="02020603050405020304" pitchFamily="18" charset="0"/>
                <a:cs typeface="Times New Roman" panose="02020603050405020304" pitchFamily="18" charset="0"/>
              </a:rPr>
              <a:t>дети с большим интересом стали слушать произведения </a:t>
            </a:r>
            <a:r>
              <a:rPr lang="ru-RU" sz="8000" b="1" dirty="0" err="1">
                <a:solidFill>
                  <a:schemeClr val="accent2">
                    <a:lumMod val="75000"/>
                  </a:schemeClr>
                </a:solidFill>
                <a:latin typeface="Times New Roman" panose="02020603050405020304" pitchFamily="18" charset="0"/>
                <a:cs typeface="Times New Roman" panose="02020603050405020304" pitchFamily="18" charset="0"/>
              </a:rPr>
              <a:t>А.Л.Барто</a:t>
            </a:r>
            <a:endParaRPr lang="ru-RU" sz="8000" b="1" dirty="0">
              <a:solidFill>
                <a:schemeClr val="accent2">
                  <a:lumMod val="75000"/>
                </a:schemeClr>
              </a:solidFill>
              <a:latin typeface="Times New Roman" panose="02020603050405020304" pitchFamily="18" charset="0"/>
              <a:cs typeface="Times New Roman" panose="02020603050405020304" pitchFamily="18" charset="0"/>
            </a:endParaRPr>
          </a:p>
          <a:p>
            <a:pPr marL="0" indent="0">
              <a:buNone/>
            </a:pPr>
            <a:r>
              <a:rPr lang="ru-RU" sz="8000" b="1" dirty="0">
                <a:solidFill>
                  <a:schemeClr val="accent2">
                    <a:lumMod val="75000"/>
                  </a:schemeClr>
                </a:solidFill>
                <a:latin typeface="Times New Roman" panose="02020603050405020304" pitchFamily="18" charset="0"/>
                <a:cs typeface="Times New Roman" panose="02020603050405020304" pitchFamily="18" charset="0"/>
              </a:rPr>
              <a:t> </a:t>
            </a:r>
          </a:p>
          <a:p>
            <a:pPr marL="0" indent="0">
              <a:buNone/>
            </a:pPr>
            <a:r>
              <a:rPr lang="ru-RU" sz="8000" b="1" dirty="0" smtClean="0">
                <a:solidFill>
                  <a:schemeClr val="accent2">
                    <a:lumMod val="75000"/>
                  </a:schemeClr>
                </a:solidFill>
                <a:latin typeface="Times New Roman" panose="02020603050405020304" pitchFamily="18" charset="0"/>
                <a:cs typeface="Times New Roman" panose="02020603050405020304" pitchFamily="18" charset="0"/>
              </a:rPr>
              <a:t>стали </a:t>
            </a:r>
            <a:r>
              <a:rPr lang="ru-RU" sz="8000" b="1" dirty="0">
                <a:solidFill>
                  <a:schemeClr val="accent2">
                    <a:lumMod val="75000"/>
                  </a:schemeClr>
                </a:solidFill>
                <a:latin typeface="Times New Roman" panose="02020603050405020304" pitchFamily="18" charset="0"/>
                <a:cs typeface="Times New Roman" panose="02020603050405020304" pitchFamily="18" charset="0"/>
              </a:rPr>
              <a:t>проявлять интерес к иллюстрациям по этим произведениям, рассказывать «о чем эта книга»</a:t>
            </a:r>
          </a:p>
          <a:p>
            <a:pPr marL="0" indent="0">
              <a:buNone/>
            </a:pPr>
            <a:r>
              <a:rPr lang="ru-RU" sz="8000" b="1" dirty="0">
                <a:solidFill>
                  <a:schemeClr val="accent2">
                    <a:lumMod val="75000"/>
                  </a:schemeClr>
                </a:solidFill>
                <a:latin typeface="Times New Roman" panose="02020603050405020304" pitchFamily="18" charset="0"/>
                <a:cs typeface="Times New Roman" panose="02020603050405020304" pitchFamily="18" charset="0"/>
              </a:rPr>
              <a:t> </a:t>
            </a:r>
          </a:p>
          <a:p>
            <a:pPr marL="0" indent="0">
              <a:buNone/>
            </a:pPr>
            <a:r>
              <a:rPr lang="ru-RU" sz="8000" b="1" dirty="0">
                <a:solidFill>
                  <a:schemeClr val="accent2">
                    <a:lumMod val="75000"/>
                  </a:schemeClr>
                </a:solidFill>
                <a:latin typeface="Times New Roman" panose="02020603050405020304" pitchFamily="18" charset="0"/>
                <a:cs typeface="Times New Roman" panose="02020603050405020304" pitchFamily="18" charset="0"/>
              </a:rPr>
              <a:t> с удовольствием многие дети читают наизусть стихотворения </a:t>
            </a:r>
            <a:r>
              <a:rPr lang="ru-RU" sz="8000" b="1" dirty="0" err="1">
                <a:solidFill>
                  <a:schemeClr val="accent2">
                    <a:lumMod val="75000"/>
                  </a:schemeClr>
                </a:solidFill>
                <a:latin typeface="Times New Roman" panose="02020603050405020304" pitchFamily="18" charset="0"/>
                <a:cs typeface="Times New Roman" panose="02020603050405020304" pitchFamily="18" charset="0"/>
              </a:rPr>
              <a:t>А.Л.Барто</a:t>
            </a:r>
            <a:r>
              <a:rPr lang="ru-RU" sz="8000" b="1" dirty="0">
                <a:solidFill>
                  <a:schemeClr val="accent2">
                    <a:lumMod val="75000"/>
                  </a:schemeClr>
                </a:solidFill>
                <a:latin typeface="Times New Roman" panose="02020603050405020304" pitchFamily="18" charset="0"/>
                <a:cs typeface="Times New Roman" panose="02020603050405020304" pitchFamily="18" charset="0"/>
              </a:rPr>
              <a:t> из цикла «Игрушки»</a:t>
            </a:r>
          </a:p>
          <a:p>
            <a:pPr marL="0" indent="0">
              <a:buNone/>
            </a:pPr>
            <a:r>
              <a:rPr lang="ru-RU" sz="8000" b="1" dirty="0">
                <a:solidFill>
                  <a:schemeClr val="accent2">
                    <a:lumMod val="75000"/>
                  </a:schemeClr>
                </a:solidFill>
                <a:latin typeface="Times New Roman" panose="02020603050405020304" pitchFamily="18" charset="0"/>
                <a:cs typeface="Times New Roman" panose="02020603050405020304" pitchFamily="18" charset="0"/>
              </a:rPr>
              <a:t> </a:t>
            </a:r>
          </a:p>
          <a:p>
            <a:pPr marL="0" indent="0">
              <a:buNone/>
            </a:pPr>
            <a:r>
              <a:rPr lang="ru-RU" sz="8000" b="1" dirty="0">
                <a:solidFill>
                  <a:schemeClr val="accent2">
                    <a:lumMod val="75000"/>
                  </a:schemeClr>
                </a:solidFill>
                <a:latin typeface="Times New Roman" panose="02020603050405020304" pitchFamily="18" charset="0"/>
                <a:cs typeface="Times New Roman" panose="02020603050405020304" pitchFamily="18" charset="0"/>
              </a:rPr>
              <a:t> во время самостоятельных игр в игровых уголках и в совместных играх с воспитателем, дети стали более внимательными и бережливыми по отношению к игрушкам, куклам, с удовольствием играют рядом друг с другом</a:t>
            </a:r>
          </a:p>
          <a:p>
            <a:pPr marL="0" indent="0">
              <a:buNone/>
            </a:pPr>
            <a:r>
              <a:rPr lang="ru-RU" sz="8000" b="1" dirty="0">
                <a:solidFill>
                  <a:schemeClr val="accent2">
                    <a:lumMod val="75000"/>
                  </a:schemeClr>
                </a:solidFill>
                <a:latin typeface="Times New Roman" panose="02020603050405020304" pitchFamily="18" charset="0"/>
                <a:cs typeface="Times New Roman" panose="02020603050405020304" pitchFamily="18" charset="0"/>
              </a:rPr>
              <a:t> </a:t>
            </a:r>
          </a:p>
          <a:p>
            <a:pPr marL="0" indent="0">
              <a:buNone/>
            </a:pPr>
            <a:r>
              <a:rPr lang="ru-RU" sz="8000" b="1" dirty="0">
                <a:solidFill>
                  <a:schemeClr val="accent2">
                    <a:lumMod val="75000"/>
                  </a:schemeClr>
                </a:solidFill>
                <a:latin typeface="Times New Roman" panose="02020603050405020304" pitchFamily="18" charset="0"/>
                <a:cs typeface="Times New Roman" panose="02020603050405020304" pitchFamily="18" charset="0"/>
              </a:rPr>
              <a:t> родители приняли самое активное участие: многие принесли свои рисунки по произведениям </a:t>
            </a:r>
            <a:r>
              <a:rPr lang="ru-RU" sz="8000" b="1" dirty="0" err="1" smtClean="0">
                <a:solidFill>
                  <a:schemeClr val="accent2">
                    <a:lumMod val="75000"/>
                  </a:schemeClr>
                </a:solidFill>
                <a:latin typeface="Times New Roman" panose="02020603050405020304" pitchFamily="18" charset="0"/>
                <a:cs typeface="Times New Roman" panose="02020603050405020304" pitchFamily="18" charset="0"/>
              </a:rPr>
              <a:t>А.Л.Барто</a:t>
            </a:r>
            <a:r>
              <a:rPr lang="ru-RU" sz="8000" b="1" dirty="0">
                <a:solidFill>
                  <a:schemeClr val="accent2">
                    <a:lumMod val="75000"/>
                  </a:schemeClr>
                </a:solidFill>
                <a:latin typeface="Times New Roman" panose="02020603050405020304" pitchFamily="18" charset="0"/>
                <a:cs typeface="Times New Roman" panose="02020603050405020304" pitchFamily="18" charset="0"/>
              </a:rPr>
              <a:t>,</a:t>
            </a:r>
            <a:r>
              <a:rPr lang="ru-RU" sz="8000" b="1" dirty="0" smtClean="0">
                <a:solidFill>
                  <a:schemeClr val="accent2">
                    <a:lumMod val="75000"/>
                  </a:schemeClr>
                </a:solidFill>
                <a:latin typeface="Times New Roman" panose="02020603050405020304" pitchFamily="18" charset="0"/>
                <a:cs typeface="Times New Roman" panose="02020603050405020304" pitchFamily="18" charset="0"/>
              </a:rPr>
              <a:t> </a:t>
            </a:r>
            <a:r>
              <a:rPr lang="ru-RU" sz="8000" b="1" dirty="0">
                <a:solidFill>
                  <a:schemeClr val="accent2">
                    <a:lumMod val="75000"/>
                  </a:schemeClr>
                </a:solidFill>
                <a:latin typeface="Times New Roman" panose="02020603050405020304" pitchFamily="18" charset="0"/>
                <a:cs typeface="Times New Roman" panose="02020603050405020304" pitchFamily="18" charset="0"/>
              </a:rPr>
              <a:t>купили книги </a:t>
            </a:r>
            <a:r>
              <a:rPr lang="ru-RU" sz="8000" b="1" dirty="0" err="1">
                <a:solidFill>
                  <a:schemeClr val="accent2">
                    <a:lumMod val="75000"/>
                  </a:schemeClr>
                </a:solidFill>
                <a:latin typeface="Times New Roman" panose="02020603050405020304" pitchFamily="18" charset="0"/>
                <a:cs typeface="Times New Roman" panose="02020603050405020304" pitchFamily="18" charset="0"/>
              </a:rPr>
              <a:t>А.Л.Барто</a:t>
            </a:r>
            <a:r>
              <a:rPr lang="ru-RU" sz="8000" b="1" dirty="0">
                <a:solidFill>
                  <a:schemeClr val="accent2">
                    <a:lumMod val="75000"/>
                  </a:schemeClr>
                </a:solidFill>
                <a:latin typeface="Times New Roman" panose="02020603050405020304" pitchFamily="18" charset="0"/>
                <a:cs typeface="Times New Roman" panose="02020603050405020304" pitchFamily="18" charset="0"/>
              </a:rPr>
              <a:t> и принесли в группу для пополнения группового книжного уголка</a:t>
            </a:r>
          </a:p>
          <a:p>
            <a:pPr marL="0" indent="0">
              <a:buNone/>
            </a:pPr>
            <a:r>
              <a:rPr lang="ru-RU" sz="8000" b="1" dirty="0">
                <a:solidFill>
                  <a:schemeClr val="accent2">
                    <a:lumMod val="50000"/>
                  </a:schemeClr>
                </a:solidFill>
                <a:latin typeface="Times New Roman" panose="02020603050405020304" pitchFamily="18" charset="0"/>
                <a:cs typeface="Times New Roman" panose="02020603050405020304" pitchFamily="18" charset="0"/>
              </a:rPr>
              <a:t> </a:t>
            </a:r>
          </a:p>
          <a:p>
            <a:pPr marL="0" indent="0">
              <a:buNone/>
            </a:pPr>
            <a:r>
              <a:rPr lang="ru-RU" sz="6000" b="1" dirty="0">
                <a:solidFill>
                  <a:schemeClr val="accent2">
                    <a:lumMod val="50000"/>
                  </a:schemeClr>
                </a:solidFill>
                <a:latin typeface="Times New Roman" panose="02020603050405020304" pitchFamily="18" charset="0"/>
                <a:cs typeface="Times New Roman" panose="02020603050405020304" pitchFamily="18" charset="0"/>
              </a:rPr>
              <a:t> </a:t>
            </a:r>
          </a:p>
          <a:p>
            <a:pPr marL="0" indent="0">
              <a:buNone/>
            </a:pPr>
            <a:r>
              <a:rPr lang="ru-RU" dirty="0"/>
              <a:t> </a:t>
            </a:r>
          </a:p>
          <a:p>
            <a:pPr marL="0" indent="0">
              <a:buNone/>
            </a:pPr>
            <a:r>
              <a:rPr lang="ru-RU" dirty="0"/>
              <a:t> </a:t>
            </a:r>
          </a:p>
          <a:p>
            <a:pPr marL="0" indent="0">
              <a:buNone/>
            </a:pPr>
            <a:r>
              <a:rPr lang="ru-RU" dirty="0"/>
              <a:t> </a:t>
            </a:r>
          </a:p>
          <a:p>
            <a:pPr marL="0" indent="0">
              <a:buNone/>
            </a:pPr>
            <a:r>
              <a:rPr lang="ru-RU" dirty="0"/>
              <a:t> </a:t>
            </a:r>
          </a:p>
          <a:p>
            <a:r>
              <a:rPr lang="ru-RU" dirty="0"/>
              <a:t> </a:t>
            </a:r>
          </a:p>
          <a:p>
            <a:endParaRPr lang="ru-RU" dirty="0"/>
          </a:p>
        </p:txBody>
      </p:sp>
      <p:pic>
        <p:nvPicPr>
          <p:cNvPr id="4" name="Рисунок 3" descr="http://fotohomka.ru/images/Jan/11/210eb0bae6630e5f4468d60ab0b634fd/1.jpg"/>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191214" y="2913680"/>
            <a:ext cx="4845211" cy="3285641"/>
          </a:xfrm>
          <a:prstGeom prst="rect">
            <a:avLst/>
          </a:prstGeom>
          <a:noFill/>
          <a:ln>
            <a:noFill/>
          </a:ln>
        </p:spPr>
      </p:pic>
    </p:spTree>
    <p:extLst>
      <p:ext uri="{BB962C8B-B14F-4D97-AF65-F5344CB8AC3E}">
        <p14:creationId xmlns:p14="http://schemas.microsoft.com/office/powerpoint/2010/main" xmlns="" val="120633572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51848" y="123987"/>
            <a:ext cx="10515600" cy="480448"/>
          </a:xfrm>
        </p:spPr>
        <p:txBody>
          <a:bodyPr>
            <a:noAutofit/>
          </a:bodyPr>
          <a:lstStyle/>
          <a:p>
            <a:pPr algn="ctr"/>
            <a:r>
              <a:rPr lang="ru-RU" sz="3200" b="1" dirty="0" smtClean="0">
                <a:solidFill>
                  <a:schemeClr val="accent2">
                    <a:lumMod val="75000"/>
                  </a:schemeClr>
                </a:solidFill>
                <a:latin typeface="Times New Roman" panose="02020603050405020304" pitchFamily="18" charset="0"/>
                <a:cs typeface="Times New Roman" panose="02020603050405020304" pitchFamily="18" charset="0"/>
              </a:rPr>
              <a:t>Цель и задачи проекта:</a:t>
            </a:r>
            <a:endParaRPr lang="ru-RU" sz="3200" b="1" dirty="0">
              <a:solidFill>
                <a:schemeClr val="accent2">
                  <a:lumMod val="75000"/>
                </a:schemeClr>
              </a:solidFill>
              <a:latin typeface="Times New Roman" panose="02020603050405020304" pitchFamily="18" charset="0"/>
              <a:cs typeface="Times New Roman" panose="02020603050405020304" pitchFamily="18" charset="0"/>
            </a:endParaRPr>
          </a:p>
        </p:txBody>
      </p:sp>
      <p:sp>
        <p:nvSpPr>
          <p:cNvPr id="3" name="Объект 2"/>
          <p:cNvSpPr>
            <a:spLocks noGrp="1"/>
          </p:cNvSpPr>
          <p:nvPr>
            <p:ph sz="half" idx="1"/>
          </p:nvPr>
        </p:nvSpPr>
        <p:spPr>
          <a:xfrm>
            <a:off x="480448" y="805914"/>
            <a:ext cx="9856922" cy="5820500"/>
          </a:xfrm>
        </p:spPr>
        <p:txBody>
          <a:bodyPr>
            <a:noAutofit/>
          </a:bodyPr>
          <a:lstStyle/>
          <a:p>
            <a:pPr marL="0" indent="0">
              <a:buNone/>
            </a:pPr>
            <a:r>
              <a:rPr lang="ru-RU" sz="2000" b="1" u="sng" dirty="0" smtClean="0">
                <a:solidFill>
                  <a:schemeClr val="accent2">
                    <a:lumMod val="75000"/>
                  </a:schemeClr>
                </a:solidFill>
                <a:latin typeface="Times New Roman" panose="02020603050405020304" pitchFamily="18" charset="0"/>
                <a:cs typeface="Times New Roman" panose="02020603050405020304" pitchFamily="18" charset="0"/>
              </a:rPr>
              <a:t>Цель проекта: </a:t>
            </a:r>
          </a:p>
          <a:p>
            <a:pPr marL="0" indent="0">
              <a:buNone/>
            </a:pPr>
            <a:r>
              <a:rPr lang="ru-RU" sz="2000" b="1" dirty="0">
                <a:solidFill>
                  <a:schemeClr val="accent2">
                    <a:lumMod val="75000"/>
                  </a:schemeClr>
                </a:solidFill>
                <a:latin typeface="Times New Roman" panose="02020603050405020304" pitchFamily="18" charset="0"/>
                <a:cs typeface="Times New Roman" panose="02020603050405020304" pitchFamily="18" charset="0"/>
              </a:rPr>
              <a:t>П</a:t>
            </a:r>
            <a:r>
              <a:rPr lang="ru-RU" sz="2000" b="1" dirty="0" smtClean="0">
                <a:solidFill>
                  <a:schemeClr val="accent2">
                    <a:lumMod val="75000"/>
                  </a:schemeClr>
                </a:solidFill>
                <a:latin typeface="Times New Roman" panose="02020603050405020304" pitchFamily="18" charset="0"/>
                <a:cs typeface="Times New Roman" panose="02020603050405020304" pitchFamily="18" charset="0"/>
              </a:rPr>
              <a:t>ознакомить детей с обобщающим понятием «игрушки», формирование знаний о свойства, качествах и функциональным назначением игрушек.</a:t>
            </a:r>
          </a:p>
          <a:p>
            <a:pPr marL="0" indent="0">
              <a:buNone/>
            </a:pPr>
            <a:r>
              <a:rPr lang="ru-RU" sz="2000" b="1" u="sng" dirty="0" smtClean="0">
                <a:solidFill>
                  <a:schemeClr val="accent2">
                    <a:lumMod val="75000"/>
                  </a:schemeClr>
                </a:solidFill>
                <a:latin typeface="Times New Roman" panose="02020603050405020304" pitchFamily="18" charset="0"/>
                <a:cs typeface="Times New Roman" panose="02020603050405020304" pitchFamily="18" charset="0"/>
              </a:rPr>
              <a:t>Задачи проекта: </a:t>
            </a:r>
          </a:p>
          <a:p>
            <a:pPr marL="0" indent="0">
              <a:buNone/>
            </a:pPr>
            <a:r>
              <a:rPr lang="ru-RU" sz="2000" b="1" u="sng" dirty="0" smtClean="0">
                <a:solidFill>
                  <a:schemeClr val="accent2">
                    <a:lumMod val="75000"/>
                  </a:schemeClr>
                </a:solidFill>
                <a:latin typeface="Times New Roman" panose="02020603050405020304" pitchFamily="18" charset="0"/>
                <a:cs typeface="Times New Roman" panose="02020603050405020304" pitchFamily="18" charset="0"/>
              </a:rPr>
              <a:t>Для детей:</a:t>
            </a:r>
          </a:p>
          <a:p>
            <a:pPr marL="0" indent="0">
              <a:lnSpc>
                <a:spcPct val="100000"/>
              </a:lnSpc>
              <a:buNone/>
            </a:pPr>
            <a:r>
              <a:rPr lang="ru-RU" sz="2000" b="1" dirty="0" smtClean="0">
                <a:solidFill>
                  <a:schemeClr val="accent2">
                    <a:lumMod val="75000"/>
                  </a:schemeClr>
                </a:solidFill>
                <a:latin typeface="Times New Roman" panose="02020603050405020304" pitchFamily="18" charset="0"/>
                <a:cs typeface="Times New Roman" panose="02020603050405020304" pitchFamily="18" charset="0"/>
              </a:rPr>
              <a:t>1.Познакомить детей с понятием «игрушки», расширять представление об игрушках.</a:t>
            </a:r>
          </a:p>
          <a:p>
            <a:pPr marL="0" indent="0">
              <a:lnSpc>
                <a:spcPct val="100000"/>
              </a:lnSpc>
              <a:buNone/>
            </a:pPr>
            <a:r>
              <a:rPr lang="ru-RU" sz="2000" b="1" dirty="0" smtClean="0">
                <a:solidFill>
                  <a:schemeClr val="accent2">
                    <a:lumMod val="75000"/>
                  </a:schemeClr>
                </a:solidFill>
                <a:latin typeface="Times New Roman" panose="02020603050405020304" pitchFamily="18" charset="0"/>
                <a:cs typeface="Times New Roman" panose="02020603050405020304" pitchFamily="18" charset="0"/>
              </a:rPr>
              <a:t>2. Вызвать интерес и желание играть с игрушками, использовать ее по назначению.</a:t>
            </a:r>
          </a:p>
          <a:p>
            <a:pPr marL="0" indent="0">
              <a:lnSpc>
                <a:spcPct val="100000"/>
              </a:lnSpc>
              <a:buNone/>
            </a:pPr>
            <a:r>
              <a:rPr lang="ru-RU" sz="2000" b="1" dirty="0" smtClean="0">
                <a:solidFill>
                  <a:schemeClr val="accent2">
                    <a:lumMod val="75000"/>
                  </a:schemeClr>
                </a:solidFill>
                <a:latin typeface="Times New Roman" panose="02020603050405020304" pitchFamily="18" charset="0"/>
                <a:cs typeface="Times New Roman" panose="02020603050405020304" pitchFamily="18" charset="0"/>
              </a:rPr>
              <a:t>3. Развивать речевую активность детей.</a:t>
            </a:r>
          </a:p>
          <a:p>
            <a:pPr marL="0" indent="0">
              <a:lnSpc>
                <a:spcPct val="100000"/>
              </a:lnSpc>
              <a:buNone/>
            </a:pPr>
            <a:r>
              <a:rPr lang="ru-RU" sz="2000" b="1" dirty="0" smtClean="0">
                <a:solidFill>
                  <a:schemeClr val="accent2">
                    <a:lumMod val="75000"/>
                  </a:schemeClr>
                </a:solidFill>
                <a:latin typeface="Times New Roman" panose="02020603050405020304" pitchFamily="18" charset="0"/>
                <a:cs typeface="Times New Roman" panose="02020603050405020304" pitchFamily="18" charset="0"/>
              </a:rPr>
              <a:t>4. Научить включать в сюжетно – ролевые игры различные игрушки.</a:t>
            </a:r>
          </a:p>
          <a:p>
            <a:pPr marL="0" indent="0">
              <a:lnSpc>
                <a:spcPct val="100000"/>
              </a:lnSpc>
              <a:buNone/>
            </a:pPr>
            <a:r>
              <a:rPr lang="ru-RU" sz="2000" b="1" dirty="0" smtClean="0">
                <a:solidFill>
                  <a:schemeClr val="accent2">
                    <a:lumMod val="75000"/>
                  </a:schemeClr>
                </a:solidFill>
                <a:latin typeface="Times New Roman" panose="02020603050405020304" pitchFamily="18" charset="0"/>
                <a:cs typeface="Times New Roman" panose="02020603050405020304" pitchFamily="18" charset="0"/>
              </a:rPr>
              <a:t>5. Научить детей бережно относиться к игрушкам.</a:t>
            </a:r>
          </a:p>
          <a:p>
            <a:pPr marL="0" indent="0">
              <a:lnSpc>
                <a:spcPct val="100000"/>
              </a:lnSpc>
              <a:buNone/>
            </a:pPr>
            <a:r>
              <a:rPr lang="ru-RU" sz="2000" b="1" dirty="0" smtClean="0">
                <a:solidFill>
                  <a:schemeClr val="accent2">
                    <a:lumMod val="75000"/>
                  </a:schemeClr>
                </a:solidFill>
                <a:latin typeface="Times New Roman" panose="02020603050405020304" pitchFamily="18" charset="0"/>
                <a:cs typeface="Times New Roman" panose="02020603050405020304" pitchFamily="18" charset="0"/>
              </a:rPr>
              <a:t>6. Учить играть дружно, не ссориться.</a:t>
            </a:r>
            <a:endParaRPr lang="ru-RU" sz="2000" b="1" dirty="0">
              <a:solidFill>
                <a:schemeClr val="accent2">
                  <a:lumMod val="75000"/>
                </a:schemeClr>
              </a:solidFill>
              <a:latin typeface="Times New Roman" panose="02020603050405020304" pitchFamily="18" charset="0"/>
              <a:cs typeface="Times New Roman" panose="02020603050405020304" pitchFamily="18" charset="0"/>
            </a:endParaRPr>
          </a:p>
        </p:txBody>
      </p:sp>
      <p:pic>
        <p:nvPicPr>
          <p:cNvPr id="5" name="Объект 4" descr="http://fotohomka.ru/images/Jan/11/210eb0bae6630e5f4468d60ab0b634fd/1.jpg"/>
          <p:cNvPicPr>
            <a:picLocks noGrp="1"/>
          </p:cNvPicPr>
          <p:nvPr>
            <p:ph sz="half" idx="2"/>
          </p:nvPr>
        </p:nvPicPr>
        <p:blipFill>
          <a:blip r:embed="rId2" cstate="print">
            <a:extLst>
              <a:ext uri="{28A0092B-C50C-407E-A947-70E740481C1C}">
                <a14:useLocalDpi xmlns:a14="http://schemas.microsoft.com/office/drawing/2010/main" xmlns="" val="0"/>
              </a:ext>
            </a:extLst>
          </a:blip>
          <a:srcRect/>
          <a:stretch>
            <a:fillRect/>
          </a:stretch>
        </p:blipFill>
        <p:spPr bwMode="auto">
          <a:xfrm>
            <a:off x="7696198" y="3251432"/>
            <a:ext cx="4330488" cy="3173504"/>
          </a:xfrm>
          <a:prstGeom prst="rect">
            <a:avLst/>
          </a:prstGeom>
          <a:noFill/>
          <a:ln>
            <a:noFill/>
          </a:ln>
        </p:spPr>
      </p:pic>
    </p:spTree>
    <p:extLst>
      <p:ext uri="{BB962C8B-B14F-4D97-AF65-F5344CB8AC3E}">
        <p14:creationId xmlns:p14="http://schemas.microsoft.com/office/powerpoint/2010/main" xmlns="" val="133553491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half" idx="1"/>
          </p:nvPr>
        </p:nvSpPr>
        <p:spPr>
          <a:xfrm>
            <a:off x="418453" y="805912"/>
            <a:ext cx="8942523" cy="5377912"/>
          </a:xfrm>
        </p:spPr>
        <p:txBody>
          <a:bodyPr>
            <a:normAutofit/>
          </a:bodyPr>
          <a:lstStyle/>
          <a:p>
            <a:pPr marL="0" indent="0">
              <a:buNone/>
            </a:pPr>
            <a:r>
              <a:rPr lang="ru-RU" sz="2400" b="1" u="sng" dirty="0" smtClean="0">
                <a:solidFill>
                  <a:schemeClr val="accent2">
                    <a:lumMod val="75000"/>
                  </a:schemeClr>
                </a:solidFill>
                <a:latin typeface="Times New Roman" panose="02020603050405020304" pitchFamily="18" charset="0"/>
                <a:cs typeface="Times New Roman" panose="02020603050405020304" pitchFamily="18" charset="0"/>
              </a:rPr>
              <a:t>Для педагогов:</a:t>
            </a:r>
          </a:p>
          <a:p>
            <a:pPr marL="0" indent="0">
              <a:buNone/>
            </a:pPr>
            <a:r>
              <a:rPr lang="ru-RU" sz="2400" b="1" dirty="0" smtClean="0">
                <a:solidFill>
                  <a:schemeClr val="accent2">
                    <a:lumMod val="75000"/>
                  </a:schemeClr>
                </a:solidFill>
                <a:latin typeface="Times New Roman" panose="02020603050405020304" pitchFamily="18" charset="0"/>
                <a:cs typeface="Times New Roman" panose="02020603050405020304" pitchFamily="18" charset="0"/>
              </a:rPr>
              <a:t>1.Повысить компетентность педагога по данной теме за счет внедрения проектной деятельности.</a:t>
            </a:r>
          </a:p>
          <a:p>
            <a:pPr marL="0" indent="0">
              <a:buNone/>
            </a:pPr>
            <a:r>
              <a:rPr lang="ru-RU" sz="2400" b="1" dirty="0" smtClean="0">
                <a:solidFill>
                  <a:schemeClr val="accent2">
                    <a:lumMod val="75000"/>
                  </a:schemeClr>
                </a:solidFill>
                <a:latin typeface="Times New Roman" panose="02020603050405020304" pitchFamily="18" charset="0"/>
                <a:cs typeface="Times New Roman" panose="02020603050405020304" pitchFamily="18" charset="0"/>
              </a:rPr>
              <a:t>2. Пополнить развивающую среду для самостоятельной игровой деятельности детей.</a:t>
            </a:r>
          </a:p>
          <a:p>
            <a:pPr marL="0" indent="0">
              <a:buNone/>
            </a:pPr>
            <a:r>
              <a:rPr lang="ru-RU" sz="2400" b="1" u="sng" dirty="0" smtClean="0">
                <a:solidFill>
                  <a:schemeClr val="accent2">
                    <a:lumMod val="75000"/>
                  </a:schemeClr>
                </a:solidFill>
                <a:latin typeface="Times New Roman" panose="02020603050405020304" pitchFamily="18" charset="0"/>
                <a:cs typeface="Times New Roman" panose="02020603050405020304" pitchFamily="18" charset="0"/>
              </a:rPr>
              <a:t>Для родителей:</a:t>
            </a:r>
          </a:p>
          <a:p>
            <a:pPr marL="0" indent="0">
              <a:buNone/>
            </a:pPr>
            <a:r>
              <a:rPr lang="ru-RU" sz="2400" b="1" dirty="0" smtClean="0">
                <a:solidFill>
                  <a:schemeClr val="accent2">
                    <a:lumMod val="75000"/>
                  </a:schemeClr>
                </a:solidFill>
                <a:latin typeface="Times New Roman" panose="02020603050405020304" pitchFamily="18" charset="0"/>
                <a:cs typeface="Times New Roman" panose="02020603050405020304" pitchFamily="18" charset="0"/>
              </a:rPr>
              <a:t>1.Дать родителям знания о значении игрушки, ее роли в игре ребенка через папки – передвижки, информацию на сайте.</a:t>
            </a:r>
          </a:p>
          <a:p>
            <a:pPr marL="0" indent="0">
              <a:buNone/>
            </a:pPr>
            <a:r>
              <a:rPr lang="ru-RU" sz="2400" b="1" dirty="0" smtClean="0">
                <a:solidFill>
                  <a:schemeClr val="accent2">
                    <a:lumMod val="75000"/>
                  </a:schemeClr>
                </a:solidFill>
                <a:latin typeface="Times New Roman" panose="02020603050405020304" pitchFamily="18" charset="0"/>
                <a:cs typeface="Times New Roman" panose="02020603050405020304" pitchFamily="18" charset="0"/>
              </a:rPr>
              <a:t>2. Донести информацию о целесообразном педагогическом подборе игрушек.</a:t>
            </a:r>
          </a:p>
          <a:p>
            <a:pPr marL="0" indent="0">
              <a:buNone/>
            </a:pPr>
            <a:r>
              <a:rPr lang="ru-RU" sz="2400" b="1" dirty="0" smtClean="0">
                <a:solidFill>
                  <a:schemeClr val="accent2">
                    <a:lumMod val="75000"/>
                  </a:schemeClr>
                </a:solidFill>
                <a:latin typeface="Times New Roman" panose="02020603050405020304" pitchFamily="18" charset="0"/>
                <a:cs typeface="Times New Roman" panose="02020603050405020304" pitchFamily="18" charset="0"/>
              </a:rPr>
              <a:t>3. Обогатить родительский опыт приемами взаимодействия и сотрудничества с ребенком в семье.</a:t>
            </a:r>
          </a:p>
          <a:p>
            <a:pPr marL="0" indent="0">
              <a:buNone/>
            </a:pPr>
            <a:endParaRPr lang="ru-RU" sz="2000" dirty="0" smtClean="0">
              <a:latin typeface="Times New Roman" panose="02020603050405020304" pitchFamily="18" charset="0"/>
              <a:cs typeface="Times New Roman" panose="02020603050405020304" pitchFamily="18" charset="0"/>
            </a:endParaRPr>
          </a:p>
          <a:p>
            <a:pPr marL="0" indent="0">
              <a:buNone/>
            </a:pPr>
            <a:endParaRPr lang="ru-RU" sz="2000" dirty="0">
              <a:latin typeface="Times New Roman" panose="02020603050405020304" pitchFamily="18" charset="0"/>
              <a:cs typeface="Times New Roman" panose="02020603050405020304" pitchFamily="18" charset="0"/>
            </a:endParaRPr>
          </a:p>
        </p:txBody>
      </p:sp>
      <p:pic>
        <p:nvPicPr>
          <p:cNvPr id="5" name="Объект 4" descr="http://fotohomka.ru/images/Jan/11/210eb0bae6630e5f4468d60ab0b634fd/1.jpg"/>
          <p:cNvPicPr>
            <a:picLocks noGrp="1"/>
          </p:cNvPicPr>
          <p:nvPr>
            <p:ph sz="half" idx="2"/>
          </p:nvPr>
        </p:nvPicPr>
        <p:blipFill>
          <a:blip r:embed="rId2" cstate="print">
            <a:extLst>
              <a:ext uri="{28A0092B-C50C-407E-A947-70E740481C1C}">
                <a14:useLocalDpi xmlns:a14="http://schemas.microsoft.com/office/drawing/2010/main" xmlns="" val="0"/>
              </a:ext>
            </a:extLst>
          </a:blip>
          <a:srcRect/>
          <a:stretch>
            <a:fillRect/>
          </a:stretch>
        </p:blipFill>
        <p:spPr bwMode="auto">
          <a:xfrm>
            <a:off x="7391396" y="2980211"/>
            <a:ext cx="4294326" cy="3436087"/>
          </a:xfrm>
          <a:prstGeom prst="rect">
            <a:avLst/>
          </a:prstGeom>
          <a:noFill/>
          <a:ln>
            <a:noFill/>
          </a:ln>
        </p:spPr>
      </p:pic>
    </p:spTree>
    <p:extLst>
      <p:ext uri="{BB962C8B-B14F-4D97-AF65-F5344CB8AC3E}">
        <p14:creationId xmlns:p14="http://schemas.microsoft.com/office/powerpoint/2010/main" xmlns="" val="16577660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583489"/>
            <a:ext cx="10515600" cy="239309"/>
          </a:xfrm>
        </p:spPr>
        <p:txBody>
          <a:bodyPr>
            <a:noAutofit/>
          </a:bodyPr>
          <a:lstStyle/>
          <a:p>
            <a:pPr algn="ctr"/>
            <a:r>
              <a:rPr lang="ru-RU" sz="3200" b="1" dirty="0" smtClean="0">
                <a:solidFill>
                  <a:schemeClr val="accent2">
                    <a:lumMod val="75000"/>
                  </a:schemeClr>
                </a:solidFill>
                <a:latin typeface="Times New Roman" panose="02020603050405020304" pitchFamily="18" charset="0"/>
                <a:cs typeface="Times New Roman" panose="02020603050405020304" pitchFamily="18" charset="0"/>
              </a:rPr>
              <a:t>Ожидаемые результаты:</a:t>
            </a:r>
            <a:endParaRPr lang="ru-RU" sz="3200" b="1" dirty="0">
              <a:solidFill>
                <a:schemeClr val="accent2">
                  <a:lumMod val="75000"/>
                </a:schemeClr>
              </a:solidFill>
              <a:latin typeface="Times New Roman" panose="02020603050405020304" pitchFamily="18" charset="0"/>
              <a:cs typeface="Times New Roman" panose="02020603050405020304" pitchFamily="18" charset="0"/>
            </a:endParaRPr>
          </a:p>
        </p:txBody>
      </p:sp>
      <p:sp>
        <p:nvSpPr>
          <p:cNvPr id="3" name="Объект 2"/>
          <p:cNvSpPr>
            <a:spLocks noGrp="1"/>
          </p:cNvSpPr>
          <p:nvPr>
            <p:ph sz="half" idx="1"/>
          </p:nvPr>
        </p:nvSpPr>
        <p:spPr>
          <a:xfrm>
            <a:off x="838199" y="790414"/>
            <a:ext cx="7964838" cy="5386549"/>
          </a:xfrm>
        </p:spPr>
        <p:txBody>
          <a:bodyPr>
            <a:normAutofit/>
          </a:bodyPr>
          <a:lstStyle/>
          <a:p>
            <a:pPr marL="0" indent="0">
              <a:buNone/>
            </a:pPr>
            <a:endParaRPr lang="ru-RU" sz="2000" b="1" u="sng" dirty="0" smtClean="0">
              <a:solidFill>
                <a:schemeClr val="accent2">
                  <a:lumMod val="50000"/>
                </a:schemeClr>
              </a:solidFill>
              <a:latin typeface="Times New Roman" panose="02020603050405020304" pitchFamily="18" charset="0"/>
              <a:cs typeface="Times New Roman" panose="02020603050405020304" pitchFamily="18" charset="0"/>
            </a:endParaRPr>
          </a:p>
          <a:p>
            <a:pPr marL="0" indent="0">
              <a:buNone/>
            </a:pPr>
            <a:r>
              <a:rPr lang="ru-RU" sz="2000" b="1" u="sng" dirty="0" smtClean="0">
                <a:solidFill>
                  <a:schemeClr val="accent2">
                    <a:lumMod val="75000"/>
                  </a:schemeClr>
                </a:solidFill>
                <a:latin typeface="Times New Roman" panose="02020603050405020304" pitchFamily="18" charset="0"/>
                <a:cs typeface="Times New Roman" panose="02020603050405020304" pitchFamily="18" charset="0"/>
              </a:rPr>
              <a:t>Для детей:</a:t>
            </a:r>
          </a:p>
          <a:p>
            <a:pPr>
              <a:buFont typeface="Wingdings" panose="05000000000000000000" pitchFamily="2" charset="2"/>
              <a:buChar char="§"/>
            </a:pPr>
            <a:r>
              <a:rPr lang="ru-RU" sz="2000" b="1" dirty="0" smtClean="0">
                <a:solidFill>
                  <a:schemeClr val="accent2">
                    <a:lumMod val="75000"/>
                  </a:schemeClr>
                </a:solidFill>
                <a:latin typeface="Times New Roman" panose="02020603050405020304" pitchFamily="18" charset="0"/>
                <a:cs typeface="Times New Roman" panose="02020603050405020304" pitchFamily="18" charset="0"/>
              </a:rPr>
              <a:t>Дети проявляют интерес к различным видам игрушек, играют и экспериментируют с ними.</a:t>
            </a:r>
          </a:p>
          <a:p>
            <a:pPr>
              <a:buFont typeface="Wingdings" panose="05000000000000000000" pitchFamily="2" charset="2"/>
              <a:buChar char="§"/>
            </a:pPr>
            <a:r>
              <a:rPr lang="ru-RU" sz="2000" b="1" dirty="0" smtClean="0">
                <a:solidFill>
                  <a:schemeClr val="accent2">
                    <a:lumMod val="75000"/>
                  </a:schemeClr>
                </a:solidFill>
                <a:latin typeface="Times New Roman" panose="02020603050405020304" pitchFamily="18" charset="0"/>
                <a:cs typeface="Times New Roman" panose="02020603050405020304" pitchFamily="18" charset="0"/>
              </a:rPr>
              <a:t> Овладевают знаниями о свойствах, качествах и функциональном значении игрушки.</a:t>
            </a:r>
          </a:p>
          <a:p>
            <a:pPr>
              <a:buFont typeface="Wingdings" panose="05000000000000000000" pitchFamily="2" charset="2"/>
              <a:buChar char="§"/>
            </a:pPr>
            <a:r>
              <a:rPr lang="ru-RU" sz="2000" b="1" dirty="0" smtClean="0">
                <a:solidFill>
                  <a:schemeClr val="accent2">
                    <a:lumMod val="75000"/>
                  </a:schemeClr>
                </a:solidFill>
                <a:latin typeface="Times New Roman" panose="02020603050405020304" pitchFamily="18" charset="0"/>
                <a:cs typeface="Times New Roman" panose="02020603050405020304" pitchFamily="18" charset="0"/>
              </a:rPr>
              <a:t> Проявляют доброту, заботу и бережное отношение к игрушкам;</a:t>
            </a:r>
          </a:p>
          <a:p>
            <a:pPr>
              <a:buFont typeface="Wingdings" panose="05000000000000000000" pitchFamily="2" charset="2"/>
              <a:buChar char="§"/>
            </a:pPr>
            <a:r>
              <a:rPr lang="ru-RU" sz="2000" b="1" dirty="0" smtClean="0">
                <a:solidFill>
                  <a:schemeClr val="accent2">
                    <a:lumMod val="75000"/>
                  </a:schemeClr>
                </a:solidFill>
                <a:latin typeface="Times New Roman" panose="02020603050405020304" pitchFamily="18" charset="0"/>
                <a:cs typeface="Times New Roman" panose="02020603050405020304" pitchFamily="18" charset="0"/>
              </a:rPr>
              <a:t>Возрастает речевая активность в различных видах деятельности.</a:t>
            </a:r>
          </a:p>
          <a:p>
            <a:pPr marL="0" indent="0">
              <a:buNone/>
            </a:pPr>
            <a:r>
              <a:rPr lang="ru-RU" sz="2000" b="1" u="sng" dirty="0" smtClean="0">
                <a:solidFill>
                  <a:schemeClr val="accent2">
                    <a:lumMod val="75000"/>
                  </a:schemeClr>
                </a:solidFill>
                <a:latin typeface="Times New Roman" panose="02020603050405020304" pitchFamily="18" charset="0"/>
                <a:cs typeface="Times New Roman" panose="02020603050405020304" pitchFamily="18" charset="0"/>
              </a:rPr>
              <a:t>Для родителей:</a:t>
            </a:r>
          </a:p>
          <a:p>
            <a:pPr>
              <a:buFont typeface="Wingdings" panose="05000000000000000000" pitchFamily="2" charset="2"/>
              <a:buChar char="§"/>
            </a:pPr>
            <a:r>
              <a:rPr lang="ru-RU" sz="2000" b="1" dirty="0" smtClean="0">
                <a:solidFill>
                  <a:schemeClr val="accent2">
                    <a:lumMod val="75000"/>
                  </a:schemeClr>
                </a:solidFill>
                <a:latin typeface="Times New Roman" panose="02020603050405020304" pitchFamily="18" charset="0"/>
                <a:cs typeface="Times New Roman" panose="02020603050405020304" pitchFamily="18" charset="0"/>
              </a:rPr>
              <a:t>Рост уровня информационности родителей о подборе игрушек для детей; активное участие родителей в жизни группы.</a:t>
            </a:r>
            <a:endParaRPr lang="ru-RU" sz="2000" b="1" dirty="0">
              <a:solidFill>
                <a:schemeClr val="accent2">
                  <a:lumMod val="75000"/>
                </a:schemeClr>
              </a:solidFill>
              <a:latin typeface="Times New Roman" panose="02020603050405020304" pitchFamily="18" charset="0"/>
              <a:cs typeface="Times New Roman" panose="02020603050405020304" pitchFamily="18" charset="0"/>
            </a:endParaRPr>
          </a:p>
        </p:txBody>
      </p:sp>
      <p:pic>
        <p:nvPicPr>
          <p:cNvPr id="5" name="Объект 4" descr="http://fotohomka.ru/images/Jan/11/210eb0bae6630e5f4468d60ab0b634fd/1.jpg"/>
          <p:cNvPicPr>
            <a:picLocks noGrp="1"/>
          </p:cNvPicPr>
          <p:nvPr>
            <p:ph sz="half" idx="2"/>
          </p:nvPr>
        </p:nvPicPr>
        <p:blipFill>
          <a:blip r:embed="rId2" cstate="print">
            <a:extLst>
              <a:ext uri="{28A0092B-C50C-407E-A947-70E740481C1C}">
                <a14:useLocalDpi xmlns:a14="http://schemas.microsoft.com/office/drawing/2010/main" xmlns="" val="0"/>
              </a:ext>
            </a:extLst>
          </a:blip>
          <a:srcRect/>
          <a:stretch>
            <a:fillRect/>
          </a:stretch>
        </p:blipFill>
        <p:spPr bwMode="auto">
          <a:xfrm>
            <a:off x="8369085" y="3626603"/>
            <a:ext cx="3594318" cy="2992098"/>
          </a:xfrm>
          <a:prstGeom prst="rect">
            <a:avLst/>
          </a:prstGeom>
          <a:noFill/>
          <a:ln>
            <a:noFill/>
          </a:ln>
        </p:spPr>
      </p:pic>
    </p:spTree>
    <p:extLst>
      <p:ext uri="{BB962C8B-B14F-4D97-AF65-F5344CB8AC3E}">
        <p14:creationId xmlns:p14="http://schemas.microsoft.com/office/powerpoint/2010/main" xmlns="" val="47396922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542546"/>
            <a:ext cx="10515600" cy="626767"/>
          </a:xfrm>
        </p:spPr>
        <p:txBody>
          <a:bodyPr>
            <a:normAutofit/>
          </a:bodyPr>
          <a:lstStyle/>
          <a:p>
            <a:pPr algn="ctr"/>
            <a:r>
              <a:rPr lang="ru-RU" sz="3200" b="1" dirty="0" smtClean="0">
                <a:solidFill>
                  <a:schemeClr val="accent2">
                    <a:lumMod val="75000"/>
                  </a:schemeClr>
                </a:solidFill>
                <a:latin typeface="Times New Roman" panose="02020603050405020304" pitchFamily="18" charset="0"/>
                <a:cs typeface="Times New Roman" panose="02020603050405020304" pitchFamily="18" charset="0"/>
              </a:rPr>
              <a:t>Основные направления реализации проекта:</a:t>
            </a:r>
            <a:endParaRPr lang="ru-RU" sz="3200" b="1" dirty="0">
              <a:solidFill>
                <a:schemeClr val="accent2">
                  <a:lumMod val="75000"/>
                </a:schemeClr>
              </a:solidFill>
              <a:latin typeface="Times New Roman" panose="02020603050405020304" pitchFamily="18" charset="0"/>
              <a:cs typeface="Times New Roman" panose="02020603050405020304" pitchFamily="18" charset="0"/>
            </a:endParaRPr>
          </a:p>
        </p:txBody>
      </p:sp>
      <p:sp>
        <p:nvSpPr>
          <p:cNvPr id="3" name="Объект 2"/>
          <p:cNvSpPr>
            <a:spLocks noGrp="1"/>
          </p:cNvSpPr>
          <p:nvPr>
            <p:ph sz="half" idx="1"/>
          </p:nvPr>
        </p:nvSpPr>
        <p:spPr>
          <a:xfrm>
            <a:off x="838200" y="1779130"/>
            <a:ext cx="8383293" cy="4351338"/>
          </a:xfrm>
        </p:spPr>
        <p:txBody>
          <a:bodyPr>
            <a:normAutofit/>
          </a:bodyPr>
          <a:lstStyle/>
          <a:p>
            <a:pPr lvl="0"/>
            <a:r>
              <a:rPr lang="ru-RU" sz="2000" b="1" dirty="0">
                <a:solidFill>
                  <a:schemeClr val="accent2">
                    <a:lumMod val="75000"/>
                  </a:schemeClr>
                </a:solidFill>
                <a:latin typeface="Times New Roman" panose="02020603050405020304" pitchFamily="18" charset="0"/>
                <a:cs typeface="Times New Roman" panose="02020603050405020304" pitchFamily="18" charset="0"/>
              </a:rPr>
              <a:t>Социально-нравственное развитие.</a:t>
            </a:r>
          </a:p>
          <a:p>
            <a:pPr lvl="0"/>
            <a:r>
              <a:rPr lang="ru-RU" sz="2000" b="1" dirty="0">
                <a:solidFill>
                  <a:schemeClr val="accent2">
                    <a:lumMod val="75000"/>
                  </a:schemeClr>
                </a:solidFill>
                <a:latin typeface="Times New Roman" panose="02020603050405020304" pitchFamily="18" charset="0"/>
                <a:cs typeface="Times New Roman" panose="02020603050405020304" pitchFamily="18" charset="0"/>
              </a:rPr>
              <a:t>Развитие продуктивной деятельности.</a:t>
            </a:r>
          </a:p>
          <a:p>
            <a:pPr lvl="0"/>
            <a:r>
              <a:rPr lang="ru-RU" sz="2000" b="1" dirty="0">
                <a:solidFill>
                  <a:schemeClr val="accent2">
                    <a:lumMod val="75000"/>
                  </a:schemeClr>
                </a:solidFill>
                <a:latin typeface="Times New Roman" panose="02020603050405020304" pitchFamily="18" charset="0"/>
                <a:cs typeface="Times New Roman" panose="02020603050405020304" pitchFamily="18" charset="0"/>
              </a:rPr>
              <a:t>Познавательно-исследовательское развитие.</a:t>
            </a:r>
          </a:p>
          <a:p>
            <a:pPr lvl="0"/>
            <a:r>
              <a:rPr lang="ru-RU" sz="2000" b="1" dirty="0">
                <a:solidFill>
                  <a:schemeClr val="accent2">
                    <a:lumMod val="75000"/>
                  </a:schemeClr>
                </a:solidFill>
                <a:latin typeface="Times New Roman" panose="02020603050405020304" pitchFamily="18" charset="0"/>
                <a:cs typeface="Times New Roman" panose="02020603050405020304" pitchFamily="18" charset="0"/>
              </a:rPr>
              <a:t>Приобщение к художественной литературе</a:t>
            </a:r>
            <a:r>
              <a:rPr lang="ru-RU" sz="2000" b="1" dirty="0" smtClean="0">
                <a:solidFill>
                  <a:schemeClr val="accent2">
                    <a:lumMod val="75000"/>
                  </a:schemeClr>
                </a:solidFill>
                <a:latin typeface="Times New Roman" panose="02020603050405020304" pitchFamily="18" charset="0"/>
                <a:cs typeface="Times New Roman" panose="02020603050405020304" pitchFamily="18" charset="0"/>
              </a:rPr>
              <a:t>.</a:t>
            </a:r>
          </a:p>
          <a:p>
            <a:pPr lvl="0"/>
            <a:endParaRPr lang="ru-RU" sz="2000" b="1" dirty="0">
              <a:solidFill>
                <a:schemeClr val="accent2">
                  <a:lumMod val="75000"/>
                </a:schemeClr>
              </a:solidFill>
              <a:latin typeface="Times New Roman" panose="02020603050405020304" pitchFamily="18" charset="0"/>
              <a:cs typeface="Times New Roman" panose="02020603050405020304" pitchFamily="18" charset="0"/>
            </a:endParaRPr>
          </a:p>
          <a:p>
            <a:pPr marL="0" indent="0">
              <a:buNone/>
            </a:pPr>
            <a:r>
              <a:rPr lang="ru-RU" sz="2000" b="1" u="sng" dirty="0" smtClean="0">
                <a:solidFill>
                  <a:schemeClr val="accent2">
                    <a:lumMod val="75000"/>
                  </a:schemeClr>
                </a:solidFill>
                <a:latin typeface="Times New Roman" panose="02020603050405020304" pitchFamily="18" charset="0"/>
                <a:cs typeface="Times New Roman" panose="02020603050405020304" pitchFamily="18" charset="0"/>
              </a:rPr>
              <a:t>  продукт проекта:</a:t>
            </a:r>
          </a:p>
          <a:p>
            <a:pPr marL="0" indent="0">
              <a:buNone/>
            </a:pPr>
            <a:r>
              <a:rPr lang="ru-RU" sz="2000" b="1" dirty="0" smtClean="0">
                <a:solidFill>
                  <a:schemeClr val="accent2">
                    <a:lumMod val="75000"/>
                  </a:schemeClr>
                </a:solidFill>
                <a:latin typeface="Times New Roman" panose="02020603050405020304" pitchFamily="18" charset="0"/>
                <a:cs typeface="Times New Roman" panose="02020603050405020304" pitchFamily="18" charset="0"/>
              </a:rPr>
              <a:t>Подборка </a:t>
            </a:r>
            <a:r>
              <a:rPr lang="ru-RU" sz="2000" b="1" dirty="0">
                <a:solidFill>
                  <a:schemeClr val="accent2">
                    <a:lumMod val="75000"/>
                  </a:schemeClr>
                </a:solidFill>
                <a:latin typeface="Times New Roman" panose="02020603050405020304" pitchFamily="18" charset="0"/>
                <a:cs typeface="Times New Roman" panose="02020603050405020304" pitchFamily="18" charset="0"/>
              </a:rPr>
              <a:t>раскрасок – игрушки, домино «игрушки», картотека стихов А. </a:t>
            </a:r>
            <a:r>
              <a:rPr lang="ru-RU" sz="2000" b="1" dirty="0" err="1">
                <a:solidFill>
                  <a:schemeClr val="accent2">
                    <a:lumMod val="75000"/>
                  </a:schemeClr>
                </a:solidFill>
                <a:latin typeface="Times New Roman" panose="02020603050405020304" pitchFamily="18" charset="0"/>
                <a:cs typeface="Times New Roman" panose="02020603050405020304" pitchFamily="18" charset="0"/>
              </a:rPr>
              <a:t>Барто</a:t>
            </a:r>
            <a:r>
              <a:rPr lang="ru-RU" sz="2000" b="1" dirty="0">
                <a:solidFill>
                  <a:schemeClr val="accent2">
                    <a:lumMod val="75000"/>
                  </a:schemeClr>
                </a:solidFill>
                <a:latin typeface="Times New Roman" panose="02020603050405020304" pitchFamily="18" charset="0"/>
                <a:cs typeface="Times New Roman" panose="02020603050405020304" pitchFamily="18" charset="0"/>
              </a:rPr>
              <a:t> из цикла «Игрушки», одежда для кукол, альбом  рисунков  «Моя любимая игрушка», пополнение предметно-развивающей среды игрушками.</a:t>
            </a:r>
          </a:p>
          <a:p>
            <a:pPr marL="0" lvl="0" indent="0">
              <a:buNone/>
            </a:pPr>
            <a:endParaRPr lang="ru-RU" sz="2000" b="1" dirty="0">
              <a:solidFill>
                <a:schemeClr val="accent2">
                  <a:lumMod val="75000"/>
                </a:schemeClr>
              </a:solidFill>
              <a:latin typeface="Times New Roman" panose="02020603050405020304" pitchFamily="18" charset="0"/>
              <a:cs typeface="Times New Roman" panose="02020603050405020304" pitchFamily="18" charset="0"/>
            </a:endParaRPr>
          </a:p>
        </p:txBody>
      </p:sp>
      <p:pic>
        <p:nvPicPr>
          <p:cNvPr id="5" name="Объект 4" descr="http://fotohomka.ru/images/Jan/11/210eb0bae6630e5f4468d60ab0b634fd/1.jpg"/>
          <p:cNvPicPr>
            <a:picLocks noGrp="1"/>
          </p:cNvPicPr>
          <p:nvPr>
            <p:ph sz="half" idx="2"/>
          </p:nvPr>
        </p:nvPicPr>
        <p:blipFill>
          <a:blip r:embed="rId2" cstate="print">
            <a:extLst>
              <a:ext uri="{28A0092B-C50C-407E-A947-70E740481C1C}">
                <a14:useLocalDpi xmlns:a14="http://schemas.microsoft.com/office/drawing/2010/main" xmlns="" val="0"/>
              </a:ext>
            </a:extLst>
          </a:blip>
          <a:srcRect/>
          <a:stretch>
            <a:fillRect/>
          </a:stretch>
        </p:blipFill>
        <p:spPr bwMode="auto">
          <a:xfrm>
            <a:off x="7919634" y="2980212"/>
            <a:ext cx="3921071" cy="3343096"/>
          </a:xfrm>
          <a:prstGeom prst="rect">
            <a:avLst/>
          </a:prstGeom>
          <a:noFill/>
          <a:ln>
            <a:noFill/>
          </a:ln>
        </p:spPr>
      </p:pic>
    </p:spTree>
    <p:extLst>
      <p:ext uri="{BB962C8B-B14F-4D97-AF65-F5344CB8AC3E}">
        <p14:creationId xmlns:p14="http://schemas.microsoft.com/office/powerpoint/2010/main" xmlns="" val="102357912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154983"/>
            <a:ext cx="10515600" cy="449451"/>
          </a:xfrm>
        </p:spPr>
        <p:txBody>
          <a:bodyPr>
            <a:normAutofit fontScale="90000"/>
          </a:bodyPr>
          <a:lstStyle/>
          <a:p>
            <a:pPr algn="ctr"/>
            <a:r>
              <a:rPr lang="ru-RU" sz="3200" b="1" dirty="0" smtClean="0">
                <a:solidFill>
                  <a:schemeClr val="accent2">
                    <a:lumMod val="75000"/>
                  </a:schemeClr>
                </a:solidFill>
                <a:latin typeface="Times New Roman" panose="02020603050405020304" pitchFamily="18" charset="0"/>
                <a:cs typeface="Times New Roman" panose="02020603050405020304" pitchFamily="18" charset="0"/>
              </a:rPr>
              <a:t>Этапы осуществления проекта:</a:t>
            </a:r>
            <a:endParaRPr lang="ru-RU" sz="3200" b="1" dirty="0">
              <a:solidFill>
                <a:schemeClr val="accent2">
                  <a:lumMod val="75000"/>
                </a:schemeClr>
              </a:solidFill>
              <a:latin typeface="Times New Roman" panose="02020603050405020304" pitchFamily="18" charset="0"/>
              <a:cs typeface="Times New Roman" panose="02020603050405020304" pitchFamily="18" charset="0"/>
            </a:endParaRPr>
          </a:p>
        </p:txBody>
      </p:sp>
      <p:pic>
        <p:nvPicPr>
          <p:cNvPr id="5" name="Объект 4" descr="http://fotohomka.ru/images/Jan/11/210eb0bae6630e5f4468d60ab0b634fd/1.jpg"/>
          <p:cNvPicPr>
            <a:picLocks noGrp="1"/>
          </p:cNvPicPr>
          <p:nvPr>
            <p:ph sz="half" idx="2"/>
          </p:nvPr>
        </p:nvPicPr>
        <p:blipFill>
          <a:blip r:embed="rId2" cstate="print">
            <a:extLst>
              <a:ext uri="{28A0092B-C50C-407E-A947-70E740481C1C}">
                <a14:useLocalDpi xmlns:a14="http://schemas.microsoft.com/office/drawing/2010/main" xmlns="" val="0"/>
              </a:ext>
            </a:extLst>
          </a:blip>
          <a:srcRect/>
          <a:stretch>
            <a:fillRect/>
          </a:stretch>
        </p:blipFill>
        <p:spPr bwMode="auto">
          <a:xfrm>
            <a:off x="8834034" y="3363133"/>
            <a:ext cx="2912392" cy="3069590"/>
          </a:xfrm>
          <a:prstGeom prst="rect">
            <a:avLst/>
          </a:prstGeom>
          <a:noFill/>
          <a:ln>
            <a:noFill/>
          </a:ln>
        </p:spPr>
      </p:pic>
      <p:sp>
        <p:nvSpPr>
          <p:cNvPr id="21" name="Объект 20"/>
          <p:cNvSpPr>
            <a:spLocks noGrp="1"/>
          </p:cNvSpPr>
          <p:nvPr>
            <p:ph sz="half" idx="1"/>
          </p:nvPr>
        </p:nvSpPr>
        <p:spPr>
          <a:xfrm>
            <a:off x="495947" y="712922"/>
            <a:ext cx="10414860" cy="5719801"/>
          </a:xfrm>
        </p:spPr>
        <p:txBody>
          <a:bodyPr>
            <a:normAutofit fontScale="85000" lnSpcReduction="20000"/>
          </a:bodyPr>
          <a:lstStyle/>
          <a:p>
            <a:pPr marL="457200" indent="-457200">
              <a:buAutoNum type="arabicPeriod"/>
            </a:pPr>
            <a:endParaRPr lang="ru-RU" sz="2200" b="1" u="sng" dirty="0" smtClean="0">
              <a:solidFill>
                <a:schemeClr val="accent2">
                  <a:lumMod val="50000"/>
                </a:schemeClr>
              </a:solidFill>
              <a:latin typeface="Times New Roman" panose="02020603050405020304" pitchFamily="18" charset="0"/>
              <a:cs typeface="Times New Roman" panose="02020603050405020304" pitchFamily="18" charset="0"/>
            </a:endParaRPr>
          </a:p>
          <a:p>
            <a:pPr marL="0" indent="0">
              <a:buNone/>
            </a:pPr>
            <a:r>
              <a:rPr lang="ru-RU" sz="2200" b="1" u="sng" dirty="0" smtClean="0">
                <a:solidFill>
                  <a:schemeClr val="accent2">
                    <a:lumMod val="75000"/>
                  </a:schemeClr>
                </a:solidFill>
                <a:latin typeface="Times New Roman" panose="02020603050405020304" pitchFamily="18" charset="0"/>
                <a:cs typeface="Times New Roman" panose="02020603050405020304" pitchFamily="18" charset="0"/>
              </a:rPr>
              <a:t>1.Подготовительный</a:t>
            </a:r>
          </a:p>
          <a:p>
            <a:pPr marL="0" indent="0">
              <a:buNone/>
            </a:pPr>
            <a:r>
              <a:rPr lang="ru-RU" sz="2200" b="1" dirty="0" smtClean="0">
                <a:solidFill>
                  <a:schemeClr val="accent2">
                    <a:lumMod val="75000"/>
                  </a:schemeClr>
                </a:solidFill>
                <a:latin typeface="Times New Roman" panose="02020603050405020304" pitchFamily="18" charset="0"/>
                <a:cs typeface="Times New Roman" panose="02020603050405020304" pitchFamily="18" charset="0"/>
              </a:rPr>
              <a:t> Изучение и подбор материала. Разработка структуры проекта.</a:t>
            </a:r>
          </a:p>
          <a:p>
            <a:pPr marL="0" indent="0">
              <a:buNone/>
            </a:pPr>
            <a:r>
              <a:rPr lang="ru-RU" sz="2200" b="1" dirty="0" smtClean="0">
                <a:solidFill>
                  <a:schemeClr val="accent2">
                    <a:lumMod val="75000"/>
                  </a:schemeClr>
                </a:solidFill>
                <a:latin typeface="Times New Roman" panose="02020603050405020304" pitchFamily="18" charset="0"/>
                <a:cs typeface="Times New Roman" panose="02020603050405020304" pitchFamily="18" charset="0"/>
              </a:rPr>
              <a:t>Составление тематического планирования мероприятий.</a:t>
            </a:r>
          </a:p>
          <a:p>
            <a:pPr marL="0" indent="0">
              <a:buNone/>
            </a:pPr>
            <a:r>
              <a:rPr lang="ru-RU" sz="2200" b="1" dirty="0" smtClean="0">
                <a:solidFill>
                  <a:schemeClr val="accent2">
                    <a:lumMod val="75000"/>
                  </a:schemeClr>
                </a:solidFill>
                <a:latin typeface="Times New Roman" panose="02020603050405020304" pitchFamily="18" charset="0"/>
                <a:cs typeface="Times New Roman" panose="02020603050405020304" pitchFamily="18" charset="0"/>
              </a:rPr>
              <a:t>Подбор дидактических игр.</a:t>
            </a:r>
          </a:p>
          <a:p>
            <a:pPr marL="0" indent="0">
              <a:buNone/>
            </a:pPr>
            <a:r>
              <a:rPr lang="ru-RU" sz="2200" b="1" dirty="0" smtClean="0">
                <a:solidFill>
                  <a:schemeClr val="accent2">
                    <a:lumMod val="75000"/>
                  </a:schemeClr>
                </a:solidFill>
                <a:latin typeface="Times New Roman" panose="02020603050405020304" pitchFamily="18" charset="0"/>
                <a:cs typeface="Times New Roman" panose="02020603050405020304" pitchFamily="18" charset="0"/>
              </a:rPr>
              <a:t>Обсуждение с родителями вопросы, связанные с реализацией проекта.</a:t>
            </a:r>
          </a:p>
          <a:p>
            <a:pPr marL="0" indent="0">
              <a:buNone/>
            </a:pPr>
            <a:r>
              <a:rPr lang="ru-RU" sz="2200" b="1" u="sng" dirty="0" smtClean="0">
                <a:solidFill>
                  <a:schemeClr val="accent2">
                    <a:lumMod val="75000"/>
                  </a:schemeClr>
                </a:solidFill>
                <a:latin typeface="Times New Roman" panose="02020603050405020304" pitchFamily="18" charset="0"/>
                <a:cs typeface="Times New Roman" panose="02020603050405020304" pitchFamily="18" charset="0"/>
              </a:rPr>
              <a:t>2. Основной</a:t>
            </a:r>
          </a:p>
          <a:p>
            <a:pPr marL="0" indent="0">
              <a:buNone/>
            </a:pPr>
            <a:r>
              <a:rPr lang="ru-RU" sz="2200" b="1" dirty="0" smtClean="0">
                <a:solidFill>
                  <a:schemeClr val="accent2">
                    <a:lumMod val="75000"/>
                  </a:schemeClr>
                </a:solidFill>
                <a:latin typeface="Times New Roman" panose="02020603050405020304" pitchFamily="18" charset="0"/>
                <a:cs typeface="Times New Roman" panose="02020603050405020304" pitchFamily="18" charset="0"/>
              </a:rPr>
              <a:t>Беседы на темы: « Зачем нужна игрушка?», « Моя любимая игрушка», « Из чего сделаны игрушки?», « Магазин игрушек», « Игрушки нашей группы», «О чем может рассказать игрушка»</a:t>
            </a:r>
          </a:p>
          <a:p>
            <a:pPr marL="0" indent="0">
              <a:buNone/>
            </a:pPr>
            <a:r>
              <a:rPr lang="ru-RU" sz="2200" b="1" dirty="0" smtClean="0">
                <a:solidFill>
                  <a:schemeClr val="accent2">
                    <a:lumMod val="75000"/>
                  </a:schemeClr>
                </a:solidFill>
                <a:latin typeface="Times New Roman" panose="02020603050405020304" pitchFamily="18" charset="0"/>
                <a:cs typeface="Times New Roman" panose="02020603050405020304" pitchFamily="18" charset="0"/>
              </a:rPr>
              <a:t>Выставка книг « Игрушки»</a:t>
            </a:r>
          </a:p>
          <a:p>
            <a:pPr marL="0" indent="0">
              <a:buNone/>
            </a:pPr>
            <a:r>
              <a:rPr lang="ru-RU" sz="2200" b="1" dirty="0" smtClean="0">
                <a:solidFill>
                  <a:schemeClr val="accent2">
                    <a:lumMod val="75000"/>
                  </a:schemeClr>
                </a:solidFill>
                <a:latin typeface="Times New Roman" panose="02020603050405020304" pitchFamily="18" charset="0"/>
                <a:cs typeface="Times New Roman" panose="02020603050405020304" pitchFamily="18" charset="0"/>
              </a:rPr>
              <a:t>Рассматривание иллюстраций с изображением игрушек, рассматривание иллюстраций книг.</a:t>
            </a:r>
          </a:p>
          <a:p>
            <a:pPr marL="0" indent="0">
              <a:buNone/>
            </a:pPr>
            <a:r>
              <a:rPr lang="ru-RU" sz="2200" b="1" dirty="0" smtClean="0">
                <a:solidFill>
                  <a:schemeClr val="accent2">
                    <a:lumMod val="75000"/>
                  </a:schemeClr>
                </a:solidFill>
                <a:latin typeface="Times New Roman" panose="02020603050405020304" pitchFamily="18" charset="0"/>
                <a:cs typeface="Times New Roman" panose="02020603050405020304" pitchFamily="18" charset="0"/>
              </a:rPr>
              <a:t>НОД по художественному творчеству. Рисование « Мой веселый звонкий мяч»</a:t>
            </a:r>
          </a:p>
          <a:p>
            <a:pPr marL="0" indent="0">
              <a:buNone/>
            </a:pPr>
            <a:r>
              <a:rPr lang="ru-RU" sz="2200" b="1" dirty="0" smtClean="0">
                <a:solidFill>
                  <a:schemeClr val="accent2">
                    <a:lumMod val="75000"/>
                  </a:schemeClr>
                </a:solidFill>
                <a:latin typeface="Times New Roman" panose="02020603050405020304" pitchFamily="18" charset="0"/>
                <a:cs typeface="Times New Roman" panose="02020603050405020304" pitchFamily="18" charset="0"/>
              </a:rPr>
              <a:t>НОД по развитию речи» рассматривание игрушек поезда, петуха, коровы, </a:t>
            </a:r>
          </a:p>
          <a:p>
            <a:pPr marL="0" indent="0">
              <a:buNone/>
            </a:pPr>
            <a:r>
              <a:rPr lang="ru-RU" sz="2200" b="1" dirty="0" smtClean="0">
                <a:solidFill>
                  <a:schemeClr val="accent2">
                    <a:lumMod val="75000"/>
                  </a:schemeClr>
                </a:solidFill>
                <a:latin typeface="Times New Roman" panose="02020603050405020304" pitchFamily="18" charset="0"/>
                <a:cs typeface="Times New Roman" panose="02020603050405020304" pitchFamily="18" charset="0"/>
              </a:rPr>
              <a:t>Игры с водой (резиновые игрушки, «Пускаем бумажные кораблики»)</a:t>
            </a:r>
          </a:p>
          <a:p>
            <a:pPr marL="0" indent="0">
              <a:buNone/>
            </a:pPr>
            <a:r>
              <a:rPr lang="ru-RU" sz="2200" b="1" dirty="0" smtClean="0">
                <a:solidFill>
                  <a:schemeClr val="accent2">
                    <a:lumMod val="75000"/>
                  </a:schemeClr>
                </a:solidFill>
                <a:latin typeface="Times New Roman" panose="02020603050405020304" pitchFamily="18" charset="0"/>
                <a:cs typeface="Times New Roman" panose="02020603050405020304" pitchFamily="18" charset="0"/>
              </a:rPr>
              <a:t>Разучивание </a:t>
            </a:r>
            <a:r>
              <a:rPr lang="ru-RU" sz="2200" b="1" dirty="0" err="1" smtClean="0">
                <a:solidFill>
                  <a:schemeClr val="accent2">
                    <a:lumMod val="75000"/>
                  </a:schemeClr>
                </a:solidFill>
                <a:latin typeface="Times New Roman" panose="02020603050405020304" pitchFamily="18" charset="0"/>
                <a:cs typeface="Times New Roman" panose="02020603050405020304" pitchFamily="18" charset="0"/>
              </a:rPr>
              <a:t>физминутки</a:t>
            </a:r>
            <a:r>
              <a:rPr lang="ru-RU" sz="2200" b="1" dirty="0" smtClean="0">
                <a:solidFill>
                  <a:schemeClr val="accent2">
                    <a:lumMod val="75000"/>
                  </a:schemeClr>
                </a:solidFill>
                <a:latin typeface="Times New Roman" panose="02020603050405020304" pitchFamily="18" charset="0"/>
                <a:cs typeface="Times New Roman" panose="02020603050405020304" pitchFamily="18" charset="0"/>
              </a:rPr>
              <a:t> « Заводные игрушки»</a:t>
            </a:r>
          </a:p>
          <a:p>
            <a:pPr marL="0" indent="0">
              <a:buNone/>
            </a:pPr>
            <a:r>
              <a:rPr lang="ru-RU" sz="2200" b="1" dirty="0" smtClean="0">
                <a:solidFill>
                  <a:schemeClr val="accent2">
                    <a:lumMod val="75000"/>
                  </a:schemeClr>
                </a:solidFill>
                <a:latin typeface="Times New Roman" panose="02020603050405020304" pitchFamily="18" charset="0"/>
                <a:cs typeface="Times New Roman" panose="02020603050405020304" pitchFamily="18" charset="0"/>
              </a:rPr>
              <a:t>Пальчиковая гимнастика «Лошадка»</a:t>
            </a:r>
          </a:p>
          <a:p>
            <a:pPr marL="0" indent="0">
              <a:buNone/>
            </a:pPr>
            <a:r>
              <a:rPr lang="ru-RU" sz="2000" b="1" dirty="0" smtClean="0">
                <a:solidFill>
                  <a:schemeClr val="accent2">
                    <a:lumMod val="50000"/>
                  </a:schemeClr>
                </a:solidFill>
                <a:latin typeface="Times New Roman" panose="02020603050405020304" pitchFamily="18" charset="0"/>
                <a:cs typeface="Times New Roman" panose="02020603050405020304" pitchFamily="18" charset="0"/>
              </a:rPr>
              <a:t> </a:t>
            </a:r>
            <a:endParaRPr lang="ru-RU" sz="2000" b="1" dirty="0">
              <a:solidFill>
                <a:schemeClr val="accent2">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15344129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half" idx="1"/>
          </p:nvPr>
        </p:nvSpPr>
        <p:spPr>
          <a:xfrm>
            <a:off x="464950" y="898902"/>
            <a:ext cx="9484962" cy="5052447"/>
          </a:xfrm>
        </p:spPr>
        <p:txBody>
          <a:bodyPr>
            <a:normAutofit/>
          </a:bodyPr>
          <a:lstStyle/>
          <a:p>
            <a:pPr marL="0" indent="0">
              <a:buNone/>
            </a:pPr>
            <a:r>
              <a:rPr lang="ru-RU" sz="2000" b="1" dirty="0" smtClean="0">
                <a:solidFill>
                  <a:schemeClr val="accent2">
                    <a:lumMod val="75000"/>
                  </a:schemeClr>
                </a:solidFill>
                <a:latin typeface="Times New Roman" panose="02020603050405020304" pitchFamily="18" charset="0"/>
                <a:cs typeface="Times New Roman" panose="02020603050405020304" pitchFamily="18" charset="0"/>
              </a:rPr>
              <a:t>Проведение сюжетно – ролевой игры «Купание кукол», «Магазин игрушек», «Уложим куклу спать», «Покатаем куклу Катю на коляске».</a:t>
            </a:r>
          </a:p>
          <a:p>
            <a:pPr marL="0" indent="0">
              <a:buNone/>
            </a:pPr>
            <a:r>
              <a:rPr lang="ru-RU" sz="2000" b="1" dirty="0" smtClean="0">
                <a:solidFill>
                  <a:schemeClr val="accent2">
                    <a:lumMod val="75000"/>
                  </a:schemeClr>
                </a:solidFill>
                <a:latin typeface="Times New Roman" panose="02020603050405020304" pitchFamily="18" charset="0"/>
                <a:cs typeface="Times New Roman" panose="02020603050405020304" pitchFamily="18" charset="0"/>
              </a:rPr>
              <a:t>Прогулка. Выбираем игрушки для прогулки. Поможем кукле Кати собраться на прогулку.</a:t>
            </a:r>
          </a:p>
          <a:p>
            <a:pPr marL="0" indent="0">
              <a:buNone/>
            </a:pPr>
            <a:r>
              <a:rPr lang="ru-RU" sz="2000" b="1" dirty="0" smtClean="0">
                <a:solidFill>
                  <a:schemeClr val="accent2">
                    <a:lumMod val="75000"/>
                  </a:schemeClr>
                </a:solidFill>
                <a:latin typeface="Times New Roman" panose="02020603050405020304" pitchFamily="18" charset="0"/>
                <a:cs typeface="Times New Roman" panose="02020603050405020304" pitchFamily="18" charset="0"/>
              </a:rPr>
              <a:t>Чтение художественной литературы: « В магазине игрушек» из книги Ч. </a:t>
            </a:r>
            <a:r>
              <a:rPr lang="ru-RU" sz="2000" b="1" dirty="0" err="1" smtClean="0">
                <a:solidFill>
                  <a:schemeClr val="accent2">
                    <a:lumMod val="75000"/>
                  </a:schemeClr>
                </a:solidFill>
                <a:latin typeface="Times New Roman" panose="02020603050405020304" pitchFamily="18" charset="0"/>
                <a:cs typeface="Times New Roman" panose="02020603050405020304" pitchFamily="18" charset="0"/>
              </a:rPr>
              <a:t>Янчарского</a:t>
            </a:r>
            <a:r>
              <a:rPr lang="ru-RU" sz="2000" b="1" dirty="0" smtClean="0">
                <a:solidFill>
                  <a:schemeClr val="accent2">
                    <a:lumMod val="75000"/>
                  </a:schemeClr>
                </a:solidFill>
                <a:latin typeface="Times New Roman" panose="02020603050405020304" pitchFamily="18" charset="0"/>
                <a:cs typeface="Times New Roman" panose="02020603050405020304" pitchFamily="18" charset="0"/>
              </a:rPr>
              <a:t> (чтение). Разучивание стихотворений  А. </a:t>
            </a:r>
            <a:r>
              <a:rPr lang="ru-RU" sz="2000" b="1" dirty="0" err="1" smtClean="0">
                <a:solidFill>
                  <a:schemeClr val="accent2">
                    <a:lumMod val="75000"/>
                  </a:schemeClr>
                </a:solidFill>
                <a:latin typeface="Times New Roman" panose="02020603050405020304" pitchFamily="18" charset="0"/>
                <a:cs typeface="Times New Roman" panose="02020603050405020304" pitchFamily="18" charset="0"/>
              </a:rPr>
              <a:t>Барто</a:t>
            </a:r>
            <a:r>
              <a:rPr lang="ru-RU" sz="2000" b="1" dirty="0">
                <a:solidFill>
                  <a:schemeClr val="accent2">
                    <a:lumMod val="75000"/>
                  </a:schemeClr>
                </a:solidFill>
                <a:latin typeface="Times New Roman" panose="02020603050405020304" pitchFamily="18" charset="0"/>
                <a:cs typeface="Times New Roman" panose="02020603050405020304" pitchFamily="18" charset="0"/>
              </a:rPr>
              <a:t> </a:t>
            </a:r>
            <a:r>
              <a:rPr lang="ru-RU" sz="2000" b="1" dirty="0" smtClean="0">
                <a:solidFill>
                  <a:schemeClr val="accent2">
                    <a:lumMod val="75000"/>
                  </a:schemeClr>
                </a:solidFill>
                <a:latin typeface="Times New Roman" panose="02020603050405020304" pitchFamily="18" charset="0"/>
                <a:cs typeface="Times New Roman" panose="02020603050405020304" pitchFamily="18" charset="0"/>
              </a:rPr>
              <a:t>«Игрушки». Загадки об игрушках. Разучивание </a:t>
            </a:r>
            <a:r>
              <a:rPr lang="ru-RU" sz="2000" b="1" dirty="0" err="1" smtClean="0">
                <a:solidFill>
                  <a:schemeClr val="accent2">
                    <a:lumMod val="75000"/>
                  </a:schemeClr>
                </a:solidFill>
                <a:latin typeface="Times New Roman" panose="02020603050405020304" pitchFamily="18" charset="0"/>
                <a:cs typeface="Times New Roman" panose="02020603050405020304" pitchFamily="18" charset="0"/>
              </a:rPr>
              <a:t>потешек</a:t>
            </a:r>
            <a:r>
              <a:rPr lang="ru-RU" sz="2000" b="1" dirty="0" smtClean="0">
                <a:solidFill>
                  <a:schemeClr val="accent2">
                    <a:lumMod val="75000"/>
                  </a:schemeClr>
                </a:solidFill>
                <a:latin typeface="Times New Roman" panose="02020603050405020304" pitchFamily="18" charset="0"/>
                <a:cs typeface="Times New Roman" panose="02020603050405020304" pitchFamily="18" charset="0"/>
              </a:rPr>
              <a:t>. </a:t>
            </a:r>
            <a:r>
              <a:rPr lang="ru-RU" sz="2000" b="1" dirty="0" err="1" smtClean="0">
                <a:solidFill>
                  <a:schemeClr val="accent2">
                    <a:lumMod val="75000"/>
                  </a:schemeClr>
                </a:solidFill>
                <a:latin typeface="Times New Roman" panose="02020603050405020304" pitchFamily="18" charset="0"/>
                <a:cs typeface="Times New Roman" panose="02020603050405020304" pitchFamily="18" charset="0"/>
              </a:rPr>
              <a:t>А.Ануфриева</a:t>
            </a:r>
            <a:r>
              <a:rPr lang="ru-RU" sz="2000" b="1" dirty="0" smtClean="0">
                <a:solidFill>
                  <a:schemeClr val="accent2">
                    <a:lumMod val="75000"/>
                  </a:schemeClr>
                </a:solidFill>
                <a:latin typeface="Times New Roman" panose="02020603050405020304" pitchFamily="18" charset="0"/>
                <a:cs typeface="Times New Roman" panose="02020603050405020304" pitchFamily="18" charset="0"/>
              </a:rPr>
              <a:t> «Куклы хлопать все умеют», </a:t>
            </a:r>
            <a:r>
              <a:rPr lang="ru-RU" sz="2000" b="1" dirty="0" err="1" smtClean="0">
                <a:solidFill>
                  <a:schemeClr val="accent2">
                    <a:lumMod val="75000"/>
                  </a:schemeClr>
                </a:solidFill>
                <a:latin typeface="Times New Roman" panose="02020603050405020304" pitchFamily="18" charset="0"/>
                <a:cs typeface="Times New Roman" panose="02020603050405020304" pitchFamily="18" charset="0"/>
              </a:rPr>
              <a:t>А.Барто</a:t>
            </a:r>
            <a:r>
              <a:rPr lang="ru-RU" sz="2000" b="1" dirty="0" smtClean="0">
                <a:solidFill>
                  <a:schemeClr val="accent2">
                    <a:lumMod val="75000"/>
                  </a:schemeClr>
                </a:solidFill>
                <a:latin typeface="Times New Roman" panose="02020603050405020304" pitchFamily="18" charset="0"/>
                <a:cs typeface="Times New Roman" panose="02020603050405020304" pitchFamily="18" charset="0"/>
              </a:rPr>
              <a:t> «Девочка чумазая», </a:t>
            </a:r>
            <a:r>
              <a:rPr lang="ru-RU" sz="2000" b="1" dirty="0" err="1" smtClean="0">
                <a:solidFill>
                  <a:schemeClr val="accent2">
                    <a:lumMod val="75000"/>
                  </a:schemeClr>
                </a:solidFill>
                <a:latin typeface="Times New Roman" panose="02020603050405020304" pitchFamily="18" charset="0"/>
                <a:cs typeface="Times New Roman" panose="02020603050405020304" pitchFamily="18" charset="0"/>
              </a:rPr>
              <a:t>Н.Френкель</a:t>
            </a:r>
            <a:r>
              <a:rPr lang="ru-RU" sz="2000" b="1" dirty="0" smtClean="0">
                <a:solidFill>
                  <a:schemeClr val="accent2">
                    <a:lumMod val="75000"/>
                  </a:schemeClr>
                </a:solidFill>
                <a:latin typeface="Times New Roman" panose="02020603050405020304" pitchFamily="18" charset="0"/>
                <a:cs typeface="Times New Roman" panose="02020603050405020304" pitchFamily="18" charset="0"/>
              </a:rPr>
              <a:t> «Погремушки»</a:t>
            </a:r>
          </a:p>
          <a:p>
            <a:pPr marL="0" indent="0">
              <a:buNone/>
            </a:pPr>
            <a:r>
              <a:rPr lang="ru-RU" sz="2000" b="1" dirty="0" smtClean="0">
                <a:solidFill>
                  <a:schemeClr val="accent2">
                    <a:lumMod val="75000"/>
                  </a:schemeClr>
                </a:solidFill>
                <a:latin typeface="Times New Roman" panose="02020603050405020304" pitchFamily="18" charset="0"/>
                <a:cs typeface="Times New Roman" panose="02020603050405020304" pitchFamily="18" charset="0"/>
              </a:rPr>
              <a:t>Папка – передвижка «Выбираем игрушку для детей»</a:t>
            </a:r>
          </a:p>
          <a:p>
            <a:pPr marL="0" indent="0">
              <a:buNone/>
            </a:pPr>
            <a:r>
              <a:rPr lang="ru-RU" sz="2000" b="1" dirty="0" smtClean="0">
                <a:solidFill>
                  <a:schemeClr val="accent2">
                    <a:lumMod val="75000"/>
                  </a:schemeClr>
                </a:solidFill>
                <a:latin typeface="Times New Roman" panose="02020603050405020304" pitchFamily="18" charset="0"/>
                <a:cs typeface="Times New Roman" panose="02020603050405020304" pitchFamily="18" charset="0"/>
              </a:rPr>
              <a:t>(консультация для родителей)</a:t>
            </a:r>
          </a:p>
          <a:p>
            <a:pPr marL="0" indent="0">
              <a:buNone/>
            </a:pPr>
            <a:r>
              <a:rPr lang="ru-RU" sz="2000" b="1" u="sng" dirty="0" smtClean="0">
                <a:solidFill>
                  <a:schemeClr val="accent2">
                    <a:lumMod val="75000"/>
                  </a:schemeClr>
                </a:solidFill>
                <a:latin typeface="Times New Roman" panose="02020603050405020304" pitchFamily="18" charset="0"/>
                <a:cs typeface="Times New Roman" panose="02020603050405020304" pitchFamily="18" charset="0"/>
              </a:rPr>
              <a:t>3. Заключительный</a:t>
            </a:r>
          </a:p>
          <a:p>
            <a:pPr marL="0" indent="0">
              <a:buNone/>
            </a:pPr>
            <a:r>
              <a:rPr lang="ru-RU" sz="2000" b="1" dirty="0" smtClean="0">
                <a:solidFill>
                  <a:schemeClr val="accent2">
                    <a:lumMod val="75000"/>
                  </a:schemeClr>
                </a:solidFill>
                <a:latin typeface="Times New Roman" panose="02020603050405020304" pitchFamily="18" charset="0"/>
                <a:cs typeface="Times New Roman" panose="02020603050405020304" pitchFamily="18" charset="0"/>
              </a:rPr>
              <a:t>Альбом рисунков «Мои любимые игрушки»</a:t>
            </a:r>
          </a:p>
          <a:p>
            <a:pPr marL="0" indent="0">
              <a:buNone/>
            </a:pPr>
            <a:r>
              <a:rPr lang="ru-RU" sz="2000" b="1" dirty="0" smtClean="0">
                <a:solidFill>
                  <a:schemeClr val="accent2">
                    <a:lumMod val="75000"/>
                  </a:schemeClr>
                </a:solidFill>
                <a:latin typeface="Times New Roman" panose="02020603050405020304" pitchFamily="18" charset="0"/>
                <a:cs typeface="Times New Roman" panose="02020603050405020304" pitchFamily="18" charset="0"/>
              </a:rPr>
              <a:t>Оформление отчетной документации: Проект «Моя игрушка»</a:t>
            </a:r>
            <a:endParaRPr lang="ru-RU" sz="2000" b="1" dirty="0">
              <a:solidFill>
                <a:schemeClr val="accent2">
                  <a:lumMod val="75000"/>
                </a:schemeClr>
              </a:solidFill>
              <a:latin typeface="Times New Roman" panose="02020603050405020304" pitchFamily="18" charset="0"/>
              <a:cs typeface="Times New Roman" panose="02020603050405020304" pitchFamily="18" charset="0"/>
            </a:endParaRPr>
          </a:p>
        </p:txBody>
      </p:sp>
      <p:pic>
        <p:nvPicPr>
          <p:cNvPr id="9" name="Объект 8" descr="http://fotohomka.ru/images/Jan/11/210eb0bae6630e5f4468d60ab0b634fd/1.jpg"/>
          <p:cNvPicPr>
            <a:picLocks noGrp="1"/>
          </p:cNvPicPr>
          <p:nvPr>
            <p:ph sz="half" idx="2"/>
          </p:nvPr>
        </p:nvPicPr>
        <p:blipFill>
          <a:blip r:embed="rId2" cstate="print">
            <a:extLst>
              <a:ext uri="{28A0092B-C50C-407E-A947-70E740481C1C}">
                <a14:useLocalDpi xmlns:a14="http://schemas.microsoft.com/office/drawing/2010/main" xmlns="" val="0"/>
              </a:ext>
            </a:extLst>
          </a:blip>
          <a:srcRect/>
          <a:stretch>
            <a:fillRect/>
          </a:stretch>
        </p:blipFill>
        <p:spPr bwMode="auto">
          <a:xfrm>
            <a:off x="8121112" y="3735092"/>
            <a:ext cx="3485830" cy="2666634"/>
          </a:xfrm>
          <a:prstGeom prst="rect">
            <a:avLst/>
          </a:prstGeom>
          <a:noFill/>
          <a:ln>
            <a:noFill/>
          </a:ln>
        </p:spPr>
      </p:pic>
    </p:spTree>
    <p:extLst>
      <p:ext uri="{BB962C8B-B14F-4D97-AF65-F5344CB8AC3E}">
        <p14:creationId xmlns:p14="http://schemas.microsoft.com/office/powerpoint/2010/main" xmlns="" val="2228767043"/>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337</TotalTime>
  <Words>1113</Words>
  <Application>Microsoft Office PowerPoint</Application>
  <PresentationFormat>Произвольный</PresentationFormat>
  <Paragraphs>148</Paragraphs>
  <Slides>36</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36</vt:i4>
      </vt:variant>
    </vt:vector>
  </HeadingPairs>
  <TitlesOfParts>
    <vt:vector size="37" baseType="lpstr">
      <vt:lpstr>Тема Office</vt:lpstr>
      <vt:lpstr>Структурное подразделение  «Центр развития ребенка – детский сад №14»  МБДОУ «Детский сад «Радуга» комбинированного вида» </vt:lpstr>
      <vt:lpstr>Информационная карта проекта:</vt:lpstr>
      <vt:lpstr>Актуальность проблемы:</vt:lpstr>
      <vt:lpstr>Цель и задачи проекта:</vt:lpstr>
      <vt:lpstr>Слайд 5</vt:lpstr>
      <vt:lpstr>Ожидаемые результаты:</vt:lpstr>
      <vt:lpstr>Основные направления реализации проекта:</vt:lpstr>
      <vt:lpstr>Этапы осуществления проекта:</vt:lpstr>
      <vt:lpstr>Слайд 9</vt:lpstr>
      <vt:lpstr>Слайд 10</vt:lpstr>
      <vt:lpstr>Слайд 11</vt:lpstr>
      <vt:lpstr>Слайд 12</vt:lpstr>
      <vt:lpstr>Слайд 13</vt:lpstr>
      <vt:lpstr>Слайд 14</vt:lpstr>
      <vt:lpstr>Слайд 15</vt:lpstr>
      <vt:lpstr>На приеме у врача</vt:lpstr>
      <vt:lpstr>Я люблю свои игрушки  Киску, зайку и лягушку заводного петушка И пушистого щенка.</vt:lpstr>
      <vt:lpstr>На большом диване в ряд Куклы Катины сидят.</vt:lpstr>
      <vt:lpstr>Вот огромная машина С желтым кузовом большим.</vt:lpstr>
      <vt:lpstr>Слайд 20</vt:lpstr>
      <vt:lpstr>Слайд 21</vt:lpstr>
      <vt:lpstr>Дидактическая игра: «Найди тень от игрушки»</vt:lpstr>
      <vt:lpstr>Рисование ватными палочками: «Ягодки для матрешки»</vt:lpstr>
      <vt:lpstr>Аппликация: «Чебурашка»</vt:lpstr>
      <vt:lpstr>Рисование: « Мой веселый круглый мяч»</vt:lpstr>
      <vt:lpstr>Слайд 26</vt:lpstr>
      <vt:lpstr> Тематическая подборка игр и  упражнений для детей по теме:  «Игрушки»</vt:lpstr>
      <vt:lpstr>Слайд 28</vt:lpstr>
      <vt:lpstr>Слайд 29</vt:lpstr>
      <vt:lpstr>Слайд 30</vt:lpstr>
      <vt:lpstr>Слайд 31</vt:lpstr>
      <vt:lpstr>Слайд 32</vt:lpstr>
      <vt:lpstr>Слайд 33</vt:lpstr>
      <vt:lpstr>Слайд 34</vt:lpstr>
      <vt:lpstr>Пальчиковые игры и упражнения</vt:lpstr>
      <vt:lpstr>Выводы:</vt:lpstr>
    </vt:vector>
  </TitlesOfParts>
  <Company>SPecialiST RePack</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ADMIN</dc:creator>
  <cp:lastModifiedBy>Yushchishina</cp:lastModifiedBy>
  <cp:revision>43</cp:revision>
  <dcterms:created xsi:type="dcterms:W3CDTF">2018-02-03T09:49:08Z</dcterms:created>
  <dcterms:modified xsi:type="dcterms:W3CDTF">2018-05-12T08:52:26Z</dcterms:modified>
</cp:coreProperties>
</file>