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8" r:id="rId1"/>
  </p:sldMasterIdLst>
  <p:sldIdLst>
    <p:sldId id="258" r:id="rId2"/>
    <p:sldId id="259" r:id="rId3"/>
    <p:sldId id="261" r:id="rId4"/>
    <p:sldId id="263" r:id="rId5"/>
    <p:sldId id="262" r:id="rId6"/>
    <p:sldId id="264" r:id="rId7"/>
    <p:sldId id="299" r:id="rId8"/>
    <p:sldId id="300" r:id="rId9"/>
    <p:sldId id="301" r:id="rId10"/>
    <p:sldId id="302" r:id="rId11"/>
    <p:sldId id="303" r:id="rId12"/>
    <p:sldId id="304" r:id="rId13"/>
    <p:sldId id="305" r:id="rId14"/>
    <p:sldId id="306" r:id="rId15"/>
    <p:sldId id="307" r:id="rId16"/>
    <p:sldId id="308" r:id="rId17"/>
    <p:sldId id="309" r:id="rId18"/>
    <p:sldId id="310" r:id="rId19"/>
    <p:sldId id="311" r:id="rId20"/>
    <p:sldId id="312" r:id="rId21"/>
    <p:sldId id="313" r:id="rId22"/>
    <p:sldId id="314" r:id="rId23"/>
    <p:sldId id="316" r:id="rId24"/>
    <p:sldId id="318" r:id="rId25"/>
    <p:sldId id="319" r:id="rId26"/>
    <p:sldId id="281" r:id="rId27"/>
    <p:sldId id="298" r:id="rId28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FF0000"/>
    <a:srgbClr val="FFFF00"/>
    <a:srgbClr val="0000FF"/>
    <a:srgbClr val="33CC33"/>
    <a:srgbClr val="CC3300"/>
    <a:srgbClr val="990033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59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76BBE686-D7AC-49C7-91AA-53721C490F5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dissolve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7C94823-916C-4862-9BF5-4826ADA2C30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2F408968-9E54-43E4-BD66-A54FE679A4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C1AA69-CDC5-4A84-AC21-52D4F6732C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  <p:sndAc>
      <p:stSnd>
        <p:snd r:embed="rId1" name="chimes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719BD27-5E58-4421-854B-71B21655A56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pPr>
              <a:defRPr/>
            </a:pPr>
            <a:fld id="{53EAD51A-7C02-4885-9C6A-59FE7A433CC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dissolve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DCD72C7-3636-4E73-9145-E7E1EBBC928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24E9992-9E7E-4B56-998C-DE2CA5071F8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519E043-7B29-4C13-B01E-9427F9306FB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F4053AC-19D7-4658-A901-EBEDB8A8882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FC281EA-9640-42B4-8652-6066225E1BE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EE88675-1A97-4297-BD40-4683D5E539B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dissolve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5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A1CC048C-2CB0-4B0C-A3EE-85D0BE7848E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ransition spd="slow">
    <p:dissolve/>
    <p:sndAc>
      <p:stSnd>
        <p:snd r:embed="rId14" name="chimes.wav"/>
      </p:stSnd>
    </p:sndAc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5.png"/><Relationship Id="rId4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9.png"/><Relationship Id="rId4" Type="http://schemas.openxmlformats.org/officeDocument/2006/relationships/audio" Target="../media/audio1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4" Type="http://schemas.openxmlformats.org/officeDocument/2006/relationships/audio" Target="../media/audio1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 descr="850_ff2d44cca69875f6baddb9e74cffa108"/>
          <p:cNvPicPr>
            <a:picLocks noGrp="1" noChangeAspect="1" noChangeArrowheads="1"/>
          </p:cNvPicPr>
          <p:nvPr>
            <p:ph/>
          </p:nvPr>
        </p:nvPicPr>
        <p:blipFill>
          <a:blip r:embed="rId3" cstate="email"/>
          <a:stretch>
            <a:fillRect/>
          </a:stretch>
        </p:blipFill>
        <p:spPr>
          <a:xfrm>
            <a:off x="1409700" y="833438"/>
            <a:ext cx="6324600" cy="4733925"/>
          </a:xfrm>
          <a:noFill/>
        </p:spPr>
      </p:pic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0" y="304800"/>
            <a:ext cx="8915400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4400" dirty="0">
                <a:solidFill>
                  <a:srgbClr val="6600CC"/>
                </a:solidFill>
              </a:rPr>
              <a:t>Слушание музыки</a:t>
            </a:r>
          </a:p>
          <a:p>
            <a:pPr algn="ctr" eaLnBrk="1" hangingPunct="1">
              <a:defRPr/>
            </a:pPr>
            <a:r>
              <a:rPr lang="ru-RU" sz="4400" i="1">
                <a:solidFill>
                  <a:srgbClr val="6600CC"/>
                </a:solidFill>
              </a:rPr>
              <a:t>д</a:t>
            </a:r>
            <a:r>
              <a:rPr lang="ru-RU" sz="4400" i="1" smtClean="0">
                <a:solidFill>
                  <a:srgbClr val="6600CC"/>
                </a:solidFill>
              </a:rPr>
              <a:t>ома.</a:t>
            </a:r>
            <a:endParaRPr lang="ru-RU" sz="4400" i="1" dirty="0" smtClean="0">
              <a:solidFill>
                <a:srgbClr val="6600CC"/>
              </a:solidFill>
            </a:endParaRPr>
          </a:p>
          <a:p>
            <a:pPr algn="ctr" eaLnBrk="1" hangingPunct="1">
              <a:defRPr/>
            </a:pPr>
            <a:r>
              <a:rPr lang="ru-RU" sz="4400" i="1" dirty="0" smtClean="0">
                <a:solidFill>
                  <a:srgbClr val="6600CC"/>
                </a:solidFill>
              </a:rPr>
              <a:t>Подготовительная группа</a:t>
            </a:r>
            <a:endParaRPr lang="ru-RU" sz="4400" i="1" dirty="0">
              <a:solidFill>
                <a:srgbClr val="6600CC"/>
              </a:solidFill>
            </a:endParaRPr>
          </a:p>
          <a:p>
            <a:pPr eaLnBrk="1" hangingPunct="1">
              <a:defRPr/>
            </a:pPr>
            <a:endParaRPr lang="ru-RU" sz="5400" i="1" dirty="0">
              <a:solidFill>
                <a:srgbClr val="6600CC"/>
              </a:solidFill>
            </a:endParaRPr>
          </a:p>
          <a:p>
            <a:pPr eaLnBrk="1" hangingPunct="1">
              <a:defRPr/>
            </a:pPr>
            <a:endParaRPr lang="ru-RU" sz="4800" i="1" dirty="0">
              <a:solidFill>
                <a:srgbClr val="6600CC"/>
              </a:solidFill>
            </a:endParaRPr>
          </a:p>
          <a:p>
            <a:pPr eaLnBrk="1" hangingPunct="1">
              <a:defRPr/>
            </a:pPr>
            <a:endParaRPr lang="ru-RU" sz="4800" i="1" dirty="0">
              <a:solidFill>
                <a:srgbClr val="6600CC"/>
              </a:solidFill>
            </a:endParaRPr>
          </a:p>
          <a:p>
            <a:pPr eaLnBrk="1" hangingPunct="1">
              <a:defRPr/>
            </a:pPr>
            <a:endParaRPr lang="ru-RU" sz="4800" i="1" dirty="0">
              <a:solidFill>
                <a:srgbClr val="6600CC"/>
              </a:solidFill>
            </a:endParaRPr>
          </a:p>
        </p:txBody>
      </p:sp>
    </p:spTree>
  </p:cSld>
  <p:clrMapOvr>
    <a:masterClrMapping/>
  </p:clrMapOvr>
  <p:transition spd="slow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"/>
            <a:ext cx="3357121" cy="2514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2400"/>
            <a:ext cx="3429000" cy="25717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124200"/>
            <a:ext cx="3556000" cy="2667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697" y="3161578"/>
            <a:ext cx="3502503" cy="262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472466"/>
      </p:ext>
    </p:extLst>
  </p:cSld>
  <p:clrMapOvr>
    <a:masterClrMapping/>
  </p:clrMapOvr>
  <p:transition spd="slow">
    <p:dissolve/>
    <p:sndAc>
      <p:stSnd>
        <p:snd r:embed="rId2" name="chimes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2" y="0"/>
            <a:ext cx="8534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310309"/>
      </p:ext>
    </p:extLst>
  </p:cSld>
  <p:clrMapOvr>
    <a:masterClrMapping/>
  </p:clrMapOvr>
  <p:transition spd="slow">
    <p:dissolve/>
    <p:sndAc>
      <p:stSnd>
        <p:snd r:embed="rId2" name="chimes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776" y="1447800"/>
            <a:ext cx="7242048" cy="1143000"/>
          </a:xfrm>
        </p:spPr>
        <p:txBody>
          <a:bodyPr>
            <a:noAutofit/>
          </a:bodyPr>
          <a:lstStyle/>
          <a:p>
            <a:r>
              <a:rPr lang="ru-RU" sz="1800" dirty="0"/>
              <a:t>«Март. Песня жаворонка»</a:t>
            </a:r>
            <a:br>
              <a:rPr lang="ru-RU" sz="1800" dirty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Эпиграф из А. Н. </a:t>
            </a:r>
            <a:r>
              <a:rPr lang="ru-RU" sz="1800" dirty="0" err="1"/>
              <a:t>Майкова</a:t>
            </a:r>
            <a:r>
              <a:rPr lang="ru-RU" sz="1800" dirty="0"/>
              <a:t>:</a:t>
            </a:r>
            <a:br>
              <a:rPr lang="ru-RU" sz="1800" dirty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"Поле зыблется цветами,</a:t>
            </a:r>
            <a:br>
              <a:rPr lang="ru-RU" sz="1800" dirty="0"/>
            </a:br>
            <a:r>
              <a:rPr lang="ru-RU" sz="1800" dirty="0" smtClean="0"/>
              <a:t>В </a:t>
            </a:r>
            <a:r>
              <a:rPr lang="ru-RU" sz="1800" dirty="0"/>
              <a:t>небе льются света волны.</a:t>
            </a:r>
            <a:br>
              <a:rPr lang="ru-RU" sz="1800" dirty="0"/>
            </a:br>
            <a:r>
              <a:rPr lang="ru-RU" sz="1800" dirty="0"/>
              <a:t>Вешних жаворонков пенья</a:t>
            </a:r>
            <a:br>
              <a:rPr lang="ru-RU" sz="1800" dirty="0"/>
            </a:br>
            <a:r>
              <a:rPr lang="ru-RU" sz="1800" dirty="0"/>
              <a:t>Голубые бездны </a:t>
            </a:r>
            <a:r>
              <a:rPr lang="ru-RU" sz="1800" dirty="0" smtClean="0"/>
              <a:t>полны»</a:t>
            </a:r>
            <a:r>
              <a:rPr lang="ru-RU" sz="900" dirty="0" smtClean="0"/>
              <a:t/>
            </a:r>
            <a:br>
              <a:rPr lang="ru-RU" sz="900" dirty="0" smtClean="0"/>
            </a:br>
            <a:endParaRPr lang="ru-RU" sz="900" dirty="0"/>
          </a:p>
        </p:txBody>
      </p:sp>
      <p:pic>
        <p:nvPicPr>
          <p:cNvPr id="4" name="videoplayback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29000" y="2590800"/>
            <a:ext cx="4572000" cy="342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282967"/>
      </p:ext>
    </p:extLst>
  </p:cSld>
  <p:clrMapOvr>
    <a:masterClrMapping/>
  </p:clrMapOvr>
  <p:transition spd="slow">
    <p:dissolve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9" y="762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278778"/>
      </p:ext>
    </p:extLst>
  </p:cSld>
  <p:clrMapOvr>
    <a:masterClrMapping/>
  </p:clrMapOvr>
  <p:transition spd="slow">
    <p:dissolve/>
    <p:sndAc>
      <p:stSnd>
        <p:snd r:embed="rId2" name="chimes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-17264"/>
            <a:ext cx="6934200" cy="644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681250"/>
      </p:ext>
    </p:extLst>
  </p:cSld>
  <p:clrMapOvr>
    <a:masterClrMapping/>
  </p:clrMapOvr>
  <p:transition spd="slow">
    <p:dissolve/>
    <p:sndAc>
      <p:stSnd>
        <p:snd r:embed="rId2" name="chimes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Н. Петровой «Песенка о светофоре»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905000"/>
            <a:ext cx="6333067" cy="356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755350"/>
      </p:ext>
    </p:extLst>
  </p:cSld>
  <p:clrMapOvr>
    <a:masterClrMapping/>
  </p:clrMapOvr>
  <p:transition spd="slow">
    <p:dissolve/>
    <p:sndAc>
      <p:stSnd>
        <p:snd r:embed="rId2" name="chimes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3429000"/>
            <a:ext cx="7242048" cy="1143000"/>
          </a:xfrm>
        </p:spPr>
        <p:txBody>
          <a:bodyPr>
            <a:noAutofit/>
          </a:bodyPr>
          <a:lstStyle/>
          <a:p>
            <a:r>
              <a:rPr lang="ru-RU" sz="1100" dirty="0" err="1"/>
              <a:t>Красный,жёлтый</a:t>
            </a:r>
            <a:r>
              <a:rPr lang="ru-RU" sz="1100" dirty="0"/>
              <a:t> и зелёный</a:t>
            </a:r>
            <a:br>
              <a:rPr lang="ru-RU" sz="1100" dirty="0"/>
            </a:br>
            <a:r>
              <a:rPr lang="ru-RU" sz="1100" dirty="0"/>
              <a:t>Он на всех глядит в упор</a:t>
            </a:r>
            <a:br>
              <a:rPr lang="ru-RU" sz="1100" dirty="0"/>
            </a:br>
            <a:r>
              <a:rPr lang="ru-RU" sz="1100" dirty="0"/>
              <a:t>Перекрёсток оживлённый</a:t>
            </a:r>
            <a:br>
              <a:rPr lang="ru-RU" sz="1100" dirty="0"/>
            </a:br>
            <a:r>
              <a:rPr lang="ru-RU" sz="1100" dirty="0"/>
              <a:t>Жду, спокоен светофор</a:t>
            </a:r>
            <a:br>
              <a:rPr lang="ru-RU" sz="1100" dirty="0"/>
            </a:br>
            <a:r>
              <a:rPr lang="ru-RU" sz="1100" dirty="0"/>
              <a:t/>
            </a:r>
            <a:br>
              <a:rPr lang="ru-RU" sz="1100" dirty="0"/>
            </a:br>
            <a:r>
              <a:rPr lang="ru-RU" sz="1100" dirty="0"/>
              <a:t>ПРИПЕВ:</a:t>
            </a:r>
            <a:br>
              <a:rPr lang="ru-RU" sz="1100" dirty="0"/>
            </a:br>
            <a:r>
              <a:rPr lang="ru-RU" sz="1100" dirty="0"/>
              <a:t>На красный свет-дороги нет!</a:t>
            </a:r>
            <a:br>
              <a:rPr lang="ru-RU" sz="1100" dirty="0"/>
            </a:br>
            <a:r>
              <a:rPr lang="ru-RU" sz="1100" dirty="0"/>
              <a:t>На жёлтый - подожди!</a:t>
            </a:r>
            <a:br>
              <a:rPr lang="ru-RU" sz="1100" dirty="0"/>
            </a:br>
            <a:r>
              <a:rPr lang="ru-RU" sz="1100" dirty="0"/>
              <a:t>Когда горит зелёный свет</a:t>
            </a:r>
            <a:br>
              <a:rPr lang="ru-RU" sz="1100" dirty="0"/>
            </a:br>
            <a:r>
              <a:rPr lang="ru-RU" sz="1100" dirty="0"/>
              <a:t>Счастливого Пути!</a:t>
            </a:r>
            <a:br>
              <a:rPr lang="ru-RU" sz="1100" dirty="0"/>
            </a:br>
            <a:r>
              <a:rPr lang="ru-RU" sz="1100" dirty="0"/>
              <a:t>Когда горит зелёный свет</a:t>
            </a:r>
            <a:br>
              <a:rPr lang="ru-RU" sz="1100" dirty="0"/>
            </a:br>
            <a:r>
              <a:rPr lang="ru-RU" sz="1100" dirty="0"/>
              <a:t>Счастливого Пути!</a:t>
            </a:r>
            <a:br>
              <a:rPr lang="ru-RU" sz="1100" dirty="0"/>
            </a:br>
            <a:r>
              <a:rPr lang="ru-RU" sz="1100" dirty="0"/>
              <a:t/>
            </a:r>
            <a:br>
              <a:rPr lang="ru-RU" sz="1100" dirty="0"/>
            </a:br>
            <a:r>
              <a:rPr lang="ru-RU" sz="1100" dirty="0"/>
              <a:t>Старики идут и дети</a:t>
            </a:r>
            <a:br>
              <a:rPr lang="ru-RU" sz="1100" dirty="0"/>
            </a:br>
            <a:r>
              <a:rPr lang="ru-RU" sz="1100" dirty="0"/>
              <a:t>Не бегут и не спешат</a:t>
            </a:r>
            <a:br>
              <a:rPr lang="ru-RU" sz="1100" dirty="0"/>
            </a:br>
            <a:r>
              <a:rPr lang="ru-RU" sz="1100" dirty="0"/>
              <a:t>Светофор для всех на Свете</a:t>
            </a:r>
            <a:br>
              <a:rPr lang="ru-RU" sz="1100" dirty="0"/>
            </a:br>
            <a:r>
              <a:rPr lang="ru-RU" sz="1100" dirty="0"/>
              <a:t>Настоящий Друг и Брат!</a:t>
            </a:r>
            <a:br>
              <a:rPr lang="ru-RU" sz="1100" dirty="0"/>
            </a:br>
            <a:r>
              <a:rPr lang="ru-RU" sz="1100" dirty="0"/>
              <a:t/>
            </a:r>
            <a:br>
              <a:rPr lang="ru-RU" sz="1100" dirty="0"/>
            </a:br>
            <a:r>
              <a:rPr lang="ru-RU" sz="1100" dirty="0"/>
              <a:t>ПРИПЕВ.</a:t>
            </a:r>
            <a:br>
              <a:rPr lang="ru-RU" sz="1100" dirty="0"/>
            </a:br>
            <a:r>
              <a:rPr lang="ru-RU" sz="1100" dirty="0"/>
              <a:t/>
            </a:r>
            <a:br>
              <a:rPr lang="ru-RU" sz="1100" dirty="0"/>
            </a:br>
            <a:r>
              <a:rPr lang="ru-RU" sz="1100" dirty="0"/>
              <a:t>По сигналу светофора</a:t>
            </a:r>
            <a:br>
              <a:rPr lang="ru-RU" sz="1100" dirty="0"/>
            </a:br>
            <a:r>
              <a:rPr lang="ru-RU" sz="1100" dirty="0"/>
              <a:t>Через улицу идём</a:t>
            </a:r>
            <a:br>
              <a:rPr lang="ru-RU" sz="1100" dirty="0"/>
            </a:br>
            <a:r>
              <a:rPr lang="ru-RU" sz="1100" dirty="0"/>
              <a:t>И кивают нам шофёры:</a:t>
            </a:r>
            <a:br>
              <a:rPr lang="ru-RU" sz="1100" dirty="0"/>
            </a:br>
            <a:r>
              <a:rPr lang="ru-RU" sz="1100" dirty="0"/>
              <a:t>"Проходите, подождём!"</a:t>
            </a:r>
            <a:br>
              <a:rPr lang="ru-RU" sz="1100" dirty="0"/>
            </a:br>
            <a:r>
              <a:rPr lang="ru-RU" sz="1100" dirty="0"/>
              <a:t/>
            </a:r>
            <a:br>
              <a:rPr lang="ru-RU" sz="1100" dirty="0"/>
            </a:br>
            <a:r>
              <a:rPr lang="ru-RU" sz="1100" dirty="0"/>
              <a:t>ПРИПЕВ.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76200"/>
            <a:ext cx="5057775" cy="388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495193"/>
      </p:ext>
    </p:extLst>
  </p:cSld>
  <p:clrMapOvr>
    <a:masterClrMapping/>
  </p:clrMapOvr>
  <p:transition spd="slow">
    <p:dissolve/>
    <p:sndAc>
      <p:stSnd>
        <p:snd r:embed="rId2" name="chimes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/>
              <a:t>Н. Кошелевой «</a:t>
            </a:r>
            <a:r>
              <a:rPr lang="ru-RU" sz="2000" dirty="0" smtClean="0"/>
              <a:t>Лайме </a:t>
            </a:r>
            <a:r>
              <a:rPr lang="ru-RU" sz="2000" dirty="0" err="1" smtClean="0"/>
              <a:t>Порась</a:t>
            </a:r>
            <a:r>
              <a:rPr lang="ru-RU" sz="2000" dirty="0" smtClean="0"/>
              <a:t>»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828800"/>
            <a:ext cx="6324600" cy="354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889939"/>
      </p:ext>
    </p:extLst>
  </p:cSld>
  <p:clrMapOvr>
    <a:masterClrMapping/>
  </p:clrMapOvr>
  <p:transition spd="slow">
    <p:dissolve/>
    <p:sndAc>
      <p:stSnd>
        <p:snd r:embed="rId2" name="chimes.wav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3962400"/>
            <a:ext cx="7242048" cy="1143000"/>
          </a:xfrm>
        </p:spPr>
        <p:txBody>
          <a:bodyPr>
            <a:noAutofit/>
          </a:bodyPr>
          <a:lstStyle/>
          <a:p>
            <a:r>
              <a:rPr lang="ru-RU" sz="1100" dirty="0" smtClean="0"/>
              <a:t>"ЛАЙМЕ ПОРАСЬ» (Песня О Мордовии)</a:t>
            </a:r>
            <a:br>
              <a:rPr lang="ru-RU" sz="1100" dirty="0" smtClean="0"/>
            </a:br>
            <a:r>
              <a:rPr lang="ru-RU" sz="1100" dirty="0" smtClean="0"/>
              <a:t/>
            </a:r>
            <a:br>
              <a:rPr lang="ru-RU" sz="1100" dirty="0" smtClean="0"/>
            </a:br>
            <a:r>
              <a:rPr lang="ru-RU" sz="1100" dirty="0" err="1" smtClean="0"/>
              <a:t>Панжи</a:t>
            </a:r>
            <a:r>
              <a:rPr lang="ru-RU" sz="1100" dirty="0" smtClean="0"/>
              <a:t>, </a:t>
            </a:r>
            <a:r>
              <a:rPr lang="ru-RU" sz="1100" dirty="0" err="1" smtClean="0"/>
              <a:t>панжи</a:t>
            </a:r>
            <a:r>
              <a:rPr lang="ru-RU" sz="1100" dirty="0" smtClean="0"/>
              <a:t> лайме </a:t>
            </a:r>
            <a:r>
              <a:rPr lang="ru-RU" sz="1100" dirty="0" err="1" smtClean="0"/>
              <a:t>порась</a:t>
            </a:r>
            <a:r>
              <a:rPr lang="ru-RU" sz="1100" dirty="0" smtClean="0"/>
              <a:t>.</a:t>
            </a:r>
            <a:br>
              <a:rPr lang="ru-RU" sz="1100" dirty="0" smtClean="0"/>
            </a:br>
            <a:r>
              <a:rPr lang="ru-RU" sz="1100" dirty="0" err="1" smtClean="0"/>
              <a:t>Веле</a:t>
            </a:r>
            <a:r>
              <a:rPr lang="ru-RU" sz="1100" dirty="0" smtClean="0"/>
              <a:t> </a:t>
            </a:r>
            <a:r>
              <a:rPr lang="ru-RU" sz="1100" dirty="0" err="1" smtClean="0"/>
              <a:t>песа</a:t>
            </a:r>
            <a:r>
              <a:rPr lang="ru-RU" sz="1100" dirty="0" smtClean="0"/>
              <a:t> </a:t>
            </a:r>
            <a:r>
              <a:rPr lang="ru-RU" sz="1100" dirty="0" err="1" smtClean="0"/>
              <a:t>эрь</a:t>
            </a:r>
            <a:r>
              <a:rPr lang="ru-RU" sz="1100" dirty="0" smtClean="0"/>
              <a:t> </a:t>
            </a:r>
            <a:r>
              <a:rPr lang="ru-RU" sz="1100" dirty="0" err="1" smtClean="0"/>
              <a:t>тунда</a:t>
            </a:r>
            <a:r>
              <a:rPr lang="ru-RU" sz="1100" dirty="0" smtClean="0"/>
              <a:t>,</a:t>
            </a:r>
            <a:br>
              <a:rPr lang="ru-RU" sz="1100" dirty="0" smtClean="0"/>
            </a:br>
            <a:r>
              <a:rPr lang="ru-RU" sz="1100" dirty="0" err="1" smtClean="0"/>
              <a:t>Ожу</a:t>
            </a:r>
            <a:r>
              <a:rPr lang="ru-RU" sz="1100" dirty="0" smtClean="0"/>
              <a:t>, </a:t>
            </a:r>
            <a:r>
              <a:rPr lang="ru-RU" sz="1100" dirty="0" err="1" smtClean="0"/>
              <a:t>ожу</a:t>
            </a:r>
            <a:r>
              <a:rPr lang="ru-RU" sz="1100" dirty="0" smtClean="0"/>
              <a:t>, мазы мора</a:t>
            </a:r>
            <a:br>
              <a:rPr lang="ru-RU" sz="1100" dirty="0" smtClean="0"/>
            </a:br>
            <a:r>
              <a:rPr lang="ru-RU" sz="1100" dirty="0" err="1" smtClean="0"/>
              <a:t>Порать</a:t>
            </a:r>
            <a:r>
              <a:rPr lang="ru-RU" sz="1100" dirty="0" smtClean="0"/>
              <a:t> </a:t>
            </a:r>
            <a:r>
              <a:rPr lang="ru-RU" sz="1100" dirty="0" err="1" smtClean="0"/>
              <a:t>колга</a:t>
            </a:r>
            <a:r>
              <a:rPr lang="ru-RU" sz="1100" dirty="0" smtClean="0"/>
              <a:t> </a:t>
            </a:r>
            <a:r>
              <a:rPr lang="ru-RU" sz="1100" dirty="0" err="1" smtClean="0"/>
              <a:t>ушедан</a:t>
            </a:r>
            <a:r>
              <a:rPr lang="ru-RU" sz="1100" dirty="0" smtClean="0"/>
              <a:t>.</a:t>
            </a:r>
            <a:br>
              <a:rPr lang="ru-RU" sz="1100" dirty="0" smtClean="0"/>
            </a:br>
            <a:r>
              <a:rPr lang="ru-RU" sz="1100" dirty="0" err="1" smtClean="0"/>
              <a:t>Вай</a:t>
            </a:r>
            <a:r>
              <a:rPr lang="ru-RU" sz="1100" dirty="0" smtClean="0"/>
              <a:t>! </a:t>
            </a:r>
            <a:r>
              <a:rPr lang="ru-RU" sz="1100" dirty="0" err="1" smtClean="0"/>
              <a:t>Вай</a:t>
            </a:r>
            <a:r>
              <a:rPr lang="ru-RU" sz="1100" dirty="0" smtClean="0"/>
              <a:t>! </a:t>
            </a:r>
            <a:r>
              <a:rPr lang="ru-RU" sz="1100" dirty="0" err="1" smtClean="0"/>
              <a:t>Вай</a:t>
            </a:r>
            <a:r>
              <a:rPr lang="ru-RU" sz="1100" dirty="0" smtClean="0"/>
              <a:t>!</a:t>
            </a:r>
            <a:br>
              <a:rPr lang="ru-RU" sz="1100" dirty="0" smtClean="0"/>
            </a:br>
            <a:r>
              <a:rPr lang="ru-RU" sz="1100" dirty="0" err="1" smtClean="0"/>
              <a:t>Порать</a:t>
            </a:r>
            <a:r>
              <a:rPr lang="ru-RU" sz="1100" dirty="0" smtClean="0"/>
              <a:t> </a:t>
            </a:r>
            <a:r>
              <a:rPr lang="ru-RU" sz="1100" dirty="0" err="1" smtClean="0"/>
              <a:t>колга</a:t>
            </a:r>
            <a:r>
              <a:rPr lang="ru-RU" sz="1100" dirty="0" smtClean="0"/>
              <a:t> </a:t>
            </a:r>
            <a:r>
              <a:rPr lang="ru-RU" sz="1100" dirty="0" err="1" smtClean="0"/>
              <a:t>ушедан</a:t>
            </a:r>
            <a:r>
              <a:rPr lang="ru-RU" sz="1100" dirty="0" smtClean="0"/>
              <a:t>.</a:t>
            </a:r>
            <a:br>
              <a:rPr lang="ru-RU" sz="1100" dirty="0" smtClean="0"/>
            </a:br>
            <a:r>
              <a:rPr lang="ru-RU" sz="1100" dirty="0" smtClean="0"/>
              <a:t/>
            </a:r>
            <a:br>
              <a:rPr lang="ru-RU" sz="1100" dirty="0" smtClean="0"/>
            </a:br>
            <a:r>
              <a:rPr lang="ru-RU" sz="1100" dirty="0" err="1" smtClean="0"/>
              <a:t>Азондса</a:t>
            </a:r>
            <a:r>
              <a:rPr lang="ru-RU" sz="1100" dirty="0" smtClean="0"/>
              <a:t>, кинь </a:t>
            </a:r>
            <a:r>
              <a:rPr lang="ru-RU" sz="1100" dirty="0" err="1" smtClean="0"/>
              <a:t>тоса</a:t>
            </a:r>
            <a:r>
              <a:rPr lang="ru-RU" sz="1100" dirty="0" smtClean="0"/>
              <a:t> </a:t>
            </a:r>
            <a:r>
              <a:rPr lang="ru-RU" sz="1100" dirty="0" err="1" smtClean="0"/>
              <a:t>кельгонь</a:t>
            </a:r>
            <a:r>
              <a:rPr lang="ru-RU" sz="1100" dirty="0" smtClean="0"/>
              <a:t>,</a:t>
            </a:r>
            <a:br>
              <a:rPr lang="ru-RU" sz="1100" dirty="0" smtClean="0"/>
            </a:br>
            <a:r>
              <a:rPr lang="ru-RU" sz="1100" dirty="0" err="1" smtClean="0"/>
              <a:t>Кочкань</a:t>
            </a:r>
            <a:r>
              <a:rPr lang="ru-RU" sz="1100" dirty="0" smtClean="0"/>
              <a:t> </a:t>
            </a:r>
            <a:r>
              <a:rPr lang="ru-RU" sz="1100" dirty="0" err="1" smtClean="0"/>
              <a:t>лаймарень</a:t>
            </a:r>
            <a:r>
              <a:rPr lang="ru-RU" sz="1100" dirty="0" smtClean="0"/>
              <a:t> </a:t>
            </a:r>
            <a:r>
              <a:rPr lang="ru-RU" sz="1100" dirty="0" err="1" smtClean="0"/>
              <a:t>кудрят</a:t>
            </a:r>
            <a:r>
              <a:rPr lang="ru-RU" sz="1100" dirty="0" smtClean="0"/>
              <a:t>.</a:t>
            </a:r>
            <a:br>
              <a:rPr lang="ru-RU" sz="1100" dirty="0" smtClean="0"/>
            </a:br>
            <a:r>
              <a:rPr lang="ru-RU" sz="1100" dirty="0" smtClean="0"/>
              <a:t>И </a:t>
            </a:r>
            <a:r>
              <a:rPr lang="ru-RU" sz="1100" dirty="0" err="1" smtClean="0"/>
              <a:t>аф</a:t>
            </a:r>
            <a:r>
              <a:rPr lang="ru-RU" sz="1100" dirty="0" smtClean="0"/>
              <a:t> </a:t>
            </a:r>
            <a:r>
              <a:rPr lang="ru-RU" sz="1100" dirty="0" err="1" smtClean="0"/>
              <a:t>кяшендьса</a:t>
            </a:r>
            <a:r>
              <a:rPr lang="ru-RU" sz="1100" dirty="0" smtClean="0"/>
              <a:t>, кинь </a:t>
            </a:r>
            <a:r>
              <a:rPr lang="ru-RU" sz="1100" dirty="0" err="1" smtClean="0"/>
              <a:t>мельге</a:t>
            </a:r>
            <a:r>
              <a:rPr lang="ru-RU" sz="1100" dirty="0" smtClean="0"/>
              <a:t/>
            </a:r>
            <a:br>
              <a:rPr lang="ru-RU" sz="1100" dirty="0" smtClean="0"/>
            </a:br>
            <a:r>
              <a:rPr lang="ru-RU" sz="1100" dirty="0" err="1" smtClean="0"/>
              <a:t>Сёксенда</a:t>
            </a:r>
            <a:r>
              <a:rPr lang="ru-RU" sz="1100" dirty="0" smtClean="0"/>
              <a:t> </a:t>
            </a:r>
            <a:r>
              <a:rPr lang="ru-RU" sz="1100" dirty="0" err="1" smtClean="0"/>
              <a:t>кучан</a:t>
            </a:r>
            <a:r>
              <a:rPr lang="ru-RU" sz="1100" dirty="0" smtClean="0"/>
              <a:t> </a:t>
            </a:r>
            <a:r>
              <a:rPr lang="ru-RU" sz="1100" dirty="0" err="1" smtClean="0"/>
              <a:t>кудат</a:t>
            </a:r>
            <a:r>
              <a:rPr lang="ru-RU" sz="1100" dirty="0" smtClean="0"/>
              <a:t>.</a:t>
            </a:r>
            <a:br>
              <a:rPr lang="ru-RU" sz="1100" dirty="0" smtClean="0"/>
            </a:br>
            <a:r>
              <a:rPr lang="ru-RU" sz="1100" dirty="0" err="1" smtClean="0"/>
              <a:t>Вай</a:t>
            </a:r>
            <a:r>
              <a:rPr lang="ru-RU" sz="1100" dirty="0" smtClean="0"/>
              <a:t>! </a:t>
            </a:r>
            <a:r>
              <a:rPr lang="ru-RU" sz="1100" dirty="0" err="1" smtClean="0"/>
              <a:t>Вай</a:t>
            </a:r>
            <a:r>
              <a:rPr lang="ru-RU" sz="1100" dirty="0" smtClean="0"/>
              <a:t>! </a:t>
            </a:r>
            <a:r>
              <a:rPr lang="ru-RU" sz="1100" dirty="0" err="1" smtClean="0"/>
              <a:t>Вай</a:t>
            </a:r>
            <a:r>
              <a:rPr lang="ru-RU" sz="1100" dirty="0" smtClean="0"/>
              <a:t>!</a:t>
            </a:r>
            <a:br>
              <a:rPr lang="ru-RU" sz="1100" dirty="0" smtClean="0"/>
            </a:br>
            <a:r>
              <a:rPr lang="ru-RU" sz="1100" dirty="0" err="1" smtClean="0"/>
              <a:t>Сёксенда</a:t>
            </a:r>
            <a:r>
              <a:rPr lang="ru-RU" sz="1100" dirty="0" smtClean="0"/>
              <a:t> </a:t>
            </a:r>
            <a:r>
              <a:rPr lang="ru-RU" sz="1100" dirty="0" err="1" smtClean="0"/>
              <a:t>кучан</a:t>
            </a:r>
            <a:r>
              <a:rPr lang="ru-RU" sz="1100" dirty="0" smtClean="0"/>
              <a:t> </a:t>
            </a:r>
            <a:r>
              <a:rPr lang="ru-RU" sz="1100" dirty="0" err="1" smtClean="0"/>
              <a:t>кудат</a:t>
            </a:r>
            <a:r>
              <a:rPr lang="ru-RU" sz="1100" dirty="0" smtClean="0"/>
              <a:t>.</a:t>
            </a:r>
            <a:br>
              <a:rPr lang="ru-RU" sz="1100" dirty="0" smtClean="0"/>
            </a:br>
            <a:r>
              <a:rPr lang="ru-RU" sz="1100" dirty="0" smtClean="0"/>
              <a:t/>
            </a:r>
            <a:br>
              <a:rPr lang="ru-RU" sz="1100" dirty="0" smtClean="0"/>
            </a:br>
            <a:r>
              <a:rPr lang="ru-RU" sz="1100" dirty="0" err="1" smtClean="0"/>
              <a:t>Сенем</a:t>
            </a:r>
            <a:r>
              <a:rPr lang="ru-RU" sz="1100" dirty="0" smtClean="0"/>
              <a:t> </a:t>
            </a:r>
            <a:r>
              <a:rPr lang="ru-RU" sz="1100" dirty="0" err="1" smtClean="0"/>
              <a:t>сельме</a:t>
            </a:r>
            <a:r>
              <a:rPr lang="ru-RU" sz="1100" dirty="0" smtClean="0"/>
              <a:t>, виде </a:t>
            </a:r>
            <a:r>
              <a:rPr lang="ru-RU" sz="1100" dirty="0" err="1" smtClean="0"/>
              <a:t>ронга</a:t>
            </a:r>
            <a:r>
              <a:rPr lang="ru-RU" sz="1100" dirty="0" smtClean="0"/>
              <a:t>,</a:t>
            </a:r>
            <a:br>
              <a:rPr lang="ru-RU" sz="1100" dirty="0" smtClean="0"/>
            </a:br>
            <a:r>
              <a:rPr lang="ru-RU" sz="1100" dirty="0" err="1" smtClean="0"/>
              <a:t>Тевса-шиса</a:t>
            </a:r>
            <a:r>
              <a:rPr lang="ru-RU" sz="1100" dirty="0" smtClean="0"/>
              <a:t> </a:t>
            </a:r>
            <a:r>
              <a:rPr lang="ru-RU" sz="1100" dirty="0" err="1" smtClean="0"/>
              <a:t>тёждя</a:t>
            </a:r>
            <a:r>
              <a:rPr lang="ru-RU" sz="1100" dirty="0" smtClean="0"/>
              <a:t> </a:t>
            </a:r>
            <a:r>
              <a:rPr lang="ru-RU" sz="1100" dirty="0" err="1" smtClean="0"/>
              <a:t>кядь</a:t>
            </a:r>
            <a:r>
              <a:rPr lang="ru-RU" sz="1100" dirty="0" smtClean="0"/>
              <a:t>,</a:t>
            </a:r>
            <a:br>
              <a:rPr lang="ru-RU" sz="1100" dirty="0" smtClean="0"/>
            </a:br>
            <a:r>
              <a:rPr lang="ru-RU" sz="1100" dirty="0" err="1" smtClean="0"/>
              <a:t>Ётань</a:t>
            </a:r>
            <a:r>
              <a:rPr lang="ru-RU" sz="1100" dirty="0" smtClean="0"/>
              <a:t> </a:t>
            </a:r>
            <a:r>
              <a:rPr lang="ru-RU" sz="1100" dirty="0" err="1" smtClean="0"/>
              <a:t>шачема</a:t>
            </a:r>
            <a:r>
              <a:rPr lang="ru-RU" sz="1100" dirty="0" smtClean="0"/>
              <a:t> </a:t>
            </a:r>
            <a:r>
              <a:rPr lang="ru-RU" sz="1100" dirty="0" err="1" smtClean="0"/>
              <a:t>районга</a:t>
            </a:r>
            <a:r>
              <a:rPr lang="ru-RU" sz="1100" dirty="0" smtClean="0"/>
              <a:t>,</a:t>
            </a:r>
            <a:br>
              <a:rPr lang="ru-RU" sz="1100" dirty="0" smtClean="0"/>
            </a:br>
            <a:r>
              <a:rPr lang="ru-RU" sz="1100" dirty="0" err="1" smtClean="0"/>
              <a:t>Аяш</a:t>
            </a:r>
            <a:r>
              <a:rPr lang="ru-RU" sz="1100" dirty="0" smtClean="0"/>
              <a:t> </a:t>
            </a:r>
            <a:r>
              <a:rPr lang="ru-RU" sz="1100" dirty="0" err="1" smtClean="0"/>
              <a:t>лацонза</a:t>
            </a:r>
            <a:r>
              <a:rPr lang="ru-RU" sz="1100" dirty="0" smtClean="0"/>
              <a:t> </a:t>
            </a:r>
            <a:r>
              <a:rPr lang="ru-RU" sz="1100" dirty="0" err="1" smtClean="0"/>
              <a:t>иля</a:t>
            </a:r>
            <a:r>
              <a:rPr lang="ru-RU" sz="1100" dirty="0" smtClean="0"/>
              <a:t>.</a:t>
            </a:r>
            <a:br>
              <a:rPr lang="ru-RU" sz="1100" dirty="0" smtClean="0"/>
            </a:br>
            <a:r>
              <a:rPr lang="ru-RU" sz="1100" dirty="0" err="1" smtClean="0"/>
              <a:t>Вай</a:t>
            </a:r>
            <a:r>
              <a:rPr lang="ru-RU" sz="1100" dirty="0" smtClean="0"/>
              <a:t>! </a:t>
            </a:r>
            <a:r>
              <a:rPr lang="ru-RU" sz="1100" dirty="0" err="1" smtClean="0"/>
              <a:t>Вай</a:t>
            </a:r>
            <a:r>
              <a:rPr lang="ru-RU" sz="1100" dirty="0" smtClean="0"/>
              <a:t>! </a:t>
            </a:r>
            <a:r>
              <a:rPr lang="ru-RU" sz="1100" dirty="0" err="1" smtClean="0"/>
              <a:t>Вай</a:t>
            </a:r>
            <a:r>
              <a:rPr lang="ru-RU" sz="1100" dirty="0" smtClean="0"/>
              <a:t>!</a:t>
            </a:r>
            <a:br>
              <a:rPr lang="ru-RU" sz="1100" dirty="0" smtClean="0"/>
            </a:br>
            <a:r>
              <a:rPr lang="ru-RU" sz="1100" dirty="0" err="1" smtClean="0"/>
              <a:t>Аяш</a:t>
            </a:r>
            <a:r>
              <a:rPr lang="ru-RU" sz="1100" dirty="0" smtClean="0"/>
              <a:t> </a:t>
            </a:r>
            <a:r>
              <a:rPr lang="ru-RU" sz="1100" dirty="0" err="1" smtClean="0"/>
              <a:t>лацонза</a:t>
            </a:r>
            <a:r>
              <a:rPr lang="ru-RU" sz="1100" dirty="0" smtClean="0"/>
              <a:t> </a:t>
            </a:r>
            <a:r>
              <a:rPr lang="ru-RU" sz="1100" dirty="0" err="1" smtClean="0"/>
              <a:t>иля</a:t>
            </a:r>
            <a:r>
              <a:rPr lang="ru-RU" sz="1100" dirty="0" smtClean="0"/>
              <a:t>.</a:t>
            </a:r>
            <a:br>
              <a:rPr lang="ru-RU" sz="1100" dirty="0" smtClean="0"/>
            </a:br>
            <a:r>
              <a:rPr lang="ru-RU" sz="1100" dirty="0" smtClean="0"/>
              <a:t/>
            </a:r>
            <a:br>
              <a:rPr lang="ru-RU" sz="1100" dirty="0" smtClean="0"/>
            </a:br>
            <a:r>
              <a:rPr lang="ru-RU" sz="1100" dirty="0" smtClean="0"/>
              <a:t>Тяни </a:t>
            </a:r>
            <a:r>
              <a:rPr lang="ru-RU" sz="1100" dirty="0" err="1" smtClean="0"/>
              <a:t>веле</a:t>
            </a:r>
            <a:r>
              <a:rPr lang="ru-RU" sz="1100" dirty="0" smtClean="0"/>
              <a:t> </a:t>
            </a:r>
            <a:r>
              <a:rPr lang="ru-RU" sz="1100" dirty="0" err="1" smtClean="0"/>
              <a:t>песа</a:t>
            </a:r>
            <a:r>
              <a:rPr lang="ru-RU" sz="1100" dirty="0" smtClean="0"/>
              <a:t> </a:t>
            </a:r>
            <a:r>
              <a:rPr lang="ru-RU" sz="1100" dirty="0" err="1" smtClean="0"/>
              <a:t>порать</a:t>
            </a:r>
            <a:r>
              <a:rPr lang="ru-RU" sz="1100" dirty="0" smtClean="0"/>
              <a:t/>
            </a:r>
            <a:br>
              <a:rPr lang="ru-RU" sz="1100" dirty="0" smtClean="0"/>
            </a:br>
            <a:r>
              <a:rPr lang="ru-RU" sz="1100" dirty="0" err="1" smtClean="0"/>
              <a:t>Панжеманц</a:t>
            </a:r>
            <a:r>
              <a:rPr lang="ru-RU" sz="1100" dirty="0" smtClean="0"/>
              <a:t> </a:t>
            </a:r>
            <a:r>
              <a:rPr lang="ru-RU" sz="1100" dirty="0" err="1" smtClean="0"/>
              <a:t>аф</a:t>
            </a:r>
            <a:r>
              <a:rPr lang="ru-RU" sz="1100" dirty="0" smtClean="0"/>
              <a:t> </a:t>
            </a:r>
            <a:r>
              <a:rPr lang="ru-RU" sz="1100" dirty="0" err="1" smtClean="0"/>
              <a:t>учендан</a:t>
            </a:r>
            <a:r>
              <a:rPr lang="ru-RU" sz="1100" dirty="0" smtClean="0"/>
              <a:t>,</a:t>
            </a:r>
            <a:br>
              <a:rPr lang="ru-RU" sz="1100" dirty="0" smtClean="0"/>
            </a:br>
            <a:r>
              <a:rPr lang="ru-RU" sz="1100" dirty="0" smtClean="0"/>
              <a:t>А од </a:t>
            </a:r>
            <a:r>
              <a:rPr lang="ru-RU" sz="1100" dirty="0" err="1" smtClean="0"/>
              <a:t>цёрань</a:t>
            </a:r>
            <a:r>
              <a:rPr lang="ru-RU" sz="1100" dirty="0" smtClean="0"/>
              <a:t> мазы мора</a:t>
            </a:r>
            <a:br>
              <a:rPr lang="ru-RU" sz="1100" dirty="0" smtClean="0"/>
            </a:br>
            <a:r>
              <a:rPr lang="ru-RU" sz="1100" dirty="0" err="1" smtClean="0"/>
              <a:t>Сяка</a:t>
            </a:r>
            <a:r>
              <a:rPr lang="ru-RU" sz="1100" dirty="0" smtClean="0"/>
              <a:t> </a:t>
            </a:r>
            <a:r>
              <a:rPr lang="ru-RU" sz="1100" dirty="0" err="1" smtClean="0"/>
              <a:t>марян</a:t>
            </a:r>
            <a:r>
              <a:rPr lang="ru-RU" sz="1100" dirty="0" smtClean="0"/>
              <a:t> </a:t>
            </a:r>
            <a:r>
              <a:rPr lang="ru-RU" sz="1100" dirty="0" err="1" smtClean="0"/>
              <a:t>эрь</a:t>
            </a:r>
            <a:r>
              <a:rPr lang="ru-RU" sz="1100" dirty="0" smtClean="0"/>
              <a:t> </a:t>
            </a:r>
            <a:r>
              <a:rPr lang="ru-RU" sz="1100" dirty="0" err="1" smtClean="0"/>
              <a:t>тунда</a:t>
            </a:r>
            <a:r>
              <a:rPr lang="ru-RU" sz="1100" dirty="0" smtClean="0"/>
              <a:t>.</a:t>
            </a:r>
            <a:br>
              <a:rPr lang="ru-RU" sz="1100" dirty="0" smtClean="0"/>
            </a:br>
            <a:r>
              <a:rPr lang="ru-RU" sz="1100" dirty="0" err="1" smtClean="0"/>
              <a:t>Вай</a:t>
            </a:r>
            <a:r>
              <a:rPr lang="ru-RU" sz="1100" dirty="0" smtClean="0"/>
              <a:t>! </a:t>
            </a:r>
            <a:r>
              <a:rPr lang="ru-RU" sz="1100" dirty="0" err="1" smtClean="0"/>
              <a:t>Вай</a:t>
            </a:r>
            <a:r>
              <a:rPr lang="ru-RU" sz="1100" dirty="0" smtClean="0"/>
              <a:t>! </a:t>
            </a:r>
            <a:r>
              <a:rPr lang="ru-RU" sz="1100" dirty="0" err="1" smtClean="0"/>
              <a:t>Вай</a:t>
            </a:r>
            <a:r>
              <a:rPr lang="ru-RU" sz="1100" dirty="0" smtClean="0"/>
              <a:t>!</a:t>
            </a:r>
            <a:br>
              <a:rPr lang="ru-RU" sz="1100" dirty="0" smtClean="0"/>
            </a:br>
            <a:r>
              <a:rPr lang="ru-RU" sz="1100" dirty="0" err="1" smtClean="0"/>
              <a:t>Сяка</a:t>
            </a:r>
            <a:r>
              <a:rPr lang="ru-RU" sz="1100" dirty="0" smtClean="0"/>
              <a:t> </a:t>
            </a:r>
            <a:r>
              <a:rPr lang="ru-RU" sz="1100" dirty="0" err="1" smtClean="0"/>
              <a:t>марян</a:t>
            </a:r>
            <a:r>
              <a:rPr lang="ru-RU" sz="1100" dirty="0" smtClean="0"/>
              <a:t> </a:t>
            </a:r>
            <a:r>
              <a:rPr lang="ru-RU" sz="1100" dirty="0" err="1" smtClean="0"/>
              <a:t>эрь</a:t>
            </a:r>
            <a:r>
              <a:rPr lang="ru-RU" sz="1100" dirty="0" smtClean="0"/>
              <a:t> </a:t>
            </a:r>
            <a:r>
              <a:rPr lang="ru-RU" sz="1100" dirty="0" err="1" smtClean="0"/>
              <a:t>тунда</a:t>
            </a:r>
            <a:r>
              <a:rPr lang="ru-RU" sz="1100" dirty="0" smtClean="0"/>
              <a:t>.</a:t>
            </a:r>
            <a:endParaRPr lang="ru-RU" sz="11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609600"/>
            <a:ext cx="280035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6615"/>
      </p:ext>
    </p:extLst>
  </p:cSld>
  <p:clrMapOvr>
    <a:masterClrMapping/>
  </p:clrMapOvr>
  <p:transition spd="slow">
    <p:dissolve/>
    <p:sndAc>
      <p:stSnd>
        <p:snd r:embed="rId2" name="chimes.wav"/>
      </p:stSnd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230"/>
            <a:ext cx="7242048" cy="1143000"/>
          </a:xfrm>
        </p:spPr>
        <p:txBody>
          <a:bodyPr>
            <a:normAutofit/>
          </a:bodyPr>
          <a:lstStyle/>
          <a:p>
            <a:r>
              <a:rPr lang="ru-RU" sz="3200" dirty="0"/>
              <a:t>Т. </a:t>
            </a:r>
            <a:r>
              <a:rPr lang="ru-RU" sz="3200" dirty="0" err="1"/>
              <a:t>Чудовой</a:t>
            </a:r>
            <a:r>
              <a:rPr lang="ru-RU" sz="3200" dirty="0"/>
              <a:t> «Гром и дождь»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901" y="2819400"/>
            <a:ext cx="5080000" cy="381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71" y="1524000"/>
            <a:ext cx="2781300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701585"/>
      </p:ext>
    </p:extLst>
  </p:cSld>
  <p:clrMapOvr>
    <a:masterClrMapping/>
  </p:clrMapOvr>
  <p:transition spd="slow">
    <p:dissolve/>
    <p:sndAc>
      <p:stSnd>
        <p:snd r:embed="rId2" name="chimes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5584_html_m344f404e (1)"/>
          <p:cNvPicPr>
            <a:picLocks noGrp="1" noChangeAspect="1" noChangeArrowheads="1"/>
          </p:cNvPicPr>
          <p:nvPr>
            <p:ph/>
          </p:nvPr>
        </p:nvPicPr>
        <p:blipFill>
          <a:blip r:embed="rId3" cstate="email"/>
          <a:stretch>
            <a:fillRect/>
          </a:stretch>
        </p:blipFill>
        <p:spPr>
          <a:xfrm>
            <a:off x="670983" y="274638"/>
            <a:ext cx="7802033" cy="5851525"/>
          </a:xfrm>
          <a:noFill/>
        </p:spPr>
      </p:pic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304800" y="685800"/>
            <a:ext cx="8458200" cy="362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3200" b="1"/>
              <a:t>  </a:t>
            </a:r>
            <a:r>
              <a:rPr lang="ru-RU" sz="3200" b="1">
                <a:solidFill>
                  <a:srgbClr val="CC00CC"/>
                </a:solidFill>
              </a:rPr>
              <a:t>Слушание музыки – вид</a:t>
            </a:r>
            <a:r>
              <a:rPr lang="en-US" sz="3200" b="1">
                <a:solidFill>
                  <a:srgbClr val="CC00CC"/>
                </a:solidFill>
              </a:rPr>
              <a:t> </a:t>
            </a:r>
            <a:r>
              <a:rPr lang="ru-RU" sz="3200" b="1">
                <a:solidFill>
                  <a:srgbClr val="CC00CC"/>
                </a:solidFill>
              </a:rPr>
              <a:t>деятельности</a:t>
            </a:r>
            <a:endParaRPr lang="ru-RU" sz="3200" b="1" i="1">
              <a:solidFill>
                <a:srgbClr val="CC00CC"/>
              </a:solidFill>
            </a:endParaRPr>
          </a:p>
          <a:p>
            <a:pPr algn="ctr" eaLnBrk="1" hangingPunct="1">
              <a:defRPr/>
            </a:pPr>
            <a:r>
              <a:rPr lang="ru-RU" sz="2800" b="1" i="1" u="sng">
                <a:solidFill>
                  <a:schemeClr val="hlink"/>
                </a:solidFill>
              </a:rPr>
              <a:t>Слушание музыки развивает:</a:t>
            </a:r>
          </a:p>
          <a:p>
            <a:pPr eaLnBrk="1" hangingPunct="1">
              <a:defRPr/>
            </a:pPr>
            <a:endParaRPr lang="ru-RU" sz="2800" b="1" i="1" u="sng">
              <a:solidFill>
                <a:schemeClr val="hlink"/>
              </a:solidFill>
            </a:endParaRPr>
          </a:p>
          <a:p>
            <a:pPr eaLnBrk="1" hangingPunct="1">
              <a:defRPr/>
            </a:pPr>
            <a:r>
              <a:rPr lang="ru-RU" sz="2400"/>
              <a:t> </a:t>
            </a:r>
            <a:r>
              <a:rPr lang="ru-RU" sz="2000" b="1" i="1">
                <a:solidFill>
                  <a:srgbClr val="CC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 интерес, любовь к ней; </a:t>
            </a:r>
          </a:p>
          <a:p>
            <a:pPr eaLnBrk="1" hangingPunct="1">
              <a:defRPr/>
            </a:pPr>
            <a:endParaRPr lang="ru-RU" sz="2000" b="1" i="1">
              <a:solidFill>
                <a:srgbClr val="CC66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FontTx/>
              <a:buChar char="-"/>
              <a:defRPr/>
            </a:pPr>
            <a:r>
              <a:rPr lang="ru-RU" sz="2000" b="1" i="1">
                <a:solidFill>
                  <a:srgbClr val="CC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расширяет музыкальный кругозор;</a:t>
            </a:r>
          </a:p>
          <a:p>
            <a:pPr eaLnBrk="1" hangingPunct="1">
              <a:buFontTx/>
              <a:buChar char="-"/>
              <a:defRPr/>
            </a:pPr>
            <a:endParaRPr lang="ru-RU" sz="2000" b="1" i="1">
              <a:solidFill>
                <a:srgbClr val="CC66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FontTx/>
              <a:buChar char="-"/>
              <a:defRPr/>
            </a:pPr>
            <a:r>
              <a:rPr lang="ru-RU" sz="2000" b="1" i="1">
                <a:solidFill>
                  <a:srgbClr val="CC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повышает музыкальную восприимчивость детей; </a:t>
            </a:r>
          </a:p>
          <a:p>
            <a:pPr eaLnBrk="1" hangingPunct="1">
              <a:buFontTx/>
              <a:buChar char="-"/>
              <a:defRPr/>
            </a:pPr>
            <a:endParaRPr lang="ru-RU" sz="2000" b="1" i="1">
              <a:solidFill>
                <a:srgbClr val="CC66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FontTx/>
              <a:buChar char="-"/>
              <a:defRPr/>
            </a:pPr>
            <a:r>
              <a:rPr lang="ru-RU" sz="2000" b="1" i="1">
                <a:solidFill>
                  <a:srgbClr val="CC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воспитывает зачатки музыкального вкуса.</a:t>
            </a:r>
          </a:p>
        </p:txBody>
      </p:sp>
    </p:spTree>
  </p:cSld>
  <p:clrMapOvr>
    <a:masterClrMapping/>
  </p:clrMapOvr>
  <p:transition spd="slow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-304800"/>
            <a:ext cx="7242048" cy="1143000"/>
          </a:xfrm>
        </p:spPr>
        <p:txBody>
          <a:bodyPr>
            <a:normAutofit/>
          </a:bodyPr>
          <a:lstStyle/>
          <a:p>
            <a:r>
              <a:rPr lang="ru-RU" sz="2000" dirty="0"/>
              <a:t>М. Глинки «Марш Черномора»</a:t>
            </a:r>
          </a:p>
        </p:txBody>
      </p:sp>
      <p:pic>
        <p:nvPicPr>
          <p:cNvPr id="4" name="videoplayback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1600" y="1524000"/>
            <a:ext cx="6045198" cy="453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122413"/>
      </p:ext>
    </p:extLst>
  </p:cSld>
  <p:clrMapOvr>
    <a:masterClrMapping/>
  </p:clrMapOvr>
  <p:transition spd="slow">
    <p:dissolve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01" y="762000"/>
            <a:ext cx="762993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619018"/>
      </p:ext>
    </p:extLst>
  </p:cSld>
  <p:clrMapOvr>
    <a:masterClrMapping/>
  </p:clrMapOvr>
  <p:transition spd="slow">
    <p:dissolve/>
    <p:sndAc>
      <p:stSnd>
        <p:snd r:embed="rId2" name="chimes.wav"/>
      </p:stSnd>
    </p:sndAc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И. Дунаевского «Долговязый журавель»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219" y="1600200"/>
            <a:ext cx="3013881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858906"/>
      </p:ext>
    </p:extLst>
  </p:cSld>
  <p:clrMapOvr>
    <a:masterClrMapping/>
  </p:clrMapOvr>
  <p:transition spd="slow">
    <p:dissolve/>
    <p:sndAc>
      <p:stSnd>
        <p:snd r:embed="rId2" name="chimes.wav"/>
      </p:stSnd>
    </p:sndAc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74721"/>
      </p:ext>
    </p:extLst>
  </p:cSld>
  <p:clrMapOvr>
    <a:masterClrMapping/>
  </p:clrMapOvr>
  <p:transition spd="slow">
    <p:dissolve/>
    <p:sndAc>
      <p:stSnd>
        <p:snd r:embed="rId2" name="chimes.wav"/>
      </p:stSnd>
    </p:sndAc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К. Сен-Санса «Королевский марш львов»</a:t>
            </a:r>
          </a:p>
        </p:txBody>
      </p:sp>
      <p:pic>
        <p:nvPicPr>
          <p:cNvPr id="5" name="videoplayback (2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" y="1676400"/>
            <a:ext cx="7416799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747453"/>
      </p:ext>
    </p:extLst>
  </p:cSld>
  <p:clrMapOvr>
    <a:masterClrMapping/>
  </p:clrMapOvr>
  <p:transition spd="slow">
    <p:dissolve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С. Гаврилова «Зеленые ботинки»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524000"/>
            <a:ext cx="3420908" cy="2565681"/>
          </a:xfrm>
          <a:prstGeom prst="rect">
            <a:avLst/>
          </a:prstGeom>
        </p:spPr>
      </p:pic>
      <p:pic>
        <p:nvPicPr>
          <p:cNvPr id="4" name="videoplayback (3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572" y="2806840"/>
            <a:ext cx="4108870" cy="308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029588"/>
      </p:ext>
    </p:extLst>
  </p:cSld>
  <p:clrMapOvr>
    <a:masterClrMapping/>
  </p:clrMapOvr>
  <p:transition spd="slow">
    <p:dissolve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850_ff2d44cca69875f6baddb9e74cffa108"/>
          <p:cNvPicPr>
            <a:picLocks noGrp="1" noChangeAspect="1" noChangeArrowheads="1"/>
          </p:cNvPicPr>
          <p:nvPr>
            <p:ph/>
          </p:nvPr>
        </p:nvPicPr>
        <p:blipFill>
          <a:blip r:embed="rId3" cstate="email"/>
          <a:stretch>
            <a:fillRect/>
          </a:stretch>
        </p:blipFill>
        <p:spPr>
          <a:xfrm>
            <a:off x="1409700" y="833438"/>
            <a:ext cx="6324600" cy="4733925"/>
          </a:xfrm>
          <a:noFill/>
        </p:spPr>
      </p:pic>
      <p:sp>
        <p:nvSpPr>
          <p:cNvPr id="78854" name="Text Box 6"/>
          <p:cNvSpPr txBox="1">
            <a:spLocks noChangeArrowheads="1"/>
          </p:cNvSpPr>
          <p:nvPr/>
        </p:nvSpPr>
        <p:spPr bwMode="auto">
          <a:xfrm>
            <a:off x="228600" y="457200"/>
            <a:ext cx="8686800" cy="454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3600" b="1">
                <a:solidFill>
                  <a:srgbClr val="CC6600"/>
                </a:solidFill>
              </a:rPr>
              <a:t>Всё вокруг звучит, кроме тишины…</a:t>
            </a:r>
          </a:p>
          <a:p>
            <a:pPr eaLnBrk="1" hangingPunct="1">
              <a:defRPr/>
            </a:pPr>
            <a:endParaRPr lang="ru-RU" sz="3200" b="1" i="1"/>
          </a:p>
          <a:p>
            <a:pPr algn="ctr" eaLnBrk="1" hangingPunct="1">
              <a:defRPr/>
            </a:pPr>
            <a:r>
              <a:rPr lang="ru-RU" sz="3200" b="1" i="1">
                <a:solidFill>
                  <a:srgbClr val="66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Музыка вокруг нас, </a:t>
            </a:r>
          </a:p>
          <a:p>
            <a:pPr algn="ctr" eaLnBrk="1" hangingPunct="1">
              <a:defRPr/>
            </a:pPr>
            <a:r>
              <a:rPr lang="ru-RU" sz="3200" b="1" i="1">
                <a:solidFill>
                  <a:srgbClr val="66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Надо только уметь её слышать!</a:t>
            </a:r>
          </a:p>
          <a:p>
            <a:pPr algn="ctr" eaLnBrk="1" hangingPunct="1">
              <a:defRPr/>
            </a:pPr>
            <a:endParaRPr lang="ru-RU" sz="3200" b="1" i="1">
              <a:solidFill>
                <a:srgbClr val="66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defRPr/>
            </a:pPr>
            <a:endParaRPr lang="ru-RU" sz="3200" b="1" i="1">
              <a:solidFill>
                <a:srgbClr val="66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defRPr/>
            </a:pPr>
            <a:r>
              <a:rPr lang="ru-RU" sz="3200" b="1" i="1">
                <a:solidFill>
                  <a:srgbClr val="66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 наша задача - </a:t>
            </a:r>
          </a:p>
          <a:p>
            <a:pPr algn="ctr" eaLnBrk="1" hangingPunct="1">
              <a:defRPr/>
            </a:pPr>
            <a:r>
              <a:rPr lang="ru-RU" sz="3200" b="1" i="1">
                <a:solidFill>
                  <a:srgbClr val="66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научить её СЛУШАТЬ </a:t>
            </a:r>
          </a:p>
          <a:p>
            <a:pPr algn="ctr" eaLnBrk="1" hangingPunct="1">
              <a:defRPr/>
            </a:pPr>
            <a:r>
              <a:rPr lang="ru-RU" sz="3200" b="1" i="1">
                <a:solidFill>
                  <a:srgbClr val="66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наших воспитанников</a:t>
            </a:r>
            <a:r>
              <a:rPr lang="ru-RU" b="1" i="1">
                <a:solidFill>
                  <a:srgbClr val="66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</p:txBody>
      </p:sp>
    </p:spTree>
  </p:cSld>
  <p:clrMapOvr>
    <a:masterClrMapping/>
  </p:clrMapOvr>
  <p:transition spd="slow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 descr="0019-019-Spasibo-za-vnimanie"/>
          <p:cNvPicPr>
            <a:picLocks noGrp="1" noChangeAspect="1" noChangeArrowheads="1"/>
          </p:cNvPicPr>
          <p:nvPr>
            <p:ph/>
          </p:nvPr>
        </p:nvPicPr>
        <p:blipFill>
          <a:blip r:embed="rId3" cstate="email"/>
          <a:stretch>
            <a:fillRect/>
          </a:stretch>
        </p:blipFill>
        <p:spPr>
          <a:xfrm>
            <a:off x="670983" y="274638"/>
            <a:ext cx="7802033" cy="5851525"/>
          </a:xfrm>
          <a:noFill/>
        </p:spPr>
      </p:pic>
    </p:spTree>
  </p:cSld>
  <p:clrMapOvr>
    <a:masterClrMapping/>
  </p:clrMapOvr>
  <p:transition spd="slow">
    <p:dissolve/>
    <p:sndAc>
      <p:stSnd>
        <p:snd r:embed="rId2" name="chimes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81702s"/>
          <p:cNvPicPr>
            <a:picLocks noGrp="1" noChangeAspect="1" noChangeArrowheads="1"/>
          </p:cNvPicPr>
          <p:nvPr>
            <p:ph/>
          </p:nvPr>
        </p:nvPicPr>
        <p:blipFill>
          <a:blip r:embed="rId3" cstate="email"/>
          <a:stretch>
            <a:fillRect/>
          </a:stretch>
        </p:blipFill>
        <p:spPr>
          <a:xfrm>
            <a:off x="762000" y="342900"/>
            <a:ext cx="7620000" cy="5715000"/>
          </a:xfrm>
          <a:noFill/>
        </p:spPr>
      </p:pic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1676400" y="152400"/>
            <a:ext cx="6435725" cy="599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4000" b="1">
                <a:solidFill>
                  <a:srgbClr val="800000"/>
                </a:solidFill>
              </a:rPr>
              <a:t>З а д а ч и:</a:t>
            </a:r>
            <a:endParaRPr lang="en-US" sz="4000" b="1">
              <a:solidFill>
                <a:srgbClr val="800000"/>
              </a:solidFill>
            </a:endParaRPr>
          </a:p>
          <a:p>
            <a:pPr algn="ctr" eaLnBrk="1" hangingPunct="1">
              <a:defRPr/>
            </a:pPr>
            <a:endParaRPr lang="ru-RU" sz="3600" b="1" i="1">
              <a:solidFill>
                <a:srgbClr val="800000"/>
              </a:solidFill>
            </a:endParaRPr>
          </a:p>
          <a:p>
            <a:pPr eaLnBrk="1" hangingPunct="1">
              <a:defRPr/>
            </a:pPr>
            <a:r>
              <a:rPr lang="ru-RU" sz="2400" b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знакомить детей с художественными   образцами </a:t>
            </a:r>
            <a:r>
              <a:rPr lang="en-US" sz="2400" b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 </a:t>
            </a:r>
            <a:r>
              <a:rPr lang="ru-RU" sz="2400" b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современной, классической, народной музыки;</a:t>
            </a:r>
            <a:endParaRPr lang="en-US" sz="2400" b="1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eaLnBrk="1" hangingPunct="1">
              <a:buFontTx/>
              <a:buChar char="-"/>
              <a:defRPr/>
            </a:pPr>
            <a:endParaRPr lang="ru-RU" sz="2400" b="1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eaLnBrk="1" hangingPunct="1">
              <a:buFontTx/>
              <a:buChar char="-"/>
              <a:defRPr/>
            </a:pPr>
            <a:r>
              <a:rPr lang="en-US" sz="2400" b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ru-RU" sz="2400" b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развивать музыкальную восприимчивость,  способствовать эмоционально откликаться на чувства, выраженные в музыке;</a:t>
            </a:r>
            <a:endParaRPr lang="en-US" sz="2400" b="1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eaLnBrk="1" hangingPunct="1">
              <a:buFontTx/>
              <a:buChar char="-"/>
              <a:defRPr/>
            </a:pPr>
            <a:endParaRPr lang="ru-RU" sz="2400" b="1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eaLnBrk="1" hangingPunct="1">
              <a:defRPr/>
            </a:pPr>
            <a:r>
              <a:rPr lang="ru-RU" sz="2400" b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</a:t>
            </a:r>
            <a:r>
              <a:rPr lang="en-US" sz="2400" b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ru-RU" sz="2400" b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дать первоначальные сведения о музыке, подводить к запоминанию музыкальных произведений, различению их содержания, характера, средств выразительности, формировать оценочное отношение.</a:t>
            </a:r>
          </a:p>
        </p:txBody>
      </p:sp>
    </p:spTree>
  </p:cSld>
  <p:clrMapOvr>
    <a:masterClrMapping/>
  </p:clrMapOvr>
  <p:transition spd="slow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/>
          <p:cNvSpPr txBox="1">
            <a:spLocks noChangeArrowheads="1"/>
          </p:cNvSpPr>
          <p:nvPr/>
        </p:nvSpPr>
        <p:spPr bwMode="auto">
          <a:xfrm>
            <a:off x="5165725" y="28559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ru-RU"/>
          </a:p>
        </p:txBody>
      </p:sp>
      <p:pic>
        <p:nvPicPr>
          <p:cNvPr id="5123" name="Picture 6" descr="aHR0cDovL25lZWQ0c29mdC5ydS91cGxvYWRzL3RhZ2luYXRvci9Ob3YtMjAxMi9mb255LWRseWEtcHJlemVudGFjaWouanBn"/>
          <p:cNvPicPr>
            <a:picLocks noGrp="1" noChangeAspect="1" noChangeArrowheads="1"/>
          </p:cNvPicPr>
          <p:nvPr>
            <p:ph/>
          </p:nvPr>
        </p:nvPicPr>
        <p:blipFill>
          <a:blip r:embed="rId3" cstate="email"/>
          <a:stretch>
            <a:fillRect/>
          </a:stretch>
        </p:blipFill>
        <p:spPr>
          <a:xfrm>
            <a:off x="1524000" y="1052513"/>
            <a:ext cx="6096000" cy="4295775"/>
          </a:xfrm>
          <a:noFill/>
        </p:spPr>
      </p:pic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304800" y="2057400"/>
            <a:ext cx="8610600" cy="307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3600" b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При слушании музыки необходимо:</a:t>
            </a:r>
          </a:p>
          <a:p>
            <a:pPr eaLnBrk="1" hangingPunct="1">
              <a:defRPr/>
            </a:pPr>
            <a:r>
              <a:rPr lang="ru-RU" sz="3200" b="1">
                <a:solidFill>
                  <a:srgbClr val="0033CC"/>
                </a:solidFill>
              </a:rPr>
              <a:t> </a:t>
            </a:r>
          </a:p>
          <a:p>
            <a:pPr eaLnBrk="1" hangingPunct="1">
              <a:defRPr/>
            </a:pPr>
            <a:endParaRPr lang="en-US" sz="3200" b="1">
              <a:solidFill>
                <a:srgbClr val="0033CC"/>
              </a:solidFill>
            </a:endParaRPr>
          </a:p>
          <a:p>
            <a:pPr algn="ctr" eaLnBrk="1" hangingPunct="1">
              <a:defRPr/>
            </a:pPr>
            <a:r>
              <a:rPr lang="ru-RU" sz="2400" b="1" i="1">
                <a:solidFill>
                  <a:srgbClr val="0033CC"/>
                </a:solidFill>
              </a:rPr>
              <a:t>    </a:t>
            </a:r>
            <a:r>
              <a:rPr lang="ru-RU" sz="3200" b="1" i="1">
                <a:solidFill>
                  <a:srgbClr val="0033CC"/>
                </a:solidFill>
              </a:rPr>
              <a:t>учитывать</a:t>
            </a:r>
          </a:p>
          <a:p>
            <a:pPr algn="ctr" eaLnBrk="1" hangingPunct="1">
              <a:defRPr/>
            </a:pPr>
            <a:r>
              <a:rPr lang="ru-RU" sz="3200" b="1" i="1">
                <a:solidFill>
                  <a:srgbClr val="0033CC"/>
                </a:solidFill>
              </a:rPr>
              <a:t> возрастные особенности</a:t>
            </a:r>
          </a:p>
          <a:p>
            <a:pPr algn="ctr" eaLnBrk="1" hangingPunct="1">
              <a:defRPr/>
            </a:pPr>
            <a:r>
              <a:rPr lang="ru-RU" sz="3200" b="1" i="1">
                <a:solidFill>
                  <a:srgbClr val="0033CC"/>
                </a:solidFill>
              </a:rPr>
              <a:t> детей</a:t>
            </a:r>
          </a:p>
        </p:txBody>
      </p:sp>
    </p:spTree>
  </p:cSld>
  <p:clrMapOvr>
    <a:masterClrMapping/>
  </p:clrMapOvr>
  <p:transition spd="slow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desktopwallpapers"/>
          <p:cNvPicPr>
            <a:picLocks noGrp="1" noChangeAspect="1" noChangeArrowheads="1"/>
          </p:cNvPicPr>
          <p:nvPr>
            <p:ph/>
          </p:nvPr>
        </p:nvPicPr>
        <p:blipFill>
          <a:blip r:embed="rId3" cstate="email"/>
          <a:stretch>
            <a:fillRect/>
          </a:stretch>
        </p:blipFill>
        <p:spPr>
          <a:xfrm>
            <a:off x="670983" y="274638"/>
            <a:ext cx="7802033" cy="5851525"/>
          </a:xfrm>
          <a:noFill/>
        </p:spPr>
      </p:pic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457200" y="457200"/>
            <a:ext cx="8305800" cy="442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 eaLnBrk="1" hangingPunct="1">
              <a:defRPr/>
            </a:pPr>
            <a:r>
              <a:rPr lang="ru-RU" sz="7200" b="1"/>
              <a:t>Три темы:</a:t>
            </a:r>
            <a:endParaRPr lang="en-US" sz="7200" b="1"/>
          </a:p>
          <a:p>
            <a:pPr marL="342900" indent="-342900" algn="ctr" eaLnBrk="1" hangingPunct="1">
              <a:defRPr/>
            </a:pPr>
            <a:endParaRPr lang="ru-RU" sz="7200" b="1"/>
          </a:p>
          <a:p>
            <a:pPr marL="800100" lvl="1" indent="-342900" eaLnBrk="1" hangingPunct="1">
              <a:buFontTx/>
              <a:buAutoNum type="arabicParenR"/>
              <a:defRPr/>
            </a:pPr>
            <a:r>
              <a:rPr lang="ru-RU" sz="2800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Какие чувства передаёт музыка? </a:t>
            </a:r>
            <a:endParaRPr lang="en-US" sz="2800" b="1" i="1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342900" indent="-342900" eaLnBrk="1" hangingPunct="1">
              <a:buFontTx/>
              <a:buAutoNum type="arabicParenR"/>
              <a:defRPr/>
            </a:pPr>
            <a:endParaRPr lang="ru-RU" sz="2800" b="1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342900" indent="-342900" eaLnBrk="1" hangingPunct="1">
              <a:defRPr/>
            </a:pPr>
            <a:r>
              <a:rPr lang="en-US" sz="2800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	 </a:t>
            </a:r>
            <a:r>
              <a:rPr lang="ru-RU" sz="2800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2) </a:t>
            </a:r>
            <a:r>
              <a:rPr lang="en-US" sz="2800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  <a:r>
              <a:rPr lang="ru-RU" sz="2800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О чём рассказывает музыка?</a:t>
            </a:r>
            <a:endParaRPr lang="en-US" sz="2800" b="1" i="1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342900" indent="-342900" eaLnBrk="1" hangingPunct="1">
              <a:defRPr/>
            </a:pPr>
            <a:endParaRPr lang="ru-RU" sz="2800" b="1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342900" indent="-342900" eaLnBrk="1" hangingPunct="1">
              <a:defRPr/>
            </a:pPr>
            <a:r>
              <a:rPr lang="ru-RU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2800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3) Как рассказывает музыка?</a:t>
            </a:r>
          </a:p>
        </p:txBody>
      </p:sp>
    </p:spTree>
  </p:cSld>
  <p:clrMapOvr>
    <a:masterClrMapping/>
  </p:clrMapOvr>
  <p:transition spd="slow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MusicMaster (1)"/>
          <p:cNvPicPr>
            <a:picLocks noGrp="1" noChangeAspect="1" noChangeArrowheads="1"/>
          </p:cNvPicPr>
          <p:nvPr>
            <p:ph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0" y="0"/>
            <a:ext cx="9144000" cy="6126163"/>
          </a:xfrm>
          <a:noFill/>
        </p:spPr>
      </p:pic>
      <p:sp>
        <p:nvSpPr>
          <p:cNvPr id="7171" name="Text Box 6"/>
          <p:cNvSpPr txBox="1">
            <a:spLocks noChangeArrowheads="1"/>
          </p:cNvSpPr>
          <p:nvPr/>
        </p:nvSpPr>
        <p:spPr bwMode="auto">
          <a:xfrm>
            <a:off x="228600" y="228600"/>
            <a:ext cx="8763000" cy="454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3600" b="1">
                <a:solidFill>
                  <a:schemeClr val="bg1"/>
                </a:solidFill>
              </a:rPr>
              <a:t>К концу пребывания в детском саду </a:t>
            </a:r>
            <a:endParaRPr lang="en-US" sz="3600" b="1">
              <a:solidFill>
                <a:schemeClr val="bg1"/>
              </a:solidFill>
            </a:endParaRPr>
          </a:p>
          <a:p>
            <a:pPr algn="ctr" eaLnBrk="1" hangingPunct="1"/>
            <a:r>
              <a:rPr lang="ru-RU" sz="3600" b="1" i="1">
                <a:solidFill>
                  <a:schemeClr val="bg1"/>
                </a:solidFill>
              </a:rPr>
              <a:t>ребёнок способен узнавать:</a:t>
            </a:r>
            <a:endParaRPr lang="en-US" sz="3600" b="1" i="1">
              <a:solidFill>
                <a:schemeClr val="bg1"/>
              </a:solidFill>
            </a:endParaRPr>
          </a:p>
          <a:p>
            <a:pPr algn="ctr" eaLnBrk="1" hangingPunct="1"/>
            <a:endParaRPr lang="ru-RU" sz="3600"/>
          </a:p>
          <a:p>
            <a:pPr eaLnBrk="1" hangingPunct="1"/>
            <a:r>
              <a:rPr lang="en-US"/>
              <a:t>	</a:t>
            </a:r>
            <a:r>
              <a:rPr lang="ru-RU" sz="2400" b="1"/>
              <a:t>-</a:t>
            </a:r>
            <a:r>
              <a:rPr lang="en-US" sz="2400" b="1"/>
              <a:t>  </a:t>
            </a:r>
            <a:r>
              <a:rPr lang="ru-RU" sz="2400" b="1"/>
              <a:t>произведение в целом;</a:t>
            </a:r>
            <a:endParaRPr lang="en-US" sz="2400" b="1"/>
          </a:p>
          <a:p>
            <a:pPr eaLnBrk="1" hangingPunct="1"/>
            <a:endParaRPr lang="ru-RU" sz="2400" b="1"/>
          </a:p>
          <a:p>
            <a:pPr eaLnBrk="1" hangingPunct="1"/>
            <a:r>
              <a:rPr lang="en-US" sz="2000" b="1"/>
              <a:t>	</a:t>
            </a:r>
            <a:r>
              <a:rPr lang="ru-RU" sz="2400" b="1"/>
              <a:t>-</a:t>
            </a:r>
            <a:r>
              <a:rPr lang="en-US" sz="2400" b="1"/>
              <a:t>  </a:t>
            </a:r>
            <a:r>
              <a:rPr lang="ru-RU" sz="2400" b="1"/>
              <a:t>отдельные его части </a:t>
            </a:r>
            <a:endParaRPr lang="en-US" sz="2400" b="1"/>
          </a:p>
          <a:p>
            <a:pPr eaLnBrk="1" hangingPunct="1"/>
            <a:r>
              <a:rPr lang="en-US" sz="2000" b="1"/>
              <a:t>                 </a:t>
            </a:r>
            <a:r>
              <a:rPr lang="ru-RU" sz="2000" b="1" i="1"/>
              <a:t>(вступление, запев, припев, заключение, часть  и т.д.);</a:t>
            </a:r>
            <a:endParaRPr lang="en-US" sz="2000" b="1" i="1"/>
          </a:p>
          <a:p>
            <a:pPr eaLnBrk="1" hangingPunct="1"/>
            <a:endParaRPr lang="ru-RU" sz="2000" b="1"/>
          </a:p>
          <a:p>
            <a:pPr eaLnBrk="1" hangingPunct="1"/>
            <a:r>
              <a:rPr lang="en-US" sz="2000" b="1"/>
              <a:t>	</a:t>
            </a:r>
            <a:r>
              <a:rPr lang="ru-RU" sz="2400" b="1"/>
              <a:t>-</a:t>
            </a:r>
            <a:r>
              <a:rPr lang="en-US" sz="2400" b="1"/>
              <a:t>  </a:t>
            </a:r>
            <a:r>
              <a:rPr lang="ru-RU" sz="2400" b="1"/>
              <a:t>марш, танец, колыбельную;</a:t>
            </a:r>
            <a:endParaRPr lang="en-US" sz="2400" b="1"/>
          </a:p>
          <a:p>
            <a:pPr eaLnBrk="1" hangingPunct="1"/>
            <a:endParaRPr lang="ru-RU" sz="2400" b="1"/>
          </a:p>
          <a:p>
            <a:pPr eaLnBrk="1" hangingPunct="1"/>
            <a:r>
              <a:rPr lang="en-US" sz="2000" b="1"/>
              <a:t>	</a:t>
            </a:r>
            <a:r>
              <a:rPr lang="ru-RU" sz="2400" b="1"/>
              <a:t>-</a:t>
            </a:r>
            <a:r>
              <a:rPr lang="en-US" sz="2400" b="1"/>
              <a:t>  </a:t>
            </a:r>
            <a:r>
              <a:rPr lang="ru-RU" sz="2400" b="1"/>
              <a:t>давать характеристику произведениям.</a:t>
            </a:r>
          </a:p>
        </p:txBody>
      </p:sp>
    </p:spTree>
  </p:cSld>
  <p:clrMapOvr>
    <a:masterClrMapping/>
  </p:clrMapOvr>
  <p:transition spd="slow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/>
        <p:txBody>
          <a:bodyPr/>
          <a:lstStyle/>
          <a:p>
            <a:pPr algn="ctr"/>
            <a:r>
              <a:rPr lang="ru-RU" dirty="0" err="1" smtClean="0"/>
              <a:t>Д.Кабалевского</a:t>
            </a:r>
            <a:r>
              <a:rPr lang="ru-RU" dirty="0" smtClean="0"/>
              <a:t> </a:t>
            </a:r>
            <a:r>
              <a:rPr lang="ru-RU" dirty="0"/>
              <a:t>«Три подружки</a:t>
            </a:r>
            <a:r>
              <a:rPr lang="ru-RU" dirty="0" smtClean="0"/>
              <a:t>»</a:t>
            </a:r>
          </a:p>
          <a:p>
            <a:pPr algn="ctr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838200"/>
            <a:ext cx="72136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212520"/>
      </p:ext>
    </p:extLst>
  </p:cSld>
  <p:clrMapOvr>
    <a:masterClrMapping/>
  </p:clrMapOvr>
  <p:transition spd="slow">
    <p:dissolve/>
    <p:sndAc>
      <p:stSnd>
        <p:snd r:embed="rId2" name="chimes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24000"/>
            <a:ext cx="8116887" cy="2198687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Музыка может очень похоже передавать и черты характера человека. </a:t>
            </a:r>
          </a:p>
          <a:p>
            <a:endParaRPr lang="ru-RU" dirty="0"/>
          </a:p>
          <a:p>
            <a:r>
              <a:rPr lang="ru-RU" dirty="0"/>
              <a:t>У композитора Д. </a:t>
            </a:r>
            <a:r>
              <a:rPr lang="ru-RU" dirty="0" err="1"/>
              <a:t>Кабалевского</a:t>
            </a:r>
            <a:r>
              <a:rPr lang="ru-RU" dirty="0"/>
              <a:t> есть пьесы «Плакса, «Злюка» и «Резвушка». Что такое плакса, вы, конечно, знаете. Помните и сказку про Царевну-</a:t>
            </a:r>
            <a:r>
              <a:rPr lang="ru-RU" dirty="0" err="1"/>
              <a:t>Несмеяну</a:t>
            </a:r>
            <a:r>
              <a:rPr lang="ru-RU" dirty="0"/>
              <a:t>, которая проливала слезы, чуть, что не по ней. Такие царевны-</a:t>
            </a:r>
            <a:r>
              <a:rPr lang="ru-RU" dirty="0" err="1"/>
              <a:t>несмеяны</a:t>
            </a:r>
            <a:r>
              <a:rPr lang="ru-RU" dirty="0"/>
              <a:t> встречаются и в жизни. Сколько есть плаксивых, капризных девчонок, да и мальчики, особенно если они ещё маленькие, иногда добиваются своего слезами. Их тоже называют плаксами.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29000"/>
            <a:ext cx="2362200" cy="325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525361"/>
      </p:ext>
    </p:extLst>
  </p:cSld>
  <p:clrMapOvr>
    <a:masterClrMapping/>
  </p:clrMapOvr>
  <p:transition spd="slow">
    <p:dissolve/>
    <p:sndAc>
      <p:stSnd>
        <p:snd r:embed="rId2" name="chimes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 </a:t>
            </a:r>
            <a:r>
              <a:rPr lang="ru-RU" dirty="0" smtClean="0">
                <a:solidFill>
                  <a:srgbClr val="FFFF00"/>
                </a:solidFill>
              </a:rPr>
              <a:t>Виктор Голиков</a:t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dirty="0" smtClean="0">
                <a:solidFill>
                  <a:srgbClr val="FFFF00"/>
                </a:solidFill>
              </a:rPr>
              <a:t>«Солнечный зайчик»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747044"/>
            <a:ext cx="5715000" cy="4572000"/>
          </a:xfrm>
        </p:spPr>
      </p:pic>
    </p:spTree>
    <p:extLst>
      <p:ext uri="{BB962C8B-B14F-4D97-AF65-F5344CB8AC3E}">
        <p14:creationId xmlns:p14="http://schemas.microsoft.com/office/powerpoint/2010/main" val="2560267344"/>
      </p:ext>
    </p:extLst>
  </p:cSld>
  <p:clrMapOvr>
    <a:masterClrMapping/>
  </p:clrMapOvr>
  <p:transition spd="slow">
    <p:dissolve/>
    <p:sndAc>
      <p:stSnd>
        <p:snd r:embed="rId2" name="chimes.wav"/>
      </p:stSnd>
    </p:sndAc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471</TotalTime>
  <Words>327</Words>
  <Application>Microsoft Office PowerPoint</Application>
  <PresentationFormat>Экран (4:3)</PresentationFormat>
  <Paragraphs>70</Paragraphs>
  <Slides>27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Изящная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Виктор Голиков «Солнечный зайчик»</vt:lpstr>
      <vt:lpstr>Презентация PowerPoint</vt:lpstr>
      <vt:lpstr>Презентация PowerPoint</vt:lpstr>
      <vt:lpstr>«Март. Песня жаворонка»  Эпиграф из А. Н. Майкова:  "Поле зыблется цветами, В небе льются света волны. Вешних жаворонков пенья Голубые бездны полны» </vt:lpstr>
      <vt:lpstr>Презентация PowerPoint</vt:lpstr>
      <vt:lpstr>Презентация PowerPoint</vt:lpstr>
      <vt:lpstr>Н. Петровой «Песенка о светофоре»</vt:lpstr>
      <vt:lpstr>Красный,жёлтый и зелёный Он на всех глядит в упор Перекрёсток оживлённый Жду, спокоен светофор  ПРИПЕВ: На красный свет-дороги нет! На жёлтый - подожди! Когда горит зелёный свет Счастливого Пути! Когда горит зелёный свет Счастливого Пути!  Старики идут и дети Не бегут и не спешат Светофор для всех на Свете Настоящий Друг и Брат!  ПРИПЕВ.  По сигналу светофора Через улицу идём И кивают нам шофёры: "Проходите, подождём!"  ПРИПЕВ.</vt:lpstr>
      <vt:lpstr>Н. Кошелевой «Лайме Порась»</vt:lpstr>
      <vt:lpstr>"ЛАЙМЕ ПОРАСЬ» (Песня О Мордовии)  Панжи, панжи лайме порась. Веле песа эрь тунда, Ожу, ожу, мазы мора Порать колга ушедан. Вай! Вай! Вай! Порать колга ушедан.  Азондса, кинь тоса кельгонь, Кочкань лаймарень кудрят. И аф кяшендьса, кинь мельге Сёксенда кучан кудат. Вай! Вай! Вай! Сёксенда кучан кудат.  Сенем сельме, виде ронга, Тевса-шиса тёждя кядь, Ётань шачема районга, Аяш лацонза иля. Вай! Вай! Вай! Аяш лацонза иля.  Тяни веле песа порать Панжеманц аф учендан, А од цёрань мазы мора Сяка марян эрь тунда. Вай! Вай! Вай! Сяка марян эрь тунда.</vt:lpstr>
      <vt:lpstr>Т. Чудовой «Гром и дождь»</vt:lpstr>
      <vt:lpstr>М. Глинки «Марш Черномора»</vt:lpstr>
      <vt:lpstr>Презентация PowerPoint</vt:lpstr>
      <vt:lpstr>И. Дунаевского «Долговязый журавель»</vt:lpstr>
      <vt:lpstr>Презентация PowerPoint</vt:lpstr>
      <vt:lpstr>К. Сен-Санса «Королевский марш львов»</vt:lpstr>
      <vt:lpstr>С. Гаврилова «Зеленые ботинки»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Дарья</dc:creator>
  <cp:lastModifiedBy>stvospital</cp:lastModifiedBy>
  <cp:revision>35</cp:revision>
  <cp:lastPrinted>1601-01-01T00:00:00Z</cp:lastPrinted>
  <dcterms:created xsi:type="dcterms:W3CDTF">1601-01-01T00:00:00Z</dcterms:created>
  <dcterms:modified xsi:type="dcterms:W3CDTF">2020-05-25T08:44:48Z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