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51" r:id="rId2"/>
    <p:sldId id="353" r:id="rId3"/>
    <p:sldId id="355" r:id="rId4"/>
    <p:sldId id="354" r:id="rId5"/>
    <p:sldId id="357" r:id="rId6"/>
    <p:sldId id="412" r:id="rId7"/>
    <p:sldId id="356" r:id="rId8"/>
    <p:sldId id="358" r:id="rId9"/>
    <p:sldId id="359" r:id="rId10"/>
    <p:sldId id="426" r:id="rId11"/>
    <p:sldId id="427" r:id="rId12"/>
    <p:sldId id="361" r:id="rId13"/>
    <p:sldId id="428" r:id="rId14"/>
    <p:sldId id="445" r:id="rId15"/>
    <p:sldId id="422" r:id="rId16"/>
    <p:sldId id="363" r:id="rId17"/>
    <p:sldId id="465" r:id="rId18"/>
    <p:sldId id="360" r:id="rId19"/>
    <p:sldId id="475" r:id="rId20"/>
    <p:sldId id="472" r:id="rId21"/>
    <p:sldId id="407" r:id="rId22"/>
    <p:sldId id="366" r:id="rId23"/>
    <p:sldId id="446" r:id="rId24"/>
    <p:sldId id="370" r:id="rId25"/>
    <p:sldId id="443" r:id="rId26"/>
    <p:sldId id="444" r:id="rId27"/>
    <p:sldId id="404" r:id="rId28"/>
    <p:sldId id="371" r:id="rId29"/>
    <p:sldId id="434" r:id="rId30"/>
    <p:sldId id="474" r:id="rId31"/>
    <p:sldId id="431" r:id="rId32"/>
    <p:sldId id="372" r:id="rId33"/>
    <p:sldId id="373" r:id="rId34"/>
    <p:sldId id="374" r:id="rId35"/>
    <p:sldId id="377" r:id="rId36"/>
    <p:sldId id="456" r:id="rId37"/>
    <p:sldId id="405" r:id="rId38"/>
    <p:sldId id="379" r:id="rId39"/>
    <p:sldId id="433" r:id="rId40"/>
    <p:sldId id="440" r:id="rId41"/>
    <p:sldId id="380" r:id="rId42"/>
    <p:sldId id="381" r:id="rId43"/>
    <p:sldId id="382" r:id="rId44"/>
    <p:sldId id="383" r:id="rId45"/>
    <p:sldId id="437" r:id="rId46"/>
    <p:sldId id="454" r:id="rId47"/>
    <p:sldId id="384" r:id="rId48"/>
    <p:sldId id="436" r:id="rId49"/>
    <p:sldId id="435" r:id="rId50"/>
    <p:sldId id="419" r:id="rId51"/>
    <p:sldId id="438" r:id="rId52"/>
    <p:sldId id="439" r:id="rId53"/>
    <p:sldId id="463" r:id="rId54"/>
    <p:sldId id="452" r:id="rId55"/>
    <p:sldId id="441" r:id="rId56"/>
    <p:sldId id="447" r:id="rId57"/>
    <p:sldId id="385" r:id="rId58"/>
    <p:sldId id="451" r:id="rId59"/>
    <p:sldId id="387" r:id="rId60"/>
    <p:sldId id="394" r:id="rId61"/>
    <p:sldId id="466" r:id="rId62"/>
    <p:sldId id="390" r:id="rId63"/>
    <p:sldId id="386" r:id="rId64"/>
    <p:sldId id="393" r:id="rId65"/>
    <p:sldId id="420" r:id="rId66"/>
    <p:sldId id="389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58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36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07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67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99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39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72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45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9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24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94514-9E1A-445D-8D42-59DBEE04E3C6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EB236-861A-45EA-AA5A-C3829AD34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3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5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sers.antiplagiat.r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 flipH="1">
            <a:off x="1069383" y="3704095"/>
            <a:ext cx="99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2991" y="2883438"/>
            <a:ext cx="53416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08.02.1974г.</a:t>
            </a:r>
          </a:p>
          <a:p>
            <a:pPr lvl="0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МГПИ  им.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1996г </a:t>
            </a:r>
          </a:p>
          <a:p>
            <a:pPr lvl="0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ЭВ №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586472, дата выдачи 20.06.1996 года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«Олигофренопедагогика» с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дополнительной специальностью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«Логопедия», </a:t>
            </a:r>
          </a:p>
          <a:p>
            <a:pPr lvl="0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специальности</a:t>
            </a:r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 лет</a:t>
            </a:r>
          </a:p>
          <a:p>
            <a:pPr lvl="0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 лет</a:t>
            </a:r>
          </a:p>
          <a:p>
            <a:pPr lvl="0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высшая кв. категория </a:t>
            </a:r>
          </a:p>
          <a:p>
            <a:pPr lvl="0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22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03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2018 г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Приказ МО РМ от 22.03.2018г. №252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1208863" y="380108"/>
            <a:ext cx="6803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Кудреватовой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Ольги Викторовны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учителя-логопеда МДОУ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«Детский сад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85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83" y="2622139"/>
            <a:ext cx="2604632" cy="393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65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6" y="710182"/>
            <a:ext cx="4163340" cy="5960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20" y="710182"/>
            <a:ext cx="4153054" cy="59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82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94" y="789317"/>
            <a:ext cx="4078633" cy="5854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83" y="789317"/>
            <a:ext cx="4070823" cy="58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1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05190" y="2644170"/>
            <a:ext cx="8933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 инновационной</a:t>
            </a:r>
            <a:b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</a:t>
            </a:r>
            <a:b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84270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7" y="668546"/>
            <a:ext cx="4002657" cy="5716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1813" y="655639"/>
            <a:ext cx="3589091" cy="517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80" y="536949"/>
            <a:ext cx="4049867" cy="5784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8" y="536949"/>
            <a:ext cx="4044876" cy="578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7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8" y="439947"/>
            <a:ext cx="4311894" cy="62196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29" y="439947"/>
            <a:ext cx="4344092" cy="62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22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0" y="2495227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детей в заочных олимпиадах, открытых конкурсах, конференциях, выставках, турнирах, соревнованиях.</a:t>
            </a:r>
            <a:b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06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526158"/>
            <a:ext cx="4347713" cy="6143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70" y="542473"/>
            <a:ext cx="4330460" cy="612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1" y="425772"/>
            <a:ext cx="4380641" cy="6194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39" y="425772"/>
            <a:ext cx="4381997" cy="61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0" y="397888"/>
            <a:ext cx="4269495" cy="6071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46" y="397888"/>
            <a:ext cx="4226943" cy="606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0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1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5660" y="1720840"/>
            <a:ext cx="85142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Предупреждение предпосылок оптической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дисграфии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детей дошкольного возраста с ОНР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»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представлен на сайте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en-A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https://ds85sar.schoolrm.ru/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Оригинальность педагогического опыта составляет: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85,93%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Материал проверен на плагиат на сайте: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: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//users.antiplagiat.ru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94626" y="1104181"/>
            <a:ext cx="4486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</a:t>
            </a:r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569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926821" y="2874936"/>
            <a:ext cx="663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публикаций.</a:t>
            </a:r>
          </a:p>
        </p:txBody>
      </p:sp>
    </p:spTree>
    <p:extLst>
      <p:ext uri="{BB962C8B-B14F-4D97-AF65-F5344CB8AC3E}">
        <p14:creationId xmlns:p14="http://schemas.microsoft.com/office/powerpoint/2010/main" val="240806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7"/>
            <a:ext cx="3152152" cy="4637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52" y="1027907"/>
            <a:ext cx="3226784" cy="4637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47" y="1027907"/>
            <a:ext cx="3265553" cy="4637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46" y="1027907"/>
            <a:ext cx="3265553" cy="4637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2152" y="365126"/>
            <a:ext cx="288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28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7"/>
            <a:ext cx="3102309" cy="4379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695" y="1027907"/>
            <a:ext cx="3020846" cy="4379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30" y="1014231"/>
            <a:ext cx="3055005" cy="4379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26279" y="431321"/>
            <a:ext cx="272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55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7" y="464746"/>
            <a:ext cx="4373592" cy="6180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48" y="464746"/>
            <a:ext cx="4372527" cy="6180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0618" y="95414"/>
            <a:ext cx="255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публикации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59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0" y="2557220"/>
            <a:ext cx="9088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Наличие авторских программ, 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пособий, методических рекомендаций.</a:t>
            </a:r>
          </a:p>
        </p:txBody>
      </p:sp>
    </p:spTree>
    <p:extLst>
      <p:ext uri="{BB962C8B-B14F-4D97-AF65-F5344CB8AC3E}">
        <p14:creationId xmlns:p14="http://schemas.microsoft.com/office/powerpoint/2010/main" val="426526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5" y="590909"/>
            <a:ext cx="4242678" cy="6003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55" y="590909"/>
            <a:ext cx="4063957" cy="60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10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81" y="530481"/>
            <a:ext cx="4028807" cy="59407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4" y="530481"/>
            <a:ext cx="4123692" cy="59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55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83" y="552004"/>
            <a:ext cx="4117159" cy="5935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8" y="552004"/>
            <a:ext cx="4106917" cy="59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06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0" y="2435995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Выступления на заседаниях методических советов, научно – практических конференциях, педагогических чтениях, семинарах, секциях, форумах,  радиопередачах(очно).</a:t>
            </a:r>
          </a:p>
        </p:txBody>
      </p:sp>
    </p:spTree>
    <p:extLst>
      <p:ext uri="{BB962C8B-B14F-4D97-AF65-F5344CB8AC3E}">
        <p14:creationId xmlns:p14="http://schemas.microsoft.com/office/powerpoint/2010/main" val="2822225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5" y="734458"/>
            <a:ext cx="4166293" cy="5965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11" y="734458"/>
            <a:ext cx="4176586" cy="5965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5125" y="232913"/>
            <a:ext cx="426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2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0" y="1465963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Соответствие данных первичного обследования и диагноза перспективному плану индивидуальной или групповой коррекции. </a:t>
            </a:r>
          </a:p>
        </p:txBody>
      </p:sp>
    </p:spTree>
    <p:extLst>
      <p:ext uri="{BB962C8B-B14F-4D97-AF65-F5344CB8AC3E}">
        <p14:creationId xmlns:p14="http://schemas.microsoft.com/office/powerpoint/2010/main" val="2278774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Picture 2" descr="E:\конференции кудревато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74" y="449593"/>
            <a:ext cx="4333017" cy="5964270"/>
          </a:xfrm>
          <a:prstGeom prst="rect">
            <a:avLst/>
          </a:prstGeom>
          <a:noFill/>
        </p:spPr>
      </p:pic>
      <p:pic>
        <p:nvPicPr>
          <p:cNvPr id="8" name="Picture 3" descr="E:\конференции кудреватова 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0670" y="457200"/>
            <a:ext cx="3990003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0523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4707" y="-74907"/>
            <a:ext cx="4894586" cy="70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52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1" y="1574744"/>
            <a:ext cx="3000256" cy="4280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32" y="1574744"/>
            <a:ext cx="2899513" cy="42333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31" y="1574744"/>
            <a:ext cx="2956119" cy="4233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2325" y="621102"/>
            <a:ext cx="232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99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" y="1381069"/>
            <a:ext cx="3041629" cy="4268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26" y="1377540"/>
            <a:ext cx="2943231" cy="4271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58" y="1381070"/>
            <a:ext cx="2995745" cy="4268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3326" y="483079"/>
            <a:ext cx="310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уровень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86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" y="1918831"/>
            <a:ext cx="3603311" cy="496720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81" y="3159830"/>
            <a:ext cx="5298119" cy="36981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67" y="0"/>
            <a:ext cx="2901066" cy="416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0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61993" y="2580468"/>
            <a:ext cx="9082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(очно).</a:t>
            </a:r>
          </a:p>
        </p:txBody>
      </p:sp>
    </p:spTree>
    <p:extLst>
      <p:ext uri="{BB962C8B-B14F-4D97-AF65-F5344CB8AC3E}">
        <p14:creationId xmlns:p14="http://schemas.microsoft.com/office/powerpoint/2010/main" val="1013457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497678" y="278540"/>
            <a:ext cx="428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" y="648105"/>
            <a:ext cx="4458552" cy="61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92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57" y="552692"/>
            <a:ext cx="4102670" cy="5873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3" y="552092"/>
            <a:ext cx="4085348" cy="587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04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532"/>
            <a:ext cx="3350153" cy="4758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17" y="3048960"/>
            <a:ext cx="5435883" cy="38255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87" y="365126"/>
            <a:ext cx="3511914" cy="49617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0153" y="-4206"/>
            <a:ext cx="354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60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27" y="662077"/>
            <a:ext cx="4192120" cy="6016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3" y="662077"/>
            <a:ext cx="4212885" cy="6016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495" y="180460"/>
            <a:ext cx="2793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0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66" y="129396"/>
            <a:ext cx="4589267" cy="65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77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71" y="258792"/>
            <a:ext cx="4499785" cy="64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83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31736" y="2526224"/>
            <a:ext cx="8857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10.Экспертная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2232207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33" y="365126"/>
            <a:ext cx="4440487" cy="62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34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404719" y="2944678"/>
            <a:ext cx="6778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11.Наставничество.</a:t>
            </a:r>
          </a:p>
        </p:txBody>
      </p:sp>
    </p:spTree>
    <p:extLst>
      <p:ext uri="{BB962C8B-B14F-4D97-AF65-F5344CB8AC3E}">
        <p14:creationId xmlns:p14="http://schemas.microsoft.com/office/powerpoint/2010/main" val="2080697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68" y="199480"/>
            <a:ext cx="4597917" cy="65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52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4" y="580786"/>
            <a:ext cx="4213293" cy="60249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814" y="530523"/>
            <a:ext cx="4244261" cy="599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2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0" y="561064"/>
            <a:ext cx="4257389" cy="6039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36" y="561065"/>
            <a:ext cx="4228728" cy="60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16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55559" y="2397948"/>
            <a:ext cx="84328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Общественно-педагогическая активность педагога: участие в работе педагогических сообществ, комиссиях, в жюри конкурсов.</a:t>
            </a:r>
          </a:p>
        </p:txBody>
      </p:sp>
    </p:spTree>
    <p:extLst>
      <p:ext uri="{BB962C8B-B14F-4D97-AF65-F5344CB8AC3E}">
        <p14:creationId xmlns:p14="http://schemas.microsoft.com/office/powerpoint/2010/main" val="16246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5" y="635361"/>
            <a:ext cx="4206155" cy="5992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76" y="635361"/>
            <a:ext cx="4256969" cy="599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0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4" y="566352"/>
            <a:ext cx="4175880" cy="5949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0" y="566352"/>
            <a:ext cx="4173046" cy="593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1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523552" y="2820691"/>
            <a:ext cx="8096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Динамика продвижения обучающихся в соответствии с перспективным планом коррекционной работы.</a:t>
            </a:r>
          </a:p>
        </p:txBody>
      </p:sp>
    </p:spTree>
    <p:extLst>
      <p:ext uri="{BB962C8B-B14F-4D97-AF65-F5344CB8AC3E}">
        <p14:creationId xmlns:p14="http://schemas.microsoft.com/office/powerpoint/2010/main" val="2246114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77" y="514592"/>
            <a:ext cx="4274332" cy="610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70" y="1773906"/>
            <a:ext cx="2631057" cy="3783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20" y="2872605"/>
            <a:ext cx="2654844" cy="3787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53" y="1027907"/>
            <a:ext cx="2631057" cy="378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86" y="178735"/>
            <a:ext cx="4509427" cy="65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4" y="578015"/>
            <a:ext cx="4165427" cy="5909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38" y="578015"/>
            <a:ext cx="4165427" cy="59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3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59" y="365126"/>
            <a:ext cx="4444271" cy="6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50" y="1572735"/>
            <a:ext cx="2736798" cy="3899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27" y="2674143"/>
            <a:ext cx="2730070" cy="3899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0" y="365126"/>
            <a:ext cx="2723342" cy="38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6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09" y="418381"/>
            <a:ext cx="4195125" cy="6021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6" y="418381"/>
            <a:ext cx="4377834" cy="602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8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4" y="496019"/>
            <a:ext cx="4097063" cy="5865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6020"/>
            <a:ext cx="4107186" cy="58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77" y="150962"/>
            <a:ext cx="4634845" cy="65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521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-265202" y="2355742"/>
            <a:ext cx="9409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5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690113"/>
            <a:ext cx="4042838" cy="5788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26" y="690113"/>
            <a:ext cx="3981030" cy="57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699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0" y="407862"/>
            <a:ext cx="4274566" cy="6042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06" y="407862"/>
            <a:ext cx="4244780" cy="600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104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27" y="365126"/>
            <a:ext cx="4245385" cy="6002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37" y="330717"/>
            <a:ext cx="4266784" cy="603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20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-234718" y="3045417"/>
            <a:ext cx="930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73397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60350"/>
            <a:ext cx="4248150" cy="6337300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260350"/>
            <a:ext cx="424815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27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35" y="499457"/>
            <a:ext cx="4262130" cy="60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313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" y="411250"/>
            <a:ext cx="4507891" cy="6081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87" y="388188"/>
            <a:ext cx="4303625" cy="60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50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2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440939" y="2859437"/>
            <a:ext cx="6703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80747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70797" y="448574"/>
            <a:ext cx="4287046" cy="60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6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52" y="1487460"/>
            <a:ext cx="6490096" cy="38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3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774915" y="2944678"/>
            <a:ext cx="7663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20028455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1387</TotalTime>
  <Words>335</Words>
  <Application>Microsoft Office PowerPoint</Application>
  <PresentationFormat>Экран (4:3)</PresentationFormat>
  <Paragraphs>41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2" baseType="lpstr">
      <vt:lpstr>MS Gothic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Домашний</cp:lastModifiedBy>
  <cp:revision>194</cp:revision>
  <dcterms:created xsi:type="dcterms:W3CDTF">2022-07-12T17:12:29Z</dcterms:created>
  <dcterms:modified xsi:type="dcterms:W3CDTF">2023-02-08T12:26:15Z</dcterms:modified>
</cp:coreProperties>
</file>