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73" r:id="rId4"/>
    <p:sldId id="277" r:id="rId5"/>
    <p:sldId id="287" r:id="rId6"/>
    <p:sldId id="278" r:id="rId7"/>
    <p:sldId id="288" r:id="rId8"/>
    <p:sldId id="279" r:id="rId9"/>
    <p:sldId id="289" r:id="rId10"/>
    <p:sldId id="280" r:id="rId11"/>
    <p:sldId id="29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A7F6060-A676-4D32-B9DF-200770681909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302EBE9-52A1-4FB0-8D1D-CA22727BA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E09881-6CD4-42CE-8412-22570705AF7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5DE8C-013D-4972-8E65-CC9F546A6A5C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45BF9-349F-4CDE-8AB0-06C98B89B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66BBC-AA1C-4701-BD66-F26AE8BC52AE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C762E-4498-4A74-A35A-BA89DCD97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9C6D8-1A40-4594-8E19-CB6AFC010766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E3812-5D43-407D-9C7B-5FDEDED55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43DAC-B8C8-4D62-81F6-70998EF3CCF5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B7C2E-EF38-4BF2-BC5C-0CA15AEC5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5DDB-3149-46BD-AB62-56A890D07F8A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EB561-302C-4E31-8366-56EDBFAA3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34DCF-4BD2-47E6-9A53-AF5935F03260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B5633-9780-4062-A6A7-673CA51D9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08237-A43D-45A8-AE51-B4ECC772F830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C4C-3F96-4D90-9BAA-A313DA396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A1E12-9A71-436D-A823-C2E45E424C00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E4AD4-266E-4F71-95C7-A8ECD3B8F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F180D-EE24-4995-87ED-E56914DD9C38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ABE28-9594-49CA-84F3-63153FD0D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7F06C-FBD5-490E-A0C6-94E7025D0C54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C0969-A261-413A-B66E-392403A9F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0920B-C7C5-45B0-886C-B6F44FF9A2EE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8FE28-4FB7-4B6A-BBAA-4459C2742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C2AC58-91AC-4DB6-AAF2-B61D2CBEE7EE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75729F-03BD-4F49-92A0-A0364E0F7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8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4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Дина\Desktop\d0b89f77a1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9525"/>
            <a:ext cx="9191626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128963" y="0"/>
            <a:ext cx="35258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Мир  полон звуков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7" name="Picture 3" descr="C:\Users\Дина\Desktop\sinyaya_pevchaya_ptica_1440x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45" y="-17698"/>
            <a:ext cx="3131295" cy="19570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4340" name="Picture 4" descr="C:\Users\Дина\Desktop\83661644_preview_c3c34e99972a1c3d38c13272f2bcbc3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4000" y="4329113"/>
            <a:ext cx="141287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C:\Users\Дина\Desktop\f4ifzp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0725" y="960438"/>
            <a:ext cx="1738313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C:\Users\Дина\Desktop\6fe146a97f7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620838"/>
            <a:ext cx="4327525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C:\Users\Дина\Desktop\78361489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63" y="4108450"/>
            <a:ext cx="3382962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Users\Дина\Desktop\MICROFN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128393" y="2121285"/>
            <a:ext cx="3527118" cy="1811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4345" name="Прямоугольник 2"/>
          <p:cNvSpPr>
            <a:spLocks noChangeArrowheads="1"/>
          </p:cNvSpPr>
          <p:nvPr/>
        </p:nvSpPr>
        <p:spPr bwMode="auto">
          <a:xfrm>
            <a:off x="2305050" y="1017588"/>
            <a:ext cx="45720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Мир, в котором мы живем, полон всевозможных звуков.</a:t>
            </a:r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ru-RU" sz="2000" b="1">
                <a:solidFill>
                  <a:srgbClr val="002060"/>
                </a:solidFill>
                <a:latin typeface="Calibri" pitchFamily="34" charset="0"/>
              </a:rPr>
            </a:br>
            <a:endParaRPr lang="ru-RU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00563" y="5495925"/>
            <a:ext cx="4349750" cy="1362075"/>
          </a:xfrm>
        </p:spPr>
        <p:txBody>
          <a:bodyPr>
            <a:normAutofit/>
          </a:bodyPr>
          <a:lstStyle/>
          <a:p>
            <a:r>
              <a:rPr lang="ru-RU" sz="2000" cap="none" smtClean="0"/>
              <a:t>МАДОУ «ЦРР</a:t>
            </a:r>
            <a:r>
              <a:rPr lang="ru-RU" sz="2000" cap="none" smtClean="0">
                <a:latin typeface="Arial" charset="0"/>
              </a:rPr>
              <a:t>-детский сад  </a:t>
            </a:r>
            <a:r>
              <a:rPr lang="ru-RU" sz="2000" cap="none" smtClean="0"/>
              <a:t>№58»</a:t>
            </a:r>
            <a:br>
              <a:rPr lang="ru-RU" sz="2000" cap="none" smtClean="0"/>
            </a:br>
            <a:r>
              <a:rPr lang="ru-RU" sz="2000" cap="none" smtClean="0"/>
              <a:t>МУЗЫКАЛЬНЫЙ РУКОВОДИТЕЛЬ </a:t>
            </a:r>
            <a:r>
              <a:rPr lang="ru-RU" sz="2000" cap="none" smtClean="0">
                <a:latin typeface="Arial" charset="0"/>
              </a:rPr>
              <a:t>МАТВЕЕВА</a:t>
            </a:r>
            <a:r>
              <a:rPr lang="ru-RU" sz="2000" cap="none" smtClean="0"/>
              <a:t> </a:t>
            </a:r>
            <a:r>
              <a:rPr lang="ru-RU" sz="2000" cap="none" smtClean="0">
                <a:latin typeface="Arial" charset="0"/>
              </a:rPr>
              <a:t>С</a:t>
            </a:r>
            <a:r>
              <a:rPr lang="ru-RU" sz="2000" cap="none" smtClean="0"/>
              <a:t>.</a:t>
            </a:r>
            <a:r>
              <a:rPr lang="ru-RU" sz="2000" cap="none" smtClean="0">
                <a:latin typeface="Arial" charset="0"/>
              </a:rPr>
              <a:t>З</a:t>
            </a:r>
            <a:r>
              <a:rPr lang="ru-RU" sz="2000" cap="none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Дина\Desktop\nch1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 descr="C:\Users\Дина\Desktop\i.jpg"/>
          <p:cNvPicPr>
            <a:picLocks noChangeAspect="1" noChangeArrowheads="1"/>
          </p:cNvPicPr>
          <p:nvPr/>
        </p:nvPicPr>
        <p:blipFill>
          <a:blip r:embed="rId3"/>
          <a:srcRect t="14348" r="12791"/>
          <a:stretch>
            <a:fillRect/>
          </a:stretch>
        </p:blipFill>
        <p:spPr bwMode="auto">
          <a:xfrm>
            <a:off x="534988" y="701675"/>
            <a:ext cx="7535862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0825" y="2308225"/>
            <a:ext cx="4572000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«</a:t>
            </a:r>
            <a:r>
              <a:rPr lang="ru-RU" sz="2400" b="1" i="1" dirty="0">
                <a:solidFill>
                  <a:srgbClr val="00B050"/>
                </a:solidFill>
                <a:latin typeface="+mn-lt"/>
                <a:cs typeface="+mn-cs"/>
              </a:rPr>
              <a:t>Си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» тоже хорошо поёт,</a:t>
            </a:r>
            <a:b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Но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домоседкою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слывёт.</a:t>
            </a:r>
            <a:b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Её нельзя нам не заметить,</a:t>
            </a:r>
            <a:b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Этаж её по счёту – третий</a:t>
            </a:r>
            <a:r>
              <a:rPr lang="ru-RU" dirty="0">
                <a:latin typeface="+mn-lt"/>
                <a:cs typeface="+mn-cs"/>
              </a:rPr>
              <a:t>.</a:t>
            </a:r>
          </a:p>
        </p:txBody>
      </p:sp>
      <p:pic>
        <p:nvPicPr>
          <p:cNvPr id="24580" name="Picture 3" descr="C:\Users\Дина\Desktop\takt_cherta--300x236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968750"/>
            <a:ext cx="346075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&amp;Kcy;&amp;acy;&amp;dcy;&amp;rcy; &amp;icy;&amp;zcy; &amp;mcy;&amp;ucy;&amp;lcy;&amp;softcy;&amp;tcy;&amp;fcy;&amp;icy;&amp;lcy;&amp;softcy;&amp;mcy;&amp;acy; &amp;Rcy;&amp;iecy;&amp;kcy;&amp;scy;. 6. &amp;Rcy;&amp;iecy;&amp;kcy;&amp;scy; - &amp;dcy;&amp;ocy;&amp;mcy;&amp;ocy;&amp;scy;&amp;iecy;&amp;dcy;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427984" y="2672630"/>
            <a:ext cx="4381578" cy="3350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68" name="Picture 4" descr="C:\Users\Дина\Desktop\musicnote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332757" y="2672630"/>
            <a:ext cx="819370" cy="971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4583" name="TextBox 4"/>
          <p:cNvSpPr txBox="1">
            <a:spLocks noChangeArrowheads="1"/>
          </p:cNvSpPr>
          <p:nvPr/>
        </p:nvSpPr>
        <p:spPr bwMode="auto">
          <a:xfrm>
            <a:off x="6424613" y="3862388"/>
            <a:ext cx="635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Дина\Desktop\nch1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38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412750" y="2366963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alibri" pitchFamily="34" charset="0"/>
              </a:rPr>
              <a:t>До, ре, ми, фа, соль, ля, си,</a:t>
            </a:r>
            <a:br>
              <a:rPr lang="ru-RU" sz="2400" b="1" i="1">
                <a:latin typeface="Calibri" pitchFamily="34" charset="0"/>
              </a:rPr>
            </a:br>
            <a:r>
              <a:rPr lang="ru-RU" sz="2400" b="1" i="1">
                <a:solidFill>
                  <a:srgbClr val="C00000"/>
                </a:solidFill>
                <a:latin typeface="Calibri" pitchFamily="34" charset="0"/>
              </a:rPr>
              <a:t>«Что же дальше?» – ты спроси,</a:t>
            </a:r>
            <a:br>
              <a:rPr lang="ru-RU" sz="2400" b="1" i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>
                <a:solidFill>
                  <a:srgbClr val="C00000"/>
                </a:solidFill>
                <a:latin typeface="Calibri" pitchFamily="34" charset="0"/>
              </a:rPr>
              <a:t>А я тебе отвечу,</a:t>
            </a:r>
            <a:br>
              <a:rPr lang="ru-RU" sz="2400" b="1" i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>
                <a:solidFill>
                  <a:srgbClr val="C00000"/>
                </a:solidFill>
                <a:latin typeface="Calibri" pitchFamily="34" charset="0"/>
              </a:rPr>
              <a:t>И между тем замечу:</a:t>
            </a:r>
            <a:br>
              <a:rPr lang="ru-RU" sz="2400" b="1" i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>
                <a:solidFill>
                  <a:srgbClr val="C00000"/>
                </a:solidFill>
                <a:latin typeface="Calibri" pitchFamily="34" charset="0"/>
              </a:rPr>
              <a:t>Заполнен нотами весь дом,</a:t>
            </a:r>
            <a:br>
              <a:rPr lang="ru-RU" sz="2400" b="1" i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>
                <a:solidFill>
                  <a:srgbClr val="C00000"/>
                </a:solidFill>
                <a:latin typeface="Calibri" pitchFamily="34" charset="0"/>
              </a:rPr>
              <a:t>Их встретишь где угодно,</a:t>
            </a:r>
            <a:br>
              <a:rPr lang="ru-RU" sz="2400" b="1" i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>
                <a:solidFill>
                  <a:srgbClr val="C00000"/>
                </a:solidFill>
                <a:latin typeface="Calibri" pitchFamily="34" charset="0"/>
              </a:rPr>
              <a:t>Пять этажей, подвал, чердак –</a:t>
            </a:r>
            <a:br>
              <a:rPr lang="ru-RU" sz="2400" b="1" i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>
                <a:solidFill>
                  <a:srgbClr val="C00000"/>
                </a:solidFill>
                <a:latin typeface="Calibri" pitchFamily="34" charset="0"/>
              </a:rPr>
              <a:t>Всё для жилья пригодно.</a:t>
            </a:r>
          </a:p>
        </p:txBody>
      </p:sp>
      <p:pic>
        <p:nvPicPr>
          <p:cNvPr id="25603" name="Picture 3" descr="C:\Users\Дина\Desktop\i.jpg"/>
          <p:cNvPicPr>
            <a:picLocks noChangeAspect="1" noChangeArrowheads="1"/>
          </p:cNvPicPr>
          <p:nvPr/>
        </p:nvPicPr>
        <p:blipFill>
          <a:blip r:embed="rId3"/>
          <a:srcRect t="14348" r="12791"/>
          <a:stretch>
            <a:fillRect/>
          </a:stretch>
        </p:blipFill>
        <p:spPr bwMode="auto">
          <a:xfrm>
            <a:off x="534988" y="701675"/>
            <a:ext cx="7535862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Users\Дина\Desktop\takt_cherta--300x236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6000" y="3948113"/>
            <a:ext cx="346075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Картинки на тему музыка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1025" y="5778500"/>
            <a:ext cx="1081088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C:\Users\Дина\Desktop\MUSIC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02125" y="2205038"/>
            <a:ext cx="451008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C:\Users\Дина\Desktop\Img_00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5738813" y="3959225"/>
            <a:ext cx="3405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Calibri" pitchFamily="34" charset="0"/>
              </a:rPr>
              <a:t>Так выглядят НОТЫ</a:t>
            </a:r>
          </a:p>
        </p:txBody>
      </p:sp>
      <p:sp>
        <p:nvSpPr>
          <p:cNvPr id="15363" name="Прямоугольник 1"/>
          <p:cNvSpPr>
            <a:spLocks noChangeArrowheads="1"/>
          </p:cNvSpPr>
          <p:nvPr/>
        </p:nvSpPr>
        <p:spPr bwMode="auto">
          <a:xfrm>
            <a:off x="4568825" y="0"/>
            <a:ext cx="457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Но звуки сами по себе  еще не музыка. Чтобы получить мелодию, звуки нужно правильно подобрать, а чтобы сыграть её, их нужно правильно записать. Для этого и существуют ноты.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Дина\Desktop\0304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925" y="0"/>
            <a:ext cx="9178925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2339975" y="4508500"/>
            <a:ext cx="576103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Вот пятиэтажный дом,</a:t>
            </a:r>
            <a:br>
              <a:rPr lang="ru-RU" sz="3200" b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Жили-были ноты в нём.</a:t>
            </a:r>
            <a:br>
              <a:rPr lang="ru-RU" sz="3200" b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Разрешите их представить,</a:t>
            </a:r>
            <a:br>
              <a:rPr lang="ru-RU" sz="3200" b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По порядочку расставить.</a:t>
            </a: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2947988" y="188913"/>
            <a:ext cx="3865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7030A0"/>
                </a:solidFill>
                <a:latin typeface="Calibri" pitchFamily="34" charset="0"/>
              </a:rPr>
              <a:t>Где живут ноты?</a:t>
            </a:r>
          </a:p>
        </p:txBody>
      </p:sp>
      <p:pic>
        <p:nvPicPr>
          <p:cNvPr id="16388" name="Picture 2" descr="C:\Users\Дина\Desktop\500595481600612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9225" y="760413"/>
            <a:ext cx="3744913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mebeltveri.ru/school/i2/nch1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0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317500" y="1989138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alibri" pitchFamily="34" charset="0"/>
              </a:rPr>
              <a:t>Нота «</a:t>
            </a:r>
            <a:r>
              <a:rPr lang="ru-RU" sz="2400" b="1" i="1">
                <a:solidFill>
                  <a:srgbClr val="C00000"/>
                </a:solidFill>
                <a:latin typeface="Calibri" pitchFamily="34" charset="0"/>
              </a:rPr>
              <a:t>До</a:t>
            </a:r>
            <a:r>
              <a:rPr lang="ru-RU" sz="2400" b="1" i="1">
                <a:latin typeface="Calibri" pitchFamily="34" charset="0"/>
              </a:rPr>
              <a:t>» живёт в подвале</a:t>
            </a:r>
            <a:br>
              <a:rPr lang="ru-RU" sz="2400" b="1" i="1">
                <a:latin typeface="Calibri" pitchFamily="34" charset="0"/>
              </a:rPr>
            </a:br>
            <a:r>
              <a:rPr lang="ru-RU" sz="2400" b="1" i="1">
                <a:latin typeface="Calibri" pitchFamily="34" charset="0"/>
              </a:rPr>
              <a:t>Очень-очень низком,</a:t>
            </a:r>
            <a:br>
              <a:rPr lang="ru-RU" sz="2400" b="1" i="1">
                <a:latin typeface="Calibri" pitchFamily="34" charset="0"/>
              </a:rPr>
            </a:br>
            <a:r>
              <a:rPr lang="ru-RU" sz="2400" b="1" i="1">
                <a:latin typeface="Calibri" pitchFamily="34" charset="0"/>
              </a:rPr>
              <a:t>Вы бывали в нём? Едва ли.</a:t>
            </a:r>
            <a:br>
              <a:rPr lang="ru-RU" sz="2400" b="1" i="1">
                <a:latin typeface="Calibri" pitchFamily="34" charset="0"/>
              </a:rPr>
            </a:br>
            <a:r>
              <a:rPr lang="ru-RU" sz="2400" b="1" i="1">
                <a:latin typeface="Calibri" pitchFamily="34" charset="0"/>
              </a:rPr>
              <a:t>Там гуляют киски.</a:t>
            </a:r>
            <a:br>
              <a:rPr lang="ru-RU" sz="2400" b="1" i="1">
                <a:latin typeface="Calibri" pitchFamily="34" charset="0"/>
              </a:rPr>
            </a:br>
            <a:r>
              <a:rPr lang="ru-RU" sz="2400" b="1" i="1">
                <a:latin typeface="Calibri" pitchFamily="34" charset="0"/>
              </a:rPr>
              <a:t>Нота «</a:t>
            </a:r>
            <a:r>
              <a:rPr lang="ru-RU" sz="2400" b="1" i="1">
                <a:solidFill>
                  <a:srgbClr val="C00000"/>
                </a:solidFill>
                <a:latin typeface="Calibri" pitchFamily="34" charset="0"/>
              </a:rPr>
              <a:t>До</a:t>
            </a:r>
            <a:r>
              <a:rPr lang="ru-RU" sz="2400" b="1" i="1">
                <a:latin typeface="Calibri" pitchFamily="34" charset="0"/>
              </a:rPr>
              <a:t>», как на скамейке</a:t>
            </a:r>
            <a:br>
              <a:rPr lang="ru-RU" sz="2400" b="1" i="1">
                <a:latin typeface="Calibri" pitchFamily="34" charset="0"/>
              </a:rPr>
            </a:br>
            <a:r>
              <a:rPr lang="ru-RU" sz="2400" b="1" i="1">
                <a:latin typeface="Calibri" pitchFamily="34" charset="0"/>
              </a:rPr>
              <a:t>На добавочной линейке.</a:t>
            </a:r>
          </a:p>
        </p:txBody>
      </p:sp>
      <p:pic>
        <p:nvPicPr>
          <p:cNvPr id="17411" name="Picture 3" descr="C:\Users\Дина\Desktop\takt_cherta--300x236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7738" y="1196975"/>
            <a:ext cx="346075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C:\Users\Дина\Desktop\post-15531-0-99342000-1324067236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850" y="4297363"/>
            <a:ext cx="3768725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Дина\Desktop\83827456_1215021238_music_key130207big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17739" y="937609"/>
            <a:ext cx="571714" cy="1245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7414" name="Picture 6" descr="&amp;Acy;&amp;ncy;&amp;icy;&amp;mcy;&amp;acy;&amp;shcy;&amp;kcy;&amp;icy; &amp;kcy;&amp;ocy;&amp;shcy;&amp;iecy;&amp;kcy;, &amp;Kcy;&amp;ocy;&amp;shcy;&amp;kcy;&amp;icy; &amp;acy;&amp;ncy;&amp;icy;&amp;mcy;&amp;acy;&amp;shcy;&amp;kcy;&amp;icy;, &amp;rcy;&amp;acy;&amp;zcy;&amp;ncy;&amp;ycy;&amp;iecy; &amp;acy;&amp;ncy;&amp;icy;&amp;mcy;&amp;acy;&amp;shcy;&amp;kcy;&amp;icy; &amp;scy; &amp;kcy;&amp;ocy;&amp;shcy;&amp;kcy;&amp;acy;&amp;mcy;&amp;icy; Smayli.ru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4818063"/>
            <a:ext cx="10048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&amp;Acy;&amp;ncy;&amp;icy;&amp;mcy;&amp;acy;&amp;shcy;&amp;kcy;&amp;icy; &amp;kcy;&amp;ocy;&amp;shcy;&amp;iecy;&amp;kcy;, &amp;Kcy;&amp;ocy;&amp;shcy;&amp;kcy;&amp;icy; &amp;acy;&amp;ncy;&amp;icy;&amp;mcy;&amp;acy;&amp;shcy;&amp;kcy;&amp;icy;, &amp;rcy;&amp;acy;&amp;zcy;&amp;ncy;&amp;ycy;&amp;iecy; &amp;acy;&amp;ncy;&amp;icy;&amp;mcy;&amp;acy;&amp;shcy;&amp;kcy;&amp;icy; &amp;scy; &amp;kcy;&amp;ocy;&amp;shcy;&amp;kcy;&amp;acy;&amp;mcy;&amp;icy; Smayli.ru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5919788"/>
            <a:ext cx="100488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Box 2"/>
          <p:cNvSpPr txBox="1">
            <a:spLocks noChangeArrowheads="1"/>
          </p:cNvSpPr>
          <p:nvPr/>
        </p:nvSpPr>
        <p:spPr bwMode="auto">
          <a:xfrm>
            <a:off x="2843213" y="6149975"/>
            <a:ext cx="698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до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C:\Users\Дина\Desktop\397c15233ca570a2a572bad5846d8750b0c4382e.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492500" y="1112838"/>
            <a:ext cx="4572000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</a:t>
            </a:r>
            <a:r>
              <a:rPr lang="ru-RU" sz="2400" b="1" i="1" dirty="0">
                <a:latin typeface="+mn-lt"/>
                <a:cs typeface="+mn-cs"/>
              </a:rPr>
              <a:t>До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» одной неинтересно,</a:t>
            </a:r>
            <a:b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Не с кем спеть и поиграть,</a:t>
            </a:r>
            <a:b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И тогда решила «</a:t>
            </a:r>
            <a:r>
              <a:rPr lang="ru-RU" sz="2400" b="1" i="1" dirty="0">
                <a:latin typeface="+mn-lt"/>
                <a:cs typeface="+mn-cs"/>
              </a:rPr>
              <a:t>До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»</a:t>
            </a:r>
            <a:b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Ноту «</a:t>
            </a:r>
            <a:r>
              <a:rPr lang="ru-RU" sz="2400" b="1" i="1" dirty="0">
                <a:solidFill>
                  <a:srgbClr val="C00000"/>
                </a:solidFill>
                <a:latin typeface="+mn-lt"/>
                <a:cs typeface="+mn-cs"/>
              </a:rPr>
              <a:t>Ре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» к себе позвать.</a:t>
            </a:r>
            <a:b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</a:t>
            </a:r>
            <a:r>
              <a:rPr lang="ru-RU" sz="2400" b="1" i="1" dirty="0">
                <a:latin typeface="+mn-lt"/>
                <a:cs typeface="+mn-cs"/>
              </a:rPr>
              <a:t>До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» пониже – на скамейке,</a:t>
            </a:r>
            <a:b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</a:t>
            </a:r>
            <a:r>
              <a:rPr lang="ru-RU" sz="2400" b="1" i="1" dirty="0">
                <a:solidFill>
                  <a:srgbClr val="C00000"/>
                </a:solidFill>
                <a:latin typeface="+mn-lt"/>
                <a:cs typeface="+mn-cs"/>
              </a:rPr>
              <a:t>Ре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» – под первою линейкой.</a:t>
            </a:r>
            <a:b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Так в подвальчике своём</a:t>
            </a:r>
            <a:b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И живут они вдвоём.</a:t>
            </a:r>
          </a:p>
        </p:txBody>
      </p:sp>
      <p:pic>
        <p:nvPicPr>
          <p:cNvPr id="5" name="Picture 3" descr="C:\Users\Дина\Desktop\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1" t="23370" r="63705"/>
          <a:stretch/>
        </p:blipFill>
        <p:spPr bwMode="auto">
          <a:xfrm>
            <a:off x="0" y="2492313"/>
            <a:ext cx="3563888" cy="1873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8436" name="Picture 6" descr="&amp;Acy;&amp;ncy;&amp;icy;&amp;mcy;&amp;acy;&amp;shcy;&amp;kcy;&amp;icy; &amp;kcy;&amp;ocy;&amp;shcy;&amp;iecy;&amp;kcy;, &amp;Kcy;&amp;ocy;&amp;shcy;&amp;kcy;&amp;icy; &amp;acy;&amp;ncy;&amp;icy;&amp;mcy;&amp;acy;&amp;shcy;&amp;kcy;&amp;icy;, &amp;rcy;&amp;acy;&amp;zcy;&amp;ncy;&amp;ycy;&amp;iecy; &amp;acy;&amp;ncy;&amp;icy;&amp;mcy;&amp;acy;&amp;shcy;&amp;kcy;&amp;icy; &amp;scy; &amp;kcy;&amp;ocy;&amp;shcy;&amp;kcy;&amp;acy;&amp;mcy;&amp;icy; Smayli.ru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4930775"/>
            <a:ext cx="10064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&amp;Acy;&amp;ncy;&amp;icy;&amp;mcy;&amp;acy;&amp;shcy;&amp;kcy;&amp;icy; &amp;kcy;&amp;ocy;&amp;shcy;&amp;iecy;&amp;kcy;, &amp;Kcy;&amp;ocy;&amp;shcy;&amp;kcy;&amp;icy; &amp;acy;&amp;ncy;&amp;icy;&amp;mcy;&amp;acy;&amp;shcy;&amp;kcy;&amp;icy;, &amp;rcy;&amp;acy;&amp;zcy;&amp;ncy;&amp;ycy;&amp;iecy; &amp;acy;&amp;ncy;&amp;icy;&amp;mcy;&amp;acy;&amp;shcy;&amp;kcy;&amp;icy; &amp;scy; &amp;kcy;&amp;ocy;&amp;shcy;&amp;kcy;&amp;acy;&amp;mcy;&amp;icy; Smayli.ru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4652963"/>
            <a:ext cx="10064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 descr="Ебала я в рот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975" y="-49213"/>
            <a:ext cx="285115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Дина\Desktop\nch1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508000" y="1135063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70C0"/>
                </a:solidFill>
                <a:latin typeface="Calibri" pitchFamily="34" charset="0"/>
              </a:rPr>
              <a:t>Их соседка нота «</a:t>
            </a:r>
            <a:r>
              <a:rPr lang="ru-RU" sz="2400" b="1" i="1">
                <a:solidFill>
                  <a:srgbClr val="C00000"/>
                </a:solidFill>
                <a:latin typeface="Calibri" pitchFamily="34" charset="0"/>
              </a:rPr>
              <a:t>Ми</a:t>
            </a:r>
            <a:r>
              <a:rPr lang="ru-RU" sz="2400" b="1" i="1">
                <a:solidFill>
                  <a:srgbClr val="0070C0"/>
                </a:solidFill>
                <a:latin typeface="Calibri" pitchFamily="34" charset="0"/>
              </a:rPr>
              <a:t>»</a:t>
            </a:r>
            <a:br>
              <a:rPr lang="ru-RU" sz="2400" b="1" i="1">
                <a:solidFill>
                  <a:srgbClr val="0070C0"/>
                </a:solidFill>
                <a:latin typeface="Calibri" pitchFamily="34" charset="0"/>
              </a:rPr>
            </a:br>
            <a:r>
              <a:rPr lang="ru-RU" sz="2400" b="1" i="1">
                <a:solidFill>
                  <a:srgbClr val="0070C0"/>
                </a:solidFill>
                <a:latin typeface="Calibri" pitchFamily="34" charset="0"/>
              </a:rPr>
              <a:t>Радушная хозяйка,</a:t>
            </a:r>
            <a:br>
              <a:rPr lang="ru-RU" sz="2400" b="1" i="1">
                <a:solidFill>
                  <a:srgbClr val="0070C0"/>
                </a:solidFill>
                <a:latin typeface="Calibri" pitchFamily="34" charset="0"/>
              </a:rPr>
            </a:br>
            <a:r>
              <a:rPr lang="ru-RU" sz="2400" b="1" i="1">
                <a:solidFill>
                  <a:srgbClr val="0070C0"/>
                </a:solidFill>
                <a:latin typeface="Calibri" pitchFamily="34" charset="0"/>
              </a:rPr>
              <a:t>Всегда приветлива с людьми,</a:t>
            </a:r>
            <a:br>
              <a:rPr lang="ru-RU" sz="2400" b="1" i="1">
                <a:solidFill>
                  <a:srgbClr val="0070C0"/>
                </a:solidFill>
                <a:latin typeface="Calibri" pitchFamily="34" charset="0"/>
              </a:rPr>
            </a:br>
            <a:r>
              <a:rPr lang="ru-RU" sz="2400" b="1" i="1">
                <a:solidFill>
                  <a:srgbClr val="0070C0"/>
                </a:solidFill>
                <a:latin typeface="Calibri" pitchFamily="34" charset="0"/>
              </a:rPr>
              <a:t>Ты спой нам и сыграй-ка,</a:t>
            </a:r>
            <a:br>
              <a:rPr lang="ru-RU" sz="2400" b="1" i="1">
                <a:solidFill>
                  <a:srgbClr val="0070C0"/>
                </a:solidFill>
                <a:latin typeface="Calibri" pitchFamily="34" charset="0"/>
              </a:rPr>
            </a:br>
            <a:r>
              <a:rPr lang="ru-RU" sz="2400" b="1" i="1">
                <a:solidFill>
                  <a:srgbClr val="0070C0"/>
                </a:solidFill>
                <a:latin typeface="Calibri" pitchFamily="34" charset="0"/>
              </a:rPr>
              <a:t>И на этаж твой первый</a:t>
            </a:r>
            <a:br>
              <a:rPr lang="ru-RU" sz="2400" b="1" i="1">
                <a:solidFill>
                  <a:srgbClr val="0070C0"/>
                </a:solidFill>
                <a:latin typeface="Calibri" pitchFamily="34" charset="0"/>
              </a:rPr>
            </a:br>
            <a:r>
              <a:rPr lang="ru-RU" sz="2400" b="1" i="1">
                <a:solidFill>
                  <a:srgbClr val="0070C0"/>
                </a:solidFill>
                <a:latin typeface="Calibri" pitchFamily="34" charset="0"/>
              </a:rPr>
              <a:t>Заглянем мы наверно.</a:t>
            </a:r>
          </a:p>
        </p:txBody>
      </p:sp>
      <p:pic>
        <p:nvPicPr>
          <p:cNvPr id="19459" name="Picture 3" descr="C:\Users\Дина\Desktop\takt_cherta--300x236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63" y="3546475"/>
            <a:ext cx="346075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2"/>
          <p:cNvSpPr>
            <a:spLocks noChangeArrowheads="1"/>
          </p:cNvSpPr>
          <p:nvPr/>
        </p:nvSpPr>
        <p:spPr bwMode="auto">
          <a:xfrm>
            <a:off x="4029075" y="2671763"/>
            <a:ext cx="4572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70C0"/>
                </a:solidFill>
                <a:latin typeface="Calibri" pitchFamily="34" charset="0"/>
              </a:rPr>
              <a:t>.</a:t>
            </a:r>
            <a:br>
              <a:rPr lang="ru-RU" sz="2400" b="1" i="1">
                <a:solidFill>
                  <a:srgbClr val="0070C0"/>
                </a:solidFill>
                <a:latin typeface="Calibri" pitchFamily="34" charset="0"/>
              </a:rPr>
            </a:br>
            <a:endParaRPr lang="ru-RU" sz="2400" b="1" i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9461" name="Picture 2" descr="C:\Users\Дина\Desktop\mi15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9213" y="3810000"/>
            <a:ext cx="237172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 descr="&amp;SHcy;&amp;icy;&amp;zcy;&amp;ocy;&amp;fcy;&amp;rcy;&amp;iecy;&amp;ncy;&amp;icy;&amp;yacy; - &amp;lcy;&amp;iecy;&amp;chcy;&amp;iecy;&amp;ncy;&amp;icy;&amp;iecy; &amp;ocy;&amp;bcy;&amp;shchcy;&amp;iecy;&amp;ncy;&amp;icy;&amp;iecy;&amp;mcy;. &amp;Tcy;&amp;iecy;&amp;lcy;&amp;iecy;&amp;pcy;&amp;scy;&amp;icy;&amp;khcy;&amp;icy;&amp;acy;&amp;tcy;&amp;rcy;&amp;icy;&amp;yacy;. * &amp;Pcy;&amp;rcy;&amp;ocy;&amp;scy;&amp;mcy;&amp;ocy;&amp;tcy;&amp;rcy; &amp;tcy;&amp;iecy;&amp;mcy;&amp;ycy; - &amp;Scy;&amp;acy;&amp;mcy;&amp;acy; &amp;scy;&amp;iecy;&amp;bcy;&amp;iecy; &quot;&amp;gcy;&amp;iecy;&amp;ncy;&amp;iecy;&amp;rcy;&amp;acy;&amp;lcy;&amp;softcy;&amp;ncy;&amp;acy;&amp;yacy; &amp;ucy;&amp;bcy;&amp;ocy;&amp;rcy;&amp;shchcy;&amp;icy;&amp;tscy;&amp;acy;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1750" y="1060450"/>
            <a:ext cx="3179763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3"/>
          <p:cNvSpPr txBox="1">
            <a:spLocks noChangeArrowheads="1"/>
          </p:cNvSpPr>
          <p:nvPr/>
        </p:nvSpPr>
        <p:spPr bwMode="auto">
          <a:xfrm>
            <a:off x="6315075" y="5689600"/>
            <a:ext cx="81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Дина\Desktop\nch1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C:\Users\Дина\Desktop\takt_cherta--300x236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550" y="3789363"/>
            <a:ext cx="346075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4211638" y="3409950"/>
            <a:ext cx="457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C00000"/>
                </a:solidFill>
                <a:latin typeface="Calibri" pitchFamily="34" charset="0"/>
              </a:rPr>
              <a:t>У «</a:t>
            </a:r>
            <a:r>
              <a:rPr lang="ru-RU" sz="2800" b="1" i="1">
                <a:latin typeface="Calibri" pitchFamily="34" charset="0"/>
              </a:rPr>
              <a:t>Фа</a:t>
            </a:r>
            <a:r>
              <a:rPr lang="ru-RU" sz="2800" b="1" i="1">
                <a:solidFill>
                  <a:srgbClr val="C00000"/>
                </a:solidFill>
                <a:latin typeface="Calibri" pitchFamily="34" charset="0"/>
              </a:rPr>
              <a:t>» квартирка странная,</a:t>
            </a:r>
            <a:br>
              <a:rPr lang="ru-RU" sz="2800" b="1" i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800" b="1" i="1">
                <a:solidFill>
                  <a:srgbClr val="C00000"/>
                </a:solidFill>
                <a:latin typeface="Calibri" pitchFamily="34" charset="0"/>
              </a:rPr>
              <a:t>Как будто иностранная,</a:t>
            </a:r>
            <a:br>
              <a:rPr lang="ru-RU" sz="2800" b="1" i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800" b="1" i="1">
                <a:solidFill>
                  <a:srgbClr val="C00000"/>
                </a:solidFill>
                <a:latin typeface="Calibri" pitchFamily="34" charset="0"/>
              </a:rPr>
              <a:t>Она – междуэтажная,</a:t>
            </a:r>
            <a:br>
              <a:rPr lang="ru-RU" sz="2800" b="1" i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800" b="1" i="1">
                <a:solidFill>
                  <a:srgbClr val="C00000"/>
                </a:solidFill>
                <a:latin typeface="Calibri" pitchFamily="34" charset="0"/>
              </a:rPr>
              <a:t>И «</a:t>
            </a:r>
            <a:r>
              <a:rPr lang="ru-RU" sz="2800" b="1" i="1">
                <a:latin typeface="Calibri" pitchFamily="34" charset="0"/>
              </a:rPr>
              <a:t>Фа</a:t>
            </a:r>
            <a:r>
              <a:rPr lang="ru-RU" sz="2800" b="1" i="1">
                <a:solidFill>
                  <a:srgbClr val="C00000"/>
                </a:solidFill>
                <a:latin typeface="Calibri" pitchFamily="34" charset="0"/>
              </a:rPr>
              <a:t>» – персона важная.</a:t>
            </a:r>
            <a:br>
              <a:rPr lang="ru-RU" sz="2800" b="1" i="1">
                <a:solidFill>
                  <a:srgbClr val="C00000"/>
                </a:solidFill>
                <a:latin typeface="Calibri" pitchFamily="34" charset="0"/>
              </a:rPr>
            </a:br>
            <a:endParaRPr lang="ru-RU" sz="2800" b="1" i="1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5" name="Picture 3" descr="C:\Users\Дина\Desktop\0005-005-Fa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4579" y="498977"/>
            <a:ext cx="4661436" cy="2959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485" name="Picture 2" descr="Compose a postcard. The important person. Vitaly Ermolaev. Russian Fine Ar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804863"/>
            <a:ext cx="3163887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 descr="C:\Users\Дина\Desktop\musicnote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40438" y="1304925"/>
            <a:ext cx="5143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Дина\Desktop\nch1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C:\Users\Дина\Desktop\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t="16166" r="31680"/>
          <a:stretch/>
        </p:blipFill>
        <p:spPr bwMode="auto">
          <a:xfrm>
            <a:off x="3635896" y="832766"/>
            <a:ext cx="5406876" cy="1811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22531" name="Прямоугольник 1"/>
          <p:cNvSpPr>
            <a:spLocks noChangeArrowheads="1"/>
          </p:cNvSpPr>
          <p:nvPr/>
        </p:nvSpPr>
        <p:spPr bwMode="auto">
          <a:xfrm>
            <a:off x="401638" y="3644900"/>
            <a:ext cx="457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 i="1">
                <a:solidFill>
                  <a:srgbClr val="00B050"/>
                </a:solidFill>
                <a:latin typeface="Calibri" pitchFamily="34" charset="0"/>
              </a:rPr>
              <a:t>Нота «</a:t>
            </a:r>
            <a:r>
              <a:rPr lang="ru-RU" sz="2400" b="1" i="1">
                <a:solidFill>
                  <a:srgbClr val="C00000"/>
                </a:solidFill>
                <a:latin typeface="Calibri" pitchFamily="34" charset="0"/>
              </a:rPr>
              <a:t>Соль</a:t>
            </a:r>
            <a:r>
              <a:rPr lang="ru-RU" sz="2400" b="1" i="1">
                <a:solidFill>
                  <a:srgbClr val="00B050"/>
                </a:solidFill>
                <a:latin typeface="Calibri" pitchFamily="34" charset="0"/>
              </a:rPr>
              <a:t>» – второй этаж,</a:t>
            </a:r>
            <a:br>
              <a:rPr lang="ru-RU" sz="2400" b="1" i="1">
                <a:solidFill>
                  <a:srgbClr val="00B050"/>
                </a:solidFill>
                <a:latin typeface="Calibri" pitchFamily="34" charset="0"/>
              </a:rPr>
            </a:br>
            <a:r>
              <a:rPr lang="ru-RU" sz="2400" b="1" i="1">
                <a:solidFill>
                  <a:srgbClr val="00B050"/>
                </a:solidFill>
                <a:latin typeface="Calibri" pitchFamily="34" charset="0"/>
              </a:rPr>
              <a:t>Самый главный персонаж,</a:t>
            </a:r>
            <a:br>
              <a:rPr lang="ru-RU" sz="2400" b="1" i="1">
                <a:solidFill>
                  <a:srgbClr val="00B050"/>
                </a:solidFill>
                <a:latin typeface="Calibri" pitchFamily="34" charset="0"/>
              </a:rPr>
            </a:br>
            <a:r>
              <a:rPr lang="ru-RU" sz="2400" b="1" i="1">
                <a:solidFill>
                  <a:srgbClr val="00B050"/>
                </a:solidFill>
                <a:latin typeface="Calibri" pitchFamily="34" charset="0"/>
              </a:rPr>
              <a:t>Открывает дом ключом,</a:t>
            </a:r>
            <a:br>
              <a:rPr lang="ru-RU" sz="2400" b="1" i="1">
                <a:solidFill>
                  <a:srgbClr val="00B050"/>
                </a:solidFill>
                <a:latin typeface="Calibri" pitchFamily="34" charset="0"/>
              </a:rPr>
            </a:br>
            <a:r>
              <a:rPr lang="ru-RU" sz="2400" b="1" i="1">
                <a:solidFill>
                  <a:srgbClr val="00B050"/>
                </a:solidFill>
                <a:latin typeface="Calibri" pitchFamily="34" charset="0"/>
              </a:rPr>
              <a:t>В честь неё был назван он.</a:t>
            </a:r>
            <a:br>
              <a:rPr lang="ru-RU" sz="2400" b="1" i="1">
                <a:solidFill>
                  <a:srgbClr val="00B050"/>
                </a:solidFill>
                <a:latin typeface="Calibri" pitchFamily="34" charset="0"/>
              </a:rPr>
            </a:br>
            <a:r>
              <a:rPr lang="ru-RU" sz="2400" b="1" i="1">
                <a:solidFill>
                  <a:srgbClr val="00B050"/>
                </a:solidFill>
                <a:latin typeface="Calibri" pitchFamily="34" charset="0"/>
              </a:rPr>
              <a:t>Нота «</a:t>
            </a:r>
            <a:r>
              <a:rPr lang="ru-RU" sz="2400" b="1" i="1">
                <a:solidFill>
                  <a:srgbClr val="C00000"/>
                </a:solidFill>
                <a:latin typeface="Calibri" pitchFamily="34" charset="0"/>
              </a:rPr>
              <a:t>Соль</a:t>
            </a:r>
            <a:r>
              <a:rPr lang="ru-RU" sz="2400" b="1" i="1">
                <a:solidFill>
                  <a:srgbClr val="00B050"/>
                </a:solidFill>
                <a:latin typeface="Calibri" pitchFamily="34" charset="0"/>
              </a:rPr>
              <a:t>» и ключик «</a:t>
            </a:r>
            <a:r>
              <a:rPr lang="ru-RU" sz="2400" b="1" i="1">
                <a:solidFill>
                  <a:srgbClr val="C00000"/>
                </a:solidFill>
                <a:latin typeface="Calibri" pitchFamily="34" charset="0"/>
              </a:rPr>
              <a:t>Соль</a:t>
            </a:r>
            <a:r>
              <a:rPr lang="ru-RU" sz="2400" b="1" i="1">
                <a:solidFill>
                  <a:srgbClr val="00B050"/>
                </a:solidFill>
                <a:latin typeface="Calibri" pitchFamily="34" charset="0"/>
              </a:rPr>
              <a:t>»,</a:t>
            </a:r>
            <a:br>
              <a:rPr lang="ru-RU" sz="2400" b="1" i="1">
                <a:solidFill>
                  <a:srgbClr val="00B050"/>
                </a:solidFill>
                <a:latin typeface="Calibri" pitchFamily="34" charset="0"/>
              </a:rPr>
            </a:br>
            <a:r>
              <a:rPr lang="ru-RU" sz="2400" b="1" i="1">
                <a:solidFill>
                  <a:srgbClr val="00B050"/>
                </a:solidFill>
                <a:latin typeface="Calibri" pitchFamily="34" charset="0"/>
              </a:rPr>
              <a:t>Ты запомнить их изволь.</a:t>
            </a:r>
            <a:br>
              <a:rPr lang="ru-RU" sz="2400" b="1" i="1">
                <a:solidFill>
                  <a:srgbClr val="00B050"/>
                </a:solidFill>
                <a:latin typeface="Calibri" pitchFamily="34" charset="0"/>
              </a:rPr>
            </a:br>
            <a:endParaRPr lang="ru-RU" sz="2400" b="1" i="1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22532" name="Picture 3" descr="C:\Users\Дина\Desktop\takt_cherta--300x236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2250" y="2949575"/>
            <a:ext cx="3665538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C:\Users\Дина\Desktop\0006-006-Sol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692150"/>
            <a:ext cx="36004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 descr="Index of /Animation11/Hobbies_and_Entertainment/Music_and_Not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7538" y="3516313"/>
            <a:ext cx="219233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Дина\Desktop\nch1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33338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Дина\Desktop\0007-006-Lja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34640" y="786196"/>
            <a:ext cx="3088653" cy="2426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23555" name="Picture 3" descr="C:\Users\Дина\Desktop\takt_cherta--300x236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3963" y="3462338"/>
            <a:ext cx="3665537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188" y="3471863"/>
            <a:ext cx="4572000" cy="2740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А над «</a:t>
            </a:r>
            <a:r>
              <a:rPr lang="ru-RU" sz="2400" b="1" i="1" dirty="0">
                <a:solidFill>
                  <a:srgbClr val="C00000"/>
                </a:solidFill>
                <a:latin typeface="+mn-lt"/>
                <a:cs typeface="+mn-cs"/>
              </a:rPr>
              <a:t>Соль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» её подружка-Хохотушка,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веселушка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/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Распевает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«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тра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-ля-ля»,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А зовётся просто «</a:t>
            </a:r>
            <a:r>
              <a:rPr lang="ru-RU" sz="2400" b="1" i="1" dirty="0">
                <a:solidFill>
                  <a:srgbClr val="C00000"/>
                </a:solidFill>
                <a:latin typeface="+mn-lt"/>
                <a:cs typeface="+mn-cs"/>
              </a:rPr>
              <a:t>Ля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».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И так, над «</a:t>
            </a:r>
            <a:r>
              <a:rPr lang="ru-RU" sz="2400" b="1" i="1" dirty="0">
                <a:solidFill>
                  <a:srgbClr val="C00000"/>
                </a:solidFill>
                <a:latin typeface="+mn-lt"/>
                <a:cs typeface="+mn-cs"/>
              </a:rPr>
              <a:t>Соль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», мои друзья,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Живёт певунья – нота «</a:t>
            </a:r>
            <a:r>
              <a:rPr lang="ru-RU" sz="2400" b="1" i="1" dirty="0">
                <a:solidFill>
                  <a:srgbClr val="C00000"/>
                </a:solidFill>
                <a:latin typeface="+mn-lt"/>
                <a:cs typeface="+mn-cs"/>
              </a:rPr>
              <a:t>Ля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».</a:t>
            </a:r>
          </a:p>
        </p:txBody>
      </p:sp>
      <p:pic>
        <p:nvPicPr>
          <p:cNvPr id="23557" name="Picture 3" descr="C:\Users\Дина\Desktop\0006-006-Sol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075" y="627063"/>
            <a:ext cx="446405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6867525" y="2560638"/>
            <a:ext cx="606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C00000"/>
                </a:solidFill>
                <a:latin typeface="Calibri" pitchFamily="34" charset="0"/>
              </a:rPr>
              <a:t>ля</a:t>
            </a:r>
          </a:p>
        </p:txBody>
      </p:sp>
      <p:pic>
        <p:nvPicPr>
          <p:cNvPr id="23559" name="Picture 4" descr="C:\Users\Дина\Desktop\31089747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56125" y="676275"/>
            <a:ext cx="1522413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265</Words>
  <Application>Microsoft Office PowerPoint</Application>
  <PresentationFormat>Экран (4:3)</PresentationFormat>
  <Paragraphs>22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Calibri</vt:lpstr>
      <vt:lpstr>Arial</vt:lpstr>
      <vt:lpstr>Тема Office</vt:lpstr>
      <vt:lpstr>МАДОУ «ЦРР-детский сад  №58» МУЗЫКАЛЬНЫЙ РУКОВОДИТЕЛЬ МАТВЕЕВА С.З.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Дина</dc:creator>
  <cp:lastModifiedBy>Виталя</cp:lastModifiedBy>
  <cp:revision>113</cp:revision>
  <dcterms:created xsi:type="dcterms:W3CDTF">2014-05-05T18:46:25Z</dcterms:created>
  <dcterms:modified xsi:type="dcterms:W3CDTF">2020-04-29T10:44:56Z</dcterms:modified>
</cp:coreProperties>
</file>