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handoutMasterIdLst>
    <p:handoutMasterId r:id="rId28"/>
  </p:handoutMasterIdLst>
  <p:sldIdLst>
    <p:sldId id="277" r:id="rId2"/>
    <p:sldId id="257" r:id="rId3"/>
    <p:sldId id="300" r:id="rId4"/>
    <p:sldId id="311" r:id="rId5"/>
    <p:sldId id="286" r:id="rId6"/>
    <p:sldId id="322" r:id="rId7"/>
    <p:sldId id="298" r:id="rId8"/>
    <p:sldId id="323" r:id="rId9"/>
    <p:sldId id="314" r:id="rId10"/>
    <p:sldId id="301" r:id="rId11"/>
    <p:sldId id="288" r:id="rId12"/>
    <p:sldId id="297" r:id="rId13"/>
    <p:sldId id="265" r:id="rId14"/>
    <p:sldId id="316" r:id="rId15"/>
    <p:sldId id="319" r:id="rId16"/>
    <p:sldId id="317" r:id="rId17"/>
    <p:sldId id="296" r:id="rId18"/>
    <p:sldId id="320" r:id="rId19"/>
    <p:sldId id="318" r:id="rId20"/>
    <p:sldId id="268" r:id="rId21"/>
    <p:sldId id="271" r:id="rId22"/>
    <p:sldId id="272" r:id="rId23"/>
    <p:sldId id="321" r:id="rId24"/>
    <p:sldId id="304" r:id="rId25"/>
    <p:sldId id="31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66"/>
    <a:srgbClr val="008080"/>
    <a:srgbClr val="0033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1193" autoAdjust="0"/>
    <p:restoredTop sz="83784" autoAdjust="0"/>
  </p:normalViewPr>
  <p:slideViewPr>
    <p:cSldViewPr>
      <p:cViewPr>
        <p:scale>
          <a:sx n="100" d="100"/>
          <a:sy n="100" d="100"/>
        </p:scale>
        <p:origin x="-8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A4B9B20B-8A67-4040-8EC6-932F82800FF1}" type="datetimeFigureOut">
              <a:rPr lang="ru-RU"/>
              <a:pPr/>
              <a:t>18.12.2021</a:t>
            </a:fld>
            <a:endParaRPr lang="ru-RU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D1CBA32-5F8A-41B4-9EF1-FE5202F515A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7227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C43849-2294-4C44-991D-A1EFC62CAB2F}" type="datetimeFigureOut">
              <a:rPr lang="ru-RU"/>
              <a:pPr>
                <a:defRPr/>
              </a:pPr>
              <a:t>18.12.2021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EE77294-A82D-47C0-912C-6834171A6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4716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EB346-F636-4E7C-B7E0-58B10A1F6D4A}" type="datetimeFigureOut">
              <a:rPr lang="ru-RU"/>
              <a:pPr>
                <a:defRPr/>
              </a:pPr>
              <a:t>18.12.2021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37B0F-C5E9-4AC1-92D7-C3191F3DD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FE9FE-2D16-4504-AB57-576AA393D1F3}" type="datetimeFigureOut">
              <a:rPr lang="ru-RU"/>
              <a:pPr>
                <a:defRPr/>
              </a:pPr>
              <a:t>18.12.2021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3751-72EB-4BAE-A396-F224FF7BC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5E965-458E-47FD-A89E-BDD3DC254A18}" type="datetimeFigureOut">
              <a:rPr lang="ru-RU"/>
              <a:pPr>
                <a:defRPr/>
              </a:pPr>
              <a:t>18.12.2021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E388B-D488-4C9A-9EF2-CAC320CFB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D6905-302D-459F-906D-21C1C4FAAD99}" type="datetimeFigureOut">
              <a:rPr lang="ru-RU"/>
              <a:pPr>
                <a:defRPr/>
              </a:pPr>
              <a:t>18.12.2021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E06C6-890B-459A-AADC-C84E4D107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BDF51-C432-4168-AAC0-0A2A47427764}" type="datetimeFigureOut">
              <a:rPr lang="ru-RU"/>
              <a:pPr>
                <a:defRPr/>
              </a:pPr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349AC-19FF-4E17-A1B1-D90070B43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30FE7-A4C8-49E9-8889-8BDEE2A9B4B6}" type="datetimeFigureOut">
              <a:rPr lang="ru-RU"/>
              <a:pPr>
                <a:defRPr/>
              </a:pPr>
              <a:t>18.12.2021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9131E-AE33-4B56-B6A3-3C4F07868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04C80-F2D6-4979-AC16-57698F83B516}" type="datetimeFigureOut">
              <a:rPr lang="ru-RU"/>
              <a:pPr>
                <a:defRPr/>
              </a:pPr>
              <a:t>18.12.2021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8227D-16EB-442C-89BB-0B9707C72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D8D5E-E0F9-44A9-8072-87984944B7D8}" type="datetimeFigureOut">
              <a:rPr lang="ru-RU"/>
              <a:pPr>
                <a:defRPr/>
              </a:pPr>
              <a:t>18.12.2021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BB24-B9AA-4CCF-AA41-825AAC750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F1A48-C877-4435-8E37-D8B766ACDF49}" type="datetimeFigureOut">
              <a:rPr lang="ru-RU"/>
              <a:pPr>
                <a:defRPr/>
              </a:pPr>
              <a:t>18.12.2021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80C4B-202B-440D-8A39-BC494D66A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A6B0C-398F-4633-8FD7-8E636FBC5F5F}" type="datetimeFigureOut">
              <a:rPr lang="ru-RU"/>
              <a:pPr>
                <a:defRPr/>
              </a:pPr>
              <a:t>18.12.2021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935A1-C50F-49FF-8D2D-1C68537D3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E3491-B26E-405A-84A5-FB5DE5578CBB}" type="datetimeFigureOut">
              <a:rPr lang="ru-RU"/>
              <a:pPr>
                <a:defRPr/>
              </a:pPr>
              <a:t>18.12.2021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F0B18-1CDC-4DFE-A3D6-5C3576AF9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A61CFA-45C3-46BA-911D-AB7A4873C582}" type="datetimeFigureOut">
              <a:rPr lang="ru-RU"/>
              <a:pPr>
                <a:defRPr/>
              </a:pPr>
              <a:t>18.12.2021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029A6D-BF59-4D1E-A486-0DE578D49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4" r:id="rId2"/>
    <p:sldLayoutId id="2147483733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4" r:id="rId9"/>
    <p:sldLayoutId id="2147483730" r:id="rId10"/>
    <p:sldLayoutId id="214748373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A7EA52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A7EA5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5DCEA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одзаголовок 2"/>
          <p:cNvSpPr>
            <a:spLocks/>
          </p:cNvSpPr>
          <p:nvPr/>
        </p:nvSpPr>
        <p:spPr bwMode="auto">
          <a:xfrm>
            <a:off x="214282" y="928670"/>
            <a:ext cx="5249868" cy="3046428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18288" anchor="ctr"/>
          <a:lstStyle/>
          <a:p>
            <a:pPr algn="ctr">
              <a:spcBef>
                <a:spcPct val="20000"/>
              </a:spcBef>
              <a:buClr>
                <a:srgbClr val="A7EA52"/>
              </a:buClr>
              <a:buSzPct val="95000"/>
              <a:buFont typeface="Wingdings 2" pitchFamily="18" charset="2"/>
              <a:buNone/>
            </a:pPr>
            <a:r>
              <a:rPr lang="ru-RU" sz="2500" b="1" i="1" dirty="0" err="1">
                <a:solidFill>
                  <a:srgbClr val="0C779D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500" b="1" i="1" dirty="0">
                <a:solidFill>
                  <a:srgbClr val="0C779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rgbClr val="A7EA52"/>
              </a:buClr>
              <a:buSzPct val="95000"/>
              <a:buFont typeface="Wingdings 2" pitchFamily="18" charset="2"/>
              <a:buNone/>
            </a:pPr>
            <a:r>
              <a:rPr lang="ru-RU" sz="2500" b="1" i="1" dirty="0" err="1" smtClean="0">
                <a:solidFill>
                  <a:srgbClr val="0C779D"/>
                </a:solidFill>
                <a:latin typeface="Times New Roman" pitchFamily="18" charset="0"/>
                <a:cs typeface="Times New Roman" pitchFamily="18" charset="0"/>
              </a:rPr>
              <a:t>Поняевой</a:t>
            </a:r>
            <a:r>
              <a:rPr lang="ru-RU" sz="2500" b="1" i="1" dirty="0" smtClean="0">
                <a:solidFill>
                  <a:srgbClr val="0C779D"/>
                </a:solidFill>
                <a:latin typeface="Times New Roman" pitchFamily="18" charset="0"/>
                <a:cs typeface="Times New Roman" pitchFamily="18" charset="0"/>
              </a:rPr>
              <a:t> Инны Дмитриевны, </a:t>
            </a:r>
            <a:endParaRPr lang="ru-RU" sz="2500" b="1" i="1" dirty="0">
              <a:solidFill>
                <a:srgbClr val="0C77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rgbClr val="A7EA52"/>
              </a:buClr>
              <a:buSzPct val="95000"/>
              <a:buFont typeface="Wingdings 2" pitchFamily="18" charset="2"/>
              <a:buNone/>
            </a:pPr>
            <a:r>
              <a:rPr lang="ru-RU" sz="2500" b="1" i="1" dirty="0">
                <a:solidFill>
                  <a:srgbClr val="0C779D"/>
                </a:solidFill>
                <a:latin typeface="Times New Roman" pitchFamily="18" charset="0"/>
                <a:cs typeface="Times New Roman" pitchFamily="18" charset="0"/>
              </a:rPr>
              <a:t>педагога дополнительного образования </a:t>
            </a:r>
            <a:r>
              <a:rPr lang="ru-RU" sz="2500" b="1" i="1" dirty="0" smtClean="0">
                <a:solidFill>
                  <a:srgbClr val="0C779D"/>
                </a:solidFill>
                <a:latin typeface="Times New Roman" pitchFamily="18" charset="0"/>
                <a:cs typeface="Times New Roman" pitchFamily="18" charset="0"/>
              </a:rPr>
              <a:t>МУ ДО </a:t>
            </a:r>
          </a:p>
          <a:p>
            <a:pPr algn="ctr">
              <a:spcBef>
                <a:spcPct val="20000"/>
              </a:spcBef>
              <a:buClr>
                <a:srgbClr val="A7EA52"/>
              </a:buClr>
              <a:buSzPct val="95000"/>
              <a:buFont typeface="Wingdings 2" pitchFamily="18" charset="2"/>
              <a:buNone/>
            </a:pPr>
            <a:r>
              <a:rPr lang="ru-RU" sz="2500" b="1" i="1" dirty="0" smtClean="0">
                <a:solidFill>
                  <a:srgbClr val="0C779D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500" b="1" i="1" dirty="0">
                <a:solidFill>
                  <a:srgbClr val="0C779D"/>
                </a:solidFill>
                <a:latin typeface="Times New Roman" pitchFamily="18" charset="0"/>
                <a:cs typeface="Times New Roman" pitchFamily="18" charset="0"/>
              </a:rPr>
              <a:t>Центр детского творчества №2» </a:t>
            </a:r>
          </a:p>
          <a:p>
            <a:pPr algn="ctr">
              <a:spcBef>
                <a:spcPct val="20000"/>
              </a:spcBef>
              <a:buClr>
                <a:srgbClr val="A7EA52"/>
              </a:buClr>
              <a:buSzPct val="95000"/>
              <a:buFont typeface="Wingdings 2" pitchFamily="18" charset="2"/>
              <a:buNone/>
            </a:pPr>
            <a:r>
              <a:rPr lang="ru-RU" sz="2500" b="1" i="1" dirty="0">
                <a:solidFill>
                  <a:srgbClr val="0C779D"/>
                </a:solidFill>
                <a:latin typeface="Times New Roman" pitchFamily="18" charset="0"/>
                <a:cs typeface="Times New Roman" pitchFamily="18" charset="0"/>
              </a:rPr>
              <a:t>г. о. Саранск</a:t>
            </a: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500034" y="3786190"/>
            <a:ext cx="8143932" cy="286232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/>
          <a:p>
            <a:pPr algn="just"/>
            <a:r>
              <a:rPr lang="ru-RU" sz="2000" b="1" i="1" dirty="0">
                <a:solidFill>
                  <a:srgbClr val="0C779D"/>
                </a:solidFill>
                <a:latin typeface="Times New Roman" pitchFamily="18" charset="0"/>
                <a:cs typeface="Times New Roman" pitchFamily="18" charset="0"/>
              </a:rPr>
              <a:t>Дата рождения: </a:t>
            </a:r>
            <a:r>
              <a:rPr lang="ru-RU" sz="2000" b="1" i="1" dirty="0" smtClean="0">
                <a:solidFill>
                  <a:srgbClr val="0C779D"/>
                </a:solidFill>
                <a:latin typeface="Times New Roman" pitchFamily="18" charset="0"/>
                <a:cs typeface="Times New Roman" pitchFamily="18" charset="0"/>
              </a:rPr>
              <a:t>25.08.1976 </a:t>
            </a:r>
            <a:r>
              <a:rPr lang="ru-RU" sz="2000" b="1" i="1" dirty="0">
                <a:solidFill>
                  <a:srgbClr val="0C779D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just"/>
            <a:r>
              <a:rPr lang="ru-RU" sz="2000" b="1" i="1" dirty="0">
                <a:solidFill>
                  <a:srgbClr val="0C779D"/>
                </a:solidFill>
                <a:latin typeface="Times New Roman" pitchFamily="18" charset="0"/>
                <a:cs typeface="Times New Roman" pitchFamily="18" charset="0"/>
              </a:rPr>
              <a:t>Профессиональное образование: </a:t>
            </a:r>
            <a:r>
              <a:rPr lang="ru-RU" sz="2000" b="1" i="1" dirty="0" smtClean="0">
                <a:solidFill>
                  <a:srgbClr val="0C779D"/>
                </a:solidFill>
                <a:latin typeface="Times New Roman" pitchFamily="18" charset="0"/>
                <a:cs typeface="Times New Roman" pitchFamily="18" charset="0"/>
              </a:rPr>
              <a:t>дирижер народного хора, преподаватель культурологических дисциплин, Мордовский </a:t>
            </a:r>
          </a:p>
          <a:p>
            <a:pPr algn="just"/>
            <a:r>
              <a:rPr lang="ru-RU" sz="2000" b="1" i="1" dirty="0" smtClean="0">
                <a:solidFill>
                  <a:srgbClr val="0C779D"/>
                </a:solidFill>
                <a:latin typeface="Times New Roman" pitchFamily="18" charset="0"/>
                <a:cs typeface="Times New Roman" pitchFamily="18" charset="0"/>
              </a:rPr>
              <a:t>государственный университет имени </a:t>
            </a:r>
            <a:r>
              <a:rPr lang="ru-RU" sz="2000" b="1" i="1" dirty="0" err="1" smtClean="0">
                <a:solidFill>
                  <a:srgbClr val="0C779D"/>
                </a:solidFill>
                <a:latin typeface="Times New Roman" pitchFamily="18" charset="0"/>
                <a:cs typeface="Times New Roman" pitchFamily="18" charset="0"/>
              </a:rPr>
              <a:t>Н.П.Огарёва</a:t>
            </a:r>
            <a:r>
              <a:rPr lang="ru-RU" sz="2000" b="1" i="1" dirty="0" smtClean="0">
                <a:solidFill>
                  <a:srgbClr val="0C779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>
                <a:solidFill>
                  <a:srgbClr val="0C779D"/>
                </a:solidFill>
                <a:latin typeface="Times New Roman" pitchFamily="18" charset="0"/>
                <a:cs typeface="Times New Roman" pitchFamily="18" charset="0"/>
              </a:rPr>
              <a:t>диплом </a:t>
            </a:r>
            <a:r>
              <a:rPr lang="ru-RU" sz="2000" b="1" i="1" dirty="0" smtClean="0">
                <a:solidFill>
                  <a:srgbClr val="0C779D"/>
                </a:solidFill>
                <a:latin typeface="Times New Roman" pitchFamily="18" charset="0"/>
                <a:cs typeface="Times New Roman" pitchFamily="18" charset="0"/>
              </a:rPr>
              <a:t>АВС №0948391, </a:t>
            </a:r>
            <a:r>
              <a:rPr lang="ru-RU" sz="2000" b="1" i="1" dirty="0">
                <a:solidFill>
                  <a:srgbClr val="0C779D"/>
                </a:solidFill>
                <a:latin typeface="Times New Roman" pitchFamily="18" charset="0"/>
                <a:cs typeface="Times New Roman" pitchFamily="18" charset="0"/>
              </a:rPr>
              <a:t>дата выдачи </a:t>
            </a:r>
            <a:r>
              <a:rPr lang="ru-RU" sz="2000" b="1" i="1" dirty="0" smtClean="0">
                <a:solidFill>
                  <a:srgbClr val="0C779D"/>
                </a:solidFill>
                <a:latin typeface="Times New Roman" pitchFamily="18" charset="0"/>
                <a:cs typeface="Times New Roman" pitchFamily="18" charset="0"/>
              </a:rPr>
              <a:t>15июня 1998 г.</a:t>
            </a:r>
            <a:endParaRPr lang="ru-RU" sz="2000" b="1" i="1" dirty="0">
              <a:solidFill>
                <a:srgbClr val="0C77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>
                <a:solidFill>
                  <a:srgbClr val="0C779D"/>
                </a:solidFill>
                <a:latin typeface="Times New Roman" pitchFamily="18" charset="0"/>
                <a:cs typeface="Times New Roman" pitchFamily="18" charset="0"/>
              </a:rPr>
              <a:t>Стаж педагогической работы: </a:t>
            </a:r>
            <a:r>
              <a:rPr lang="ru-RU" sz="2000" b="1" i="1" dirty="0" smtClean="0">
                <a:solidFill>
                  <a:srgbClr val="0C779D"/>
                </a:solidFill>
                <a:latin typeface="Times New Roman" pitchFamily="18" charset="0"/>
                <a:cs typeface="Times New Roman" pitchFamily="18" charset="0"/>
              </a:rPr>
              <a:t>19 лет</a:t>
            </a:r>
            <a:endParaRPr lang="ru-RU" sz="2000" b="1" i="1" dirty="0">
              <a:solidFill>
                <a:srgbClr val="0C77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>
                <a:solidFill>
                  <a:srgbClr val="0C779D"/>
                </a:solidFill>
                <a:latin typeface="Times New Roman" pitchFamily="18" charset="0"/>
                <a:cs typeface="Times New Roman" pitchFamily="18" charset="0"/>
              </a:rPr>
              <a:t>Общий трудовой стаж: </a:t>
            </a:r>
            <a:r>
              <a:rPr lang="ru-RU" sz="2000" b="1" i="1" dirty="0" smtClean="0">
                <a:solidFill>
                  <a:srgbClr val="0C779D"/>
                </a:solidFill>
                <a:latin typeface="Times New Roman" pitchFamily="18" charset="0"/>
                <a:cs typeface="Times New Roman" pitchFamily="18" charset="0"/>
              </a:rPr>
              <a:t>24 года</a:t>
            </a:r>
          </a:p>
          <a:p>
            <a:pPr algn="just"/>
            <a:r>
              <a:rPr lang="ru-RU" sz="2000" b="1" i="1" dirty="0" smtClean="0">
                <a:solidFill>
                  <a:srgbClr val="0C779D"/>
                </a:solidFill>
                <a:latin typeface="Times New Roman" pitchFamily="18" charset="0"/>
                <a:cs typeface="Times New Roman" pitchFamily="18" charset="0"/>
              </a:rPr>
              <a:t>Наличие квалификационной категории:  11 разряд, приказ № 24/а от 10.03.2020 г. по ЦДТ № 2 о соответствии занимаемой должности</a:t>
            </a:r>
            <a:endParaRPr lang="ru-RU" sz="2000" b="1" i="1" dirty="0">
              <a:solidFill>
                <a:srgbClr val="0C77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6088" y="195263"/>
            <a:ext cx="8229600" cy="7191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Министерство образования РМ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Секретарь\Downloads\IMG_20211211_1628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69" t="16220" r="6285"/>
          <a:stretch>
            <a:fillRect/>
          </a:stretch>
        </p:blipFill>
        <p:spPr bwMode="auto">
          <a:xfrm>
            <a:off x="6286512" y="1071546"/>
            <a:ext cx="2357454" cy="30005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1979712" y="188640"/>
            <a:ext cx="5365830" cy="43497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Наличие публикаций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5" name="Picture 2" descr="L:\ПОНЯЕВА\6.jpeg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57231"/>
            <a:ext cx="4166896" cy="5628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\Desktop\кккккк.jpeg"/>
          <p:cNvPicPr>
            <a:picLocks noChangeAspect="1" noChangeArrowheads="1"/>
          </p:cNvPicPr>
          <p:nvPr/>
        </p:nvPicPr>
        <p:blipFill>
          <a:blip r:embed="rId3" cstate="print"/>
          <a:srcRect l="1819" t="2645" r="7254" b="2144"/>
          <a:stretch>
            <a:fillRect/>
          </a:stretch>
        </p:blipFill>
        <p:spPr bwMode="auto">
          <a:xfrm>
            <a:off x="428596" y="857232"/>
            <a:ext cx="3929090" cy="5657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4753" name="Picture 1" descr="CFC880FB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 l="6360" t="1694" r="4593" b="5341"/>
          <a:stretch>
            <a:fillRect/>
          </a:stretch>
        </p:blipFill>
        <p:spPr bwMode="auto">
          <a:xfrm>
            <a:off x="4857752" y="928670"/>
            <a:ext cx="3875624" cy="5568943"/>
          </a:xfrm>
          <a:prstGeom prst="rect">
            <a:avLst/>
          </a:prstGeom>
          <a:noFill/>
        </p:spPr>
      </p:pic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774" y="857232"/>
            <a:ext cx="3712911" cy="5533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Текст 2"/>
          <p:cNvSpPr txBox="1">
            <a:spLocks/>
          </p:cNvSpPr>
          <p:nvPr/>
        </p:nvSpPr>
        <p:spPr bwMode="auto">
          <a:xfrm>
            <a:off x="0" y="260350"/>
            <a:ext cx="88931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Наличие авторских образовательных программ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Выступления на заседаниях методических советов, научно-практических конференциях,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пед.чтениях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, семинарах, секциях и т.п.</a:t>
            </a:r>
            <a:endParaRPr lang="ru-RU" sz="2000" dirty="0">
              <a:latin typeface="+mj-lt"/>
            </a:endParaRPr>
          </a:p>
        </p:txBody>
      </p:sp>
      <p:pic>
        <p:nvPicPr>
          <p:cNvPr id="5122" name="Picture 2" descr="L:\Наставничество\Зимина справка.jpeg"/>
          <p:cNvPicPr>
            <a:picLocks noChangeAspect="1" noChangeArrowheads="1"/>
          </p:cNvPicPr>
          <p:nvPr/>
        </p:nvPicPr>
        <p:blipFill>
          <a:blip r:embed="rId2" cstate="print">
            <a:lum bright="-3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071546"/>
            <a:ext cx="3963289" cy="5643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:\Союз женщин.jpeg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16" t="2603" r="7375" b="15417"/>
          <a:stretch>
            <a:fillRect/>
          </a:stretch>
        </p:blipFill>
        <p:spPr bwMode="auto">
          <a:xfrm>
            <a:off x="4857752" y="1142984"/>
            <a:ext cx="3972649" cy="5429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48815544"/>
              </p:ext>
            </p:extLst>
          </p:nvPr>
        </p:nvGraphicFramePr>
        <p:xfrm>
          <a:off x="285720" y="500042"/>
          <a:ext cx="8378510" cy="51206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00132"/>
                <a:gridCol w="2214578"/>
                <a:gridCol w="2286016"/>
                <a:gridCol w="2877784"/>
              </a:tblGrid>
              <a:tr h="5855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Дата</a:t>
                      </a:r>
                      <a:endParaRPr lang="ru-RU" sz="14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Место проведения</a:t>
                      </a:r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Тема</a:t>
                      </a:r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Название мероприятия</a:t>
                      </a:r>
                    </a:p>
                    <a:p>
                      <a:pPr algn="ctr"/>
                      <a:endParaRPr lang="ru-RU" sz="14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391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08.2019</a:t>
                      </a:r>
                      <a:endParaRPr lang="ru-RU" sz="12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/>
                        <a:t>30.08.2020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27.08.2021</a:t>
                      </a:r>
                    </a:p>
                    <a:p>
                      <a:pPr algn="ctr"/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 ДО «Центр детского творчества №2»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 ДО «Центр детского творчества №2»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 ДО «Центр детского творчества №2»</a:t>
                      </a:r>
                    </a:p>
                    <a:p>
                      <a:pPr algn="ctr"/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«Использование информационно-коммуникационных технологий в обучении</a:t>
                      </a:r>
                      <a:r>
                        <a:rPr lang="ru-RU" sz="12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endParaRPr lang="ru-RU" sz="12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«Способы</a:t>
                      </a:r>
                      <a:r>
                        <a:rPr lang="ru-RU" sz="12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укрепления и развития физического здоровья обучающихся на занятиях детский фитнес</a:t>
                      </a: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«Роль моего объединения в дальнейшей жизни обучающихся».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Педагогический совет  МУДО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«Центр детского творчества № 2»</a:t>
                      </a:r>
                    </a:p>
                    <a:p>
                      <a:pPr algn="ctr"/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Педагогический совет  МУДО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«Центр детского творчества № 2»</a:t>
                      </a:r>
                    </a:p>
                    <a:p>
                      <a:pPr algn="ctr"/>
                      <a:endParaRPr kumimoji="0" lang="ru-RU" sz="12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Педагогический совет МУДО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«Центр детского творчества</a:t>
                      </a:r>
                      <a:r>
                        <a:rPr lang="ru-RU" sz="12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№ 2»</a:t>
                      </a:r>
                    </a:p>
                    <a:p>
                      <a:pPr algn="ctr"/>
                      <a:endParaRPr kumimoji="0" lang="ru-RU" sz="12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23.01.2020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Администрация Ленинского района г.о.Саранск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«Продвижение здорового образа жизни, предупреждение</a:t>
                      </a:r>
                      <a:r>
                        <a:rPr lang="ru-RU" sz="12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ассоциальных</a:t>
                      </a: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явлений и содействие формированию  нравственно здоровой личности, чувства сплочённости, солидарности- социального здоровья общества, как основы безопасного развития».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Заседание правления мордовского регионального  отделения  общественной организации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«Союз женщин России»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Проведение мастер-классов, открытых мероприятий.</a:t>
            </a:r>
            <a:endParaRPr lang="ru-RU" sz="2000" dirty="0">
              <a:latin typeface="+mj-lt"/>
            </a:endParaRPr>
          </a:p>
        </p:txBody>
      </p:sp>
      <p:pic>
        <p:nvPicPr>
          <p:cNvPr id="4098" name="Picture 2" descr="L:\ПОНЯЕВА\4.jpeg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494" t="3750" r="6406" b="13750"/>
          <a:stretch>
            <a:fillRect/>
          </a:stretch>
        </p:blipFill>
        <p:spPr bwMode="auto">
          <a:xfrm>
            <a:off x="2428860" y="857232"/>
            <a:ext cx="4000528" cy="56436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85975383"/>
              </p:ext>
            </p:extLst>
          </p:nvPr>
        </p:nvGraphicFramePr>
        <p:xfrm>
          <a:off x="357158" y="928670"/>
          <a:ext cx="8378510" cy="397695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00132"/>
                <a:gridCol w="2143140"/>
                <a:gridCol w="2357454"/>
                <a:gridCol w="2877784"/>
              </a:tblGrid>
              <a:tr h="5591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Дата</a:t>
                      </a:r>
                      <a:endParaRPr lang="ru-RU" sz="14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Место проведения</a:t>
                      </a:r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Тема</a:t>
                      </a:r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Название мероприятия</a:t>
                      </a:r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62648"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11.12.2019</a:t>
                      </a:r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МУ ДО «Центр детского творчества №2»</a:t>
                      </a:r>
                      <a:endParaRPr lang="ru-RU" sz="14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>
                        <a:buNone/>
                      </a:pPr>
                      <a:r>
                        <a:rPr lang="ru-RU" sz="12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Воспитание патриотизма средствами хореографии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Ежегодные</a:t>
                      </a:r>
                      <a:r>
                        <a:rPr lang="ru-RU" sz="14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открытые занятия для родителей</a:t>
                      </a:r>
                      <a:endParaRPr lang="ru-RU" sz="14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0688"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25.11.2020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МУ ДО «Центр детского творчества №2»</a:t>
                      </a:r>
                      <a:endParaRPr lang="ru-RU" sz="14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Занятие по приобщению обучающихся к здоровому образу</a:t>
                      </a:r>
                      <a:r>
                        <a:rPr lang="ru-RU" sz="12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жизни «Путь к здоровью»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Ежегодные</a:t>
                      </a:r>
                      <a:r>
                        <a:rPr lang="ru-RU" sz="14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открытые занятия для родителей</a:t>
                      </a:r>
                      <a:endParaRPr lang="ru-RU" sz="14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14446"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17.02.2021</a:t>
                      </a:r>
                    </a:p>
                    <a:p>
                      <a:pPr algn="ctr"/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МУДО «Центр детского творчества №</a:t>
                      </a:r>
                      <a:r>
                        <a:rPr lang="ru-RU" sz="14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2»</a:t>
                      </a:r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Занятие по развитию творческих способностей обучающихся «Музыкальный калейдоскоп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Ежегодные открытые занятия для родителей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Экспертная деятельность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68313" y="333375"/>
            <a:ext cx="8229600" cy="358775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Общественно-педагогическая активность педагога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67544" y="332656"/>
            <a:ext cx="8229600" cy="358775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Общественно-педагогическая активность педагога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5123" name="Picture 3" descr="L:\ПОНЯЕВА\7.jpeg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15" t="4946" r="5769" b="14540"/>
          <a:stretch>
            <a:fillRect/>
          </a:stretch>
        </p:blipFill>
        <p:spPr bwMode="auto">
          <a:xfrm>
            <a:off x="5000628" y="928669"/>
            <a:ext cx="3786214" cy="56035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:\ПОНЯЕВА\8.jpeg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01" t="1408" r="6148" b="21233"/>
          <a:stretch>
            <a:fillRect/>
          </a:stretch>
        </p:blipFill>
        <p:spPr bwMode="auto">
          <a:xfrm>
            <a:off x="428595" y="785794"/>
            <a:ext cx="3946195" cy="5286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67544" y="332656"/>
            <a:ext cx="8229600" cy="358775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Общественно-педагогическая активность педагога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7170" name="Picture 2" descr="L:\Союз женщин.jpe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16" t="2603" r="7375" b="15417"/>
          <a:stretch>
            <a:fillRect/>
          </a:stretch>
        </p:blipFill>
        <p:spPr bwMode="auto">
          <a:xfrm>
            <a:off x="2214546" y="785794"/>
            <a:ext cx="4286280" cy="58578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467544" y="332656"/>
            <a:ext cx="8229600" cy="358775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Наставничество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8194" name="Picture 2" descr="L:\Наставничество\Наставничество1.jpe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071546"/>
            <a:ext cx="4000528" cy="52521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:\ПОНЯЕВА\11.jpeg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928669"/>
            <a:ext cx="4071966" cy="55874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650" y="0"/>
            <a:ext cx="7653338" cy="4762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rgbClr val="002060"/>
                </a:solidFill>
                <a:latin typeface="+mn-lt"/>
              </a:rPr>
              <a:t>                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Характеристика- представление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3">
            <a:lum bright="-3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294683" cy="581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lum bright="-3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314" y="1357298"/>
            <a:ext cx="3960440" cy="508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1214414" y="285728"/>
            <a:ext cx="6697681" cy="358775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Позитивные результаты работы с детьми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3" name="Picture 3" descr="C:\Users\1\Desktop\1ззззз.jpeg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 l="7547" t="4116" r="7547" b="5331"/>
          <a:stretch>
            <a:fillRect/>
          </a:stretch>
        </p:blipFill>
        <p:spPr bwMode="auto">
          <a:xfrm>
            <a:off x="357158" y="928670"/>
            <a:ext cx="3857652" cy="5657890"/>
          </a:xfrm>
          <a:prstGeom prst="rect">
            <a:avLst/>
          </a:prstGeom>
          <a:noFill/>
        </p:spPr>
      </p:pic>
      <p:pic>
        <p:nvPicPr>
          <p:cNvPr id="2054" name="Picture 6" descr="C:\Users\1\Desktop\пооооо.jpeg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 l="7672" t="3347" r="6398" b="11851"/>
          <a:stretch>
            <a:fillRect/>
          </a:stretch>
        </p:blipFill>
        <p:spPr bwMode="auto">
          <a:xfrm>
            <a:off x="4357686" y="928670"/>
            <a:ext cx="4000528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3587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Участие педагога в профессиональных конкурсах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6413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Награды и поощрения в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межаттестационный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период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2050" name="Picture 2" descr="L:\ПОНЯЕВА\1.jpeg"/>
          <p:cNvPicPr>
            <a:picLocks noChangeAspect="1" noChangeArrowheads="1"/>
          </p:cNvPicPr>
          <p:nvPr/>
        </p:nvPicPr>
        <p:blipFill>
          <a:blip r:embed="rId3" cstate="print">
            <a:lum brigh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0900" y="159177"/>
            <a:ext cx="4176053" cy="54292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1\Desktop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571612"/>
            <a:ext cx="3444875" cy="5145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Секретарь\Desktop\ПОНЯЕВА\3.jpeg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500042"/>
            <a:ext cx="4531478" cy="595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1\Desktop\пппп.jpeg"/>
          <p:cNvPicPr>
            <a:picLocks noChangeAspect="1" noChangeArrowheads="1"/>
          </p:cNvPicPr>
          <p:nvPr/>
        </p:nvPicPr>
        <p:blipFill>
          <a:blip r:embed="rId3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285720" y="571480"/>
            <a:ext cx="3929090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771" y="1428736"/>
            <a:ext cx="72855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66"/>
                </a:solidFill>
                <a:latin typeface="+mn-lt"/>
              </a:rPr>
              <a:t>Обобщение педагогического опыта представлено</a:t>
            </a:r>
          </a:p>
          <a:p>
            <a:pPr algn="just"/>
            <a:r>
              <a:rPr lang="ru-RU" sz="2000" dirty="0" smtClean="0">
                <a:solidFill>
                  <a:srgbClr val="006666"/>
                </a:solidFill>
                <a:latin typeface="+mn-lt"/>
              </a:rPr>
              <a:t>на официальном сайте МУДО «Центр детского творчества № 2» </a:t>
            </a:r>
          </a:p>
          <a:p>
            <a:pPr algn="just"/>
            <a:r>
              <a:rPr lang="ru-RU" sz="2000" dirty="0" smtClean="0">
                <a:solidFill>
                  <a:srgbClr val="006666"/>
                </a:solidFill>
                <a:latin typeface="+mn-lt"/>
              </a:rPr>
              <a:t>г.о.Саранск :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just"/>
            <a:endParaRPr lang="ru-RU" sz="20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571736" y="285728"/>
            <a:ext cx="36433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Дополнительная информация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2000232" y="214290"/>
            <a:ext cx="5500726" cy="47625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Реализация образовательной программы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  <p:pic>
        <p:nvPicPr>
          <p:cNvPr id="7" name="Picture 2" descr="E:\Титульник Сюрприз.jpeg"/>
          <p:cNvPicPr>
            <a:picLocks noChangeAspect="1" noChangeArrowheads="1"/>
          </p:cNvPicPr>
          <p:nvPr/>
        </p:nvPicPr>
        <p:blipFill>
          <a:blip r:embed="rId3">
            <a:lum bright="-3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857232"/>
            <a:ext cx="4123900" cy="557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E:\Титульник ТИП-ТОП.jpeg"/>
          <p:cNvPicPr>
            <a:picLocks noChangeAspect="1" noChangeArrowheads="1"/>
          </p:cNvPicPr>
          <p:nvPr/>
        </p:nvPicPr>
        <p:blipFill>
          <a:blip r:embed="rId4">
            <a:lum bright="-3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28670"/>
            <a:ext cx="4142037" cy="545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справка о программе.jpeg"/>
          <p:cNvPicPr>
            <a:picLocks noChangeAspect="1" noChangeArrowheads="1"/>
          </p:cNvPicPr>
          <p:nvPr/>
        </p:nvPicPr>
        <p:blipFill>
          <a:blip r:embed="rId2">
            <a:lum bright="-3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22" y="357165"/>
            <a:ext cx="4536441" cy="607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3788" cy="43497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Участие в инновационной (экспериментальной) деятельности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" name="Picture 6" descr="C:\Users\Татьяна\Desktop\Документы для Тишкиной сканы\Документы для Тишкиной сканы-33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000629" y="1000108"/>
            <a:ext cx="3969472" cy="547946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Users\1\Desktop\ПОНЯЕВА\13.jpeg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500034" y="1071546"/>
            <a:ext cx="4071966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:\грамоты\Полняева.jpeg"/>
          <p:cNvPicPr>
            <a:picLocks noChangeAspect="1" noChangeArrowheads="1"/>
          </p:cNvPicPr>
          <p:nvPr/>
        </p:nvPicPr>
        <p:blipFill>
          <a:blip r:embed="rId2" cstate="print">
            <a:lum brigh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142984"/>
            <a:ext cx="3736673" cy="5500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L:\грамоты\Поняева 2.jpeg"/>
          <p:cNvPicPr>
            <a:picLocks noChangeAspect="1" noChangeArrowheads="1"/>
          </p:cNvPicPr>
          <p:nvPr/>
        </p:nvPicPr>
        <p:blipFill>
          <a:blip r:embed="rId3" cstate="print">
            <a:lum brigh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142984"/>
            <a:ext cx="3747836" cy="55133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 bwMode="auto">
          <a:xfrm>
            <a:off x="2143108" y="571480"/>
            <a:ext cx="485778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Всероссийский уровень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785786" y="0"/>
            <a:ext cx="7750199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Участие детей в конкурсах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грамоты\Поняева (2).jpeg"/>
          <p:cNvPicPr>
            <a:picLocks noChangeAspect="1" noChangeArrowheads="1"/>
          </p:cNvPicPr>
          <p:nvPr/>
        </p:nvPicPr>
        <p:blipFill>
          <a:blip r:embed="rId2" cstate="print">
            <a:lum brigh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000108"/>
            <a:ext cx="5472609" cy="3714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:\грамоты\1.jpeg"/>
          <p:cNvPicPr>
            <a:picLocks noChangeAspect="1" noChangeArrowheads="1"/>
          </p:cNvPicPr>
          <p:nvPr/>
        </p:nvPicPr>
        <p:blipFill>
          <a:blip r:embed="rId3" cstate="print">
            <a:lum brigh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2214554"/>
            <a:ext cx="3147242" cy="4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 bwMode="auto">
          <a:xfrm>
            <a:off x="2214546" y="285728"/>
            <a:ext cx="485778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Международный уровень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L:\диплом 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071546"/>
            <a:ext cx="3937990" cy="5561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:\диплом 1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57232"/>
            <a:ext cx="4344370" cy="5715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2"/>
          <p:cNvSpPr txBox="1">
            <a:spLocks/>
          </p:cNvSpPr>
          <p:nvPr/>
        </p:nvSpPr>
        <p:spPr bwMode="auto">
          <a:xfrm>
            <a:off x="2214546" y="285728"/>
            <a:ext cx="485778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Дистанционные конкурсы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41321036"/>
              </p:ext>
            </p:extLst>
          </p:nvPr>
        </p:nvGraphicFramePr>
        <p:xfrm>
          <a:off x="357158" y="1000108"/>
          <a:ext cx="8378510" cy="47506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00132"/>
                <a:gridCol w="2214578"/>
                <a:gridCol w="3006732"/>
                <a:gridCol w="2157068"/>
              </a:tblGrid>
              <a:tr h="585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Год</a:t>
                      </a: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Наименование конкурса</a:t>
                      </a: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Название коллектива</a:t>
                      </a:r>
                    </a:p>
                  </a:txBody>
                  <a:tcPr marT="45707" marB="45707" horzOverflow="overflow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Достижения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68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Gothic" charset="-128"/>
                        </a:rPr>
                        <a:t>2019</a:t>
                      </a:r>
                    </a:p>
                  </a:txBody>
                  <a:tcPr marL="91439" marR="91439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Gothic" charset="-128"/>
                        </a:rPr>
                        <a:t>Международный конкурс «Музыка Звезд»</a:t>
                      </a:r>
                    </a:p>
                  </a:txBody>
                  <a:tcPr marL="91439" marR="91439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Gothic" charset="-128"/>
                        </a:rPr>
                        <a:t>«Тип – Топ»</a:t>
                      </a:r>
                    </a:p>
                  </a:txBody>
                  <a:tcPr marL="91439" marR="91439" marT="45721" marB="45721" horzOverflow="overflow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Gothic" charset="-128"/>
                        </a:rPr>
                        <a:t>Лауреаты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Gothic" charset="-128"/>
                        </a:rPr>
                        <a:t>I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Gothic" charset="-128"/>
                        </a:rPr>
                        <a:t>степени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4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Gothic" charset="-128"/>
                        </a:rPr>
                        <a:t>2019</a:t>
                      </a:r>
                    </a:p>
                  </a:txBody>
                  <a:tcPr marL="91439" marR="91439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Gothic" charset="-128"/>
                        </a:rPr>
                        <a:t>III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Gothic" charset="-128"/>
                        </a:rPr>
                        <a:t>Международный фестиваль – конкурс «Чудеса Искусства»</a:t>
                      </a:r>
                    </a:p>
                  </a:txBody>
                  <a:tcPr marL="91439" marR="91439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Gothic" charset="-128"/>
                        </a:rPr>
                        <a:t>«Сюрприз»</a:t>
                      </a:r>
                    </a:p>
                  </a:txBody>
                  <a:tcPr marL="91439" marR="91439" marT="45721" marB="45721" horzOverflow="overflow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Gothic" charset="-128"/>
                        </a:rPr>
                        <a:t>Дипломанты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Gothic" charset="-128"/>
                        </a:rPr>
                        <a:t>I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Gothic" charset="-128"/>
                        </a:rPr>
                        <a:t>степени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9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Gothic" charset="-128"/>
                        </a:rPr>
                        <a:t>2019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Gothic" charset="-128"/>
                        </a:rPr>
                        <a:t>2020</a:t>
                      </a:r>
                    </a:p>
                  </a:txBody>
                  <a:tcPr marL="91439" marR="91439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Gothic" charset="-128"/>
                        </a:rPr>
                        <a:t>Всероссийский конкурс «Добрые звуки Земли»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Gothic" charset="-128"/>
                        </a:rPr>
                        <a:t>Дистанционный международный конкурс «Радуга талантов»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Gothic" charset="-128"/>
                          <a:cs typeface="+mn-cs"/>
                        </a:rPr>
                        <a:t>Дистанционный Всероссийский конкурс «Твори. Участвуй. Побеждай»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Gothic" charset="-128"/>
                      </a:endParaRPr>
                    </a:p>
                  </a:txBody>
                  <a:tcPr marL="91439" marR="91439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Gothic" charset="-128"/>
                        </a:rPr>
                        <a:t>«Тип – Топ»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Gothic" charset="-128"/>
                        </a:rPr>
                        <a:t>«Сюрприз»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Gothic" charset="-128"/>
                          <a:cs typeface="+mn-cs"/>
                        </a:rPr>
                        <a:t>«Сюрприз»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Gothic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Gothic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Gothic" charset="-128"/>
                          <a:cs typeface="+mn-cs"/>
                        </a:rPr>
                        <a:t>«Тип – Топ»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Gothic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Gothic" charset="-128"/>
                      </a:endParaRPr>
                    </a:p>
                  </a:txBody>
                  <a:tcPr marL="91439" marR="91439" marT="45721" marB="45721" horzOverflow="overflow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Gothic" charset="-128"/>
                        </a:rPr>
                        <a:t>Лауреаты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Gothic" charset="-128"/>
                        </a:rPr>
                        <a:t>I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Gothic" charset="-128"/>
                        </a:rPr>
                        <a:t>степени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Gothic" charset="-128"/>
                        </a:rPr>
                        <a:t>Лауреаты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Gothic" charset="-128"/>
                        </a:rPr>
                        <a:t>I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Gothic" charset="-128"/>
                        </a:rPr>
                        <a:t>степени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Gothic" charset="-128"/>
                        </a:rPr>
                        <a:t>Победитель1степени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Gothic" charset="-128"/>
                          <a:cs typeface="+mn-cs"/>
                        </a:rPr>
                        <a:t>Победитель1степени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Gothic" charset="-128"/>
                      </a:endParaRP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Текст 2"/>
          <p:cNvSpPr txBox="1">
            <a:spLocks/>
          </p:cNvSpPr>
          <p:nvPr/>
        </p:nvSpPr>
        <p:spPr bwMode="auto">
          <a:xfrm>
            <a:off x="2214546" y="285728"/>
            <a:ext cx="485778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Международный уровень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4240</TotalTime>
  <Words>503</Words>
  <Application>Microsoft Office PowerPoint</Application>
  <PresentationFormat>Экран (4:3)</PresentationFormat>
  <Paragraphs>143</Paragraphs>
  <Slides>25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Министерство образования РМ</vt:lpstr>
      <vt:lpstr>                 Характеристика- представление </vt:lpstr>
      <vt:lpstr>Слайд 3</vt:lpstr>
      <vt:lpstr>Слайд 4</vt:lpstr>
      <vt:lpstr>Участие в инновационной (экспериментальной) деятельности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Участие педагога в профессиональных конкурсах</vt:lpstr>
      <vt:lpstr>Награды и поощрения в межаттестационный период</vt:lpstr>
      <vt:lpstr>Слайд 23</vt:lpstr>
      <vt:lpstr>Слайд 24</vt:lpstr>
      <vt:lpstr>Слайд 25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РМ</dc:title>
  <dc:creator>Ирина</dc:creator>
  <cp:lastModifiedBy>1</cp:lastModifiedBy>
  <cp:revision>391</cp:revision>
  <dcterms:created xsi:type="dcterms:W3CDTF">2013-11-25T10:55:46Z</dcterms:created>
  <dcterms:modified xsi:type="dcterms:W3CDTF">2021-12-18T11:51:11Z</dcterms:modified>
</cp:coreProperties>
</file>