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2" r:id="rId2"/>
    <p:sldId id="272" r:id="rId3"/>
    <p:sldId id="263" r:id="rId4"/>
    <p:sldId id="264" r:id="rId5"/>
    <p:sldId id="265" r:id="rId6"/>
    <p:sldId id="266" r:id="rId7"/>
    <p:sldId id="276" r:id="rId8"/>
    <p:sldId id="268" r:id="rId9"/>
    <p:sldId id="269" r:id="rId10"/>
    <p:sldId id="275" r:id="rId11"/>
    <p:sldId id="270" r:id="rId12"/>
    <p:sldId id="273" r:id="rId13"/>
  </p:sldIdLst>
  <p:sldSz cx="10799763" cy="7559675"/>
  <p:notesSz cx="6858000" cy="9144000"/>
  <p:defaultTextStyle>
    <a:defPPr>
      <a:defRPr lang="ru-RU"/>
    </a:defPPr>
    <a:lvl1pPr marL="0" algn="l" defTabSz="1049091" rtl="0" eaLnBrk="1" latinLnBrk="0" hangingPunct="1">
      <a:defRPr sz="2065" kern="1200">
        <a:solidFill>
          <a:schemeClr val="tx1"/>
        </a:solidFill>
        <a:latin typeface="+mn-lt"/>
        <a:ea typeface="+mn-ea"/>
        <a:cs typeface="+mn-cs"/>
      </a:defRPr>
    </a:lvl1pPr>
    <a:lvl2pPr marL="524546" algn="l" defTabSz="1049091" rtl="0" eaLnBrk="1" latinLnBrk="0" hangingPunct="1">
      <a:defRPr sz="2065" kern="1200">
        <a:solidFill>
          <a:schemeClr val="tx1"/>
        </a:solidFill>
        <a:latin typeface="+mn-lt"/>
        <a:ea typeface="+mn-ea"/>
        <a:cs typeface="+mn-cs"/>
      </a:defRPr>
    </a:lvl2pPr>
    <a:lvl3pPr marL="1049091" algn="l" defTabSz="1049091" rtl="0" eaLnBrk="1" latinLnBrk="0" hangingPunct="1">
      <a:defRPr sz="2065" kern="1200">
        <a:solidFill>
          <a:schemeClr val="tx1"/>
        </a:solidFill>
        <a:latin typeface="+mn-lt"/>
        <a:ea typeface="+mn-ea"/>
        <a:cs typeface="+mn-cs"/>
      </a:defRPr>
    </a:lvl3pPr>
    <a:lvl4pPr marL="1573637" algn="l" defTabSz="1049091" rtl="0" eaLnBrk="1" latinLnBrk="0" hangingPunct="1">
      <a:defRPr sz="2065" kern="1200">
        <a:solidFill>
          <a:schemeClr val="tx1"/>
        </a:solidFill>
        <a:latin typeface="+mn-lt"/>
        <a:ea typeface="+mn-ea"/>
        <a:cs typeface="+mn-cs"/>
      </a:defRPr>
    </a:lvl4pPr>
    <a:lvl5pPr marL="2098182" algn="l" defTabSz="1049091" rtl="0" eaLnBrk="1" latinLnBrk="0" hangingPunct="1">
      <a:defRPr sz="2065" kern="1200">
        <a:solidFill>
          <a:schemeClr val="tx1"/>
        </a:solidFill>
        <a:latin typeface="+mn-lt"/>
        <a:ea typeface="+mn-ea"/>
        <a:cs typeface="+mn-cs"/>
      </a:defRPr>
    </a:lvl5pPr>
    <a:lvl6pPr marL="2622728" algn="l" defTabSz="1049091" rtl="0" eaLnBrk="1" latinLnBrk="0" hangingPunct="1">
      <a:defRPr sz="2065" kern="1200">
        <a:solidFill>
          <a:schemeClr val="tx1"/>
        </a:solidFill>
        <a:latin typeface="+mn-lt"/>
        <a:ea typeface="+mn-ea"/>
        <a:cs typeface="+mn-cs"/>
      </a:defRPr>
    </a:lvl6pPr>
    <a:lvl7pPr marL="3147273" algn="l" defTabSz="1049091" rtl="0" eaLnBrk="1" latinLnBrk="0" hangingPunct="1">
      <a:defRPr sz="2065" kern="1200">
        <a:solidFill>
          <a:schemeClr val="tx1"/>
        </a:solidFill>
        <a:latin typeface="+mn-lt"/>
        <a:ea typeface="+mn-ea"/>
        <a:cs typeface="+mn-cs"/>
      </a:defRPr>
    </a:lvl7pPr>
    <a:lvl8pPr marL="3671819" algn="l" defTabSz="1049091" rtl="0" eaLnBrk="1" latinLnBrk="0" hangingPunct="1">
      <a:defRPr sz="2065" kern="1200">
        <a:solidFill>
          <a:schemeClr val="tx1"/>
        </a:solidFill>
        <a:latin typeface="+mn-lt"/>
        <a:ea typeface="+mn-ea"/>
        <a:cs typeface="+mn-cs"/>
      </a:defRPr>
    </a:lvl8pPr>
    <a:lvl9pPr marL="4196364" algn="l" defTabSz="1049091" rtl="0" eaLnBrk="1" latinLnBrk="0" hangingPunct="1">
      <a:defRPr sz="206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5126" autoAdjust="0"/>
  </p:normalViewPr>
  <p:slideViewPr>
    <p:cSldViewPr snapToGrid="0">
      <p:cViewPr varScale="1">
        <p:scale>
          <a:sx n="73" d="100"/>
          <a:sy n="73" d="100"/>
        </p:scale>
        <p:origin x="9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2DDD4-2180-4C60-AA7D-3F1AB87DCD08}" type="datetimeFigureOut">
              <a:rPr lang="ru-RU" smtClean="0"/>
              <a:t>30.12.2019</a:t>
            </a:fld>
            <a:endParaRPr lang="ru-RU"/>
          </a:p>
        </p:txBody>
      </p:sp>
      <p:sp>
        <p:nvSpPr>
          <p:cNvPr id="4" name="Образ слайда 3"/>
          <p:cNvSpPr>
            <a:spLocks noGrp="1" noRot="1" noChangeAspect="1"/>
          </p:cNvSpPr>
          <p:nvPr>
            <p:ph type="sldImg" idx="2"/>
          </p:nvPr>
        </p:nvSpPr>
        <p:spPr>
          <a:xfrm>
            <a:off x="1223963" y="1143000"/>
            <a:ext cx="441007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BAB50-3A8F-48B3-9121-E06B6C970AB0}" type="slidenum">
              <a:rPr lang="ru-RU" smtClean="0"/>
              <a:t>‹#›</a:t>
            </a:fld>
            <a:endParaRPr lang="ru-RU"/>
          </a:p>
        </p:txBody>
      </p:sp>
    </p:spTree>
    <p:extLst>
      <p:ext uri="{BB962C8B-B14F-4D97-AF65-F5344CB8AC3E}">
        <p14:creationId xmlns:p14="http://schemas.microsoft.com/office/powerpoint/2010/main" val="390511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6BAB50-3A8F-48B3-9121-E06B6C970AB0}" type="slidenum">
              <a:rPr lang="ru-RU" smtClean="0"/>
              <a:t>5</a:t>
            </a:fld>
            <a:endParaRPr lang="ru-RU"/>
          </a:p>
        </p:txBody>
      </p:sp>
    </p:spTree>
    <p:extLst>
      <p:ext uri="{BB962C8B-B14F-4D97-AF65-F5344CB8AC3E}">
        <p14:creationId xmlns:p14="http://schemas.microsoft.com/office/powerpoint/2010/main" val="234063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09982" y="1237197"/>
            <a:ext cx="9179799" cy="2631887"/>
          </a:xfrm>
        </p:spPr>
        <p:txBody>
          <a:bodyPr anchor="b"/>
          <a:lstStyle>
            <a:lvl1pPr algn="ctr">
              <a:defRPr sz="6614"/>
            </a:lvl1pPr>
          </a:lstStyle>
          <a:p>
            <a:r>
              <a:rPr lang="ru-RU" smtClean="0"/>
              <a:t>Образец заголовка</a:t>
            </a:r>
            <a:endParaRPr lang="en-US" dirty="0"/>
          </a:p>
        </p:txBody>
      </p:sp>
      <p:sp>
        <p:nvSpPr>
          <p:cNvPr id="3" name="Subtitle 2"/>
          <p:cNvSpPr>
            <a:spLocks noGrp="1"/>
          </p:cNvSpPr>
          <p:nvPr>
            <p:ph type="subTitle" idx="1"/>
          </p:nvPr>
        </p:nvSpPr>
        <p:spPr>
          <a:xfrm>
            <a:off x="1349971" y="3970580"/>
            <a:ext cx="8099822"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24A86A0-F6FC-4B51-A10D-12C9F0334966}" type="datetimeFigureOut">
              <a:rPr lang="ru-RU" smtClean="0"/>
              <a:t>30.12.2019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5F17BB-5784-45E0-B6DE-5AF9D1F66C57}" type="slidenum">
              <a:rPr lang="ru-RU" smtClean="0"/>
              <a:t>‹#›</a:t>
            </a:fld>
            <a:endParaRPr lang="ru-RU"/>
          </a:p>
        </p:txBody>
      </p:sp>
    </p:spTree>
    <p:extLst>
      <p:ext uri="{BB962C8B-B14F-4D97-AF65-F5344CB8AC3E}">
        <p14:creationId xmlns:p14="http://schemas.microsoft.com/office/powerpoint/2010/main" val="428171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24A86A0-F6FC-4B51-A10D-12C9F0334966}" type="datetimeFigureOut">
              <a:rPr lang="ru-RU" smtClean="0"/>
              <a:t>30.12.2019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5F17BB-5784-45E0-B6DE-5AF9D1F66C57}" type="slidenum">
              <a:rPr lang="ru-RU" smtClean="0"/>
              <a:t>‹#›</a:t>
            </a:fld>
            <a:endParaRPr lang="ru-RU"/>
          </a:p>
        </p:txBody>
      </p:sp>
    </p:spTree>
    <p:extLst>
      <p:ext uri="{BB962C8B-B14F-4D97-AF65-F5344CB8AC3E}">
        <p14:creationId xmlns:p14="http://schemas.microsoft.com/office/powerpoint/2010/main" val="361463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1" y="402483"/>
            <a:ext cx="2328699" cy="640647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42484" y="402483"/>
            <a:ext cx="6851100" cy="6406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24A86A0-F6FC-4B51-A10D-12C9F0334966}" type="datetimeFigureOut">
              <a:rPr lang="ru-RU" smtClean="0"/>
              <a:t>30.12.2019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5F17BB-5784-45E0-B6DE-5AF9D1F66C57}" type="slidenum">
              <a:rPr lang="ru-RU" smtClean="0"/>
              <a:t>‹#›</a:t>
            </a:fld>
            <a:endParaRPr lang="ru-RU"/>
          </a:p>
        </p:txBody>
      </p:sp>
    </p:spTree>
    <p:extLst>
      <p:ext uri="{BB962C8B-B14F-4D97-AF65-F5344CB8AC3E}">
        <p14:creationId xmlns:p14="http://schemas.microsoft.com/office/powerpoint/2010/main" val="136381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24A86A0-F6FC-4B51-A10D-12C9F0334966}" type="datetimeFigureOut">
              <a:rPr lang="ru-RU" smtClean="0"/>
              <a:t>30.12.2019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5F17BB-5784-45E0-B6DE-5AF9D1F66C57}" type="slidenum">
              <a:rPr lang="ru-RU" smtClean="0"/>
              <a:t>‹#›</a:t>
            </a:fld>
            <a:endParaRPr lang="ru-RU"/>
          </a:p>
        </p:txBody>
      </p:sp>
    </p:spTree>
    <p:extLst>
      <p:ext uri="{BB962C8B-B14F-4D97-AF65-F5344CB8AC3E}">
        <p14:creationId xmlns:p14="http://schemas.microsoft.com/office/powerpoint/2010/main" val="264337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36859" y="1884671"/>
            <a:ext cx="9314796" cy="3144614"/>
          </a:xfrm>
        </p:spPr>
        <p:txBody>
          <a:bodyPr anchor="b"/>
          <a:lstStyle>
            <a:lvl1pPr>
              <a:defRPr sz="6614"/>
            </a:lvl1pPr>
          </a:lstStyle>
          <a:p>
            <a:r>
              <a:rPr lang="ru-RU" smtClean="0"/>
              <a:t>Образец заголовка</a:t>
            </a:r>
            <a:endParaRPr lang="en-US" dirty="0"/>
          </a:p>
        </p:txBody>
      </p:sp>
      <p:sp>
        <p:nvSpPr>
          <p:cNvPr id="3" name="Text Placeholder 2"/>
          <p:cNvSpPr>
            <a:spLocks noGrp="1"/>
          </p:cNvSpPr>
          <p:nvPr>
            <p:ph type="body" idx="1"/>
          </p:nvPr>
        </p:nvSpPr>
        <p:spPr>
          <a:xfrm>
            <a:off x="736859" y="5059035"/>
            <a:ext cx="9314796"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24A86A0-F6FC-4B51-A10D-12C9F0334966}" type="datetimeFigureOut">
              <a:rPr lang="ru-RU" smtClean="0"/>
              <a:t>30.12.2019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5F17BB-5784-45E0-B6DE-5AF9D1F66C57}" type="slidenum">
              <a:rPr lang="ru-RU" smtClean="0"/>
              <a:t>‹#›</a:t>
            </a:fld>
            <a:endParaRPr lang="ru-RU"/>
          </a:p>
        </p:txBody>
      </p:sp>
    </p:spTree>
    <p:extLst>
      <p:ext uri="{BB962C8B-B14F-4D97-AF65-F5344CB8AC3E}">
        <p14:creationId xmlns:p14="http://schemas.microsoft.com/office/powerpoint/2010/main" val="268962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42484" y="2012414"/>
            <a:ext cx="4589899"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467380" y="2012414"/>
            <a:ext cx="4589899"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24A86A0-F6FC-4B51-A10D-12C9F0334966}" type="datetimeFigureOut">
              <a:rPr lang="ru-RU" smtClean="0"/>
              <a:t>30.12.2019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5F17BB-5784-45E0-B6DE-5AF9D1F66C57}" type="slidenum">
              <a:rPr lang="ru-RU" smtClean="0"/>
              <a:t>‹#›</a:t>
            </a:fld>
            <a:endParaRPr lang="ru-RU"/>
          </a:p>
        </p:txBody>
      </p:sp>
    </p:spTree>
    <p:extLst>
      <p:ext uri="{BB962C8B-B14F-4D97-AF65-F5344CB8AC3E}">
        <p14:creationId xmlns:p14="http://schemas.microsoft.com/office/powerpoint/2010/main" val="360444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43890" y="402484"/>
            <a:ext cx="9314796" cy="146118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43892" y="1853171"/>
            <a:ext cx="456880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4" name="Content Placeholder 3"/>
          <p:cNvSpPr>
            <a:spLocks noGrp="1"/>
          </p:cNvSpPr>
          <p:nvPr>
            <p:ph sz="half" idx="2"/>
          </p:nvPr>
        </p:nvSpPr>
        <p:spPr>
          <a:xfrm>
            <a:off x="743892" y="2761381"/>
            <a:ext cx="4568805"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467381" y="1853171"/>
            <a:ext cx="4591306"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6" name="Content Placeholder 5"/>
          <p:cNvSpPr>
            <a:spLocks noGrp="1"/>
          </p:cNvSpPr>
          <p:nvPr>
            <p:ph sz="quarter" idx="4"/>
          </p:nvPr>
        </p:nvSpPr>
        <p:spPr>
          <a:xfrm>
            <a:off x="5467381" y="2761381"/>
            <a:ext cx="4591306"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24A86A0-F6FC-4B51-A10D-12C9F0334966}" type="datetimeFigureOut">
              <a:rPr lang="ru-RU" smtClean="0"/>
              <a:t>30.12.2019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5F17BB-5784-45E0-B6DE-5AF9D1F66C57}" type="slidenum">
              <a:rPr lang="ru-RU" smtClean="0"/>
              <a:t>‹#›</a:t>
            </a:fld>
            <a:endParaRPr lang="ru-RU"/>
          </a:p>
        </p:txBody>
      </p:sp>
    </p:spTree>
    <p:extLst>
      <p:ext uri="{BB962C8B-B14F-4D97-AF65-F5344CB8AC3E}">
        <p14:creationId xmlns:p14="http://schemas.microsoft.com/office/powerpoint/2010/main" val="230730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24A86A0-F6FC-4B51-A10D-12C9F0334966}" type="datetimeFigureOut">
              <a:rPr lang="ru-RU" smtClean="0"/>
              <a:t>30.12.2019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5F17BB-5784-45E0-B6DE-5AF9D1F66C57}" type="slidenum">
              <a:rPr lang="ru-RU" smtClean="0"/>
              <a:t>‹#›</a:t>
            </a:fld>
            <a:endParaRPr lang="ru-RU"/>
          </a:p>
        </p:txBody>
      </p:sp>
    </p:spTree>
    <p:extLst>
      <p:ext uri="{BB962C8B-B14F-4D97-AF65-F5344CB8AC3E}">
        <p14:creationId xmlns:p14="http://schemas.microsoft.com/office/powerpoint/2010/main" val="262598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A86A0-F6FC-4B51-A10D-12C9F0334966}" type="datetimeFigureOut">
              <a:rPr lang="ru-RU" smtClean="0"/>
              <a:t>30.12.2019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75F17BB-5784-45E0-B6DE-5AF9D1F66C57}" type="slidenum">
              <a:rPr lang="ru-RU" smtClean="0"/>
              <a:t>‹#›</a:t>
            </a:fld>
            <a:endParaRPr lang="ru-RU"/>
          </a:p>
        </p:txBody>
      </p:sp>
    </p:spTree>
    <p:extLst>
      <p:ext uri="{BB962C8B-B14F-4D97-AF65-F5344CB8AC3E}">
        <p14:creationId xmlns:p14="http://schemas.microsoft.com/office/powerpoint/2010/main" val="221463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43890" y="503978"/>
            <a:ext cx="3483205" cy="1763924"/>
          </a:xfrm>
        </p:spPr>
        <p:txBody>
          <a:bodyPr anchor="b"/>
          <a:lstStyle>
            <a:lvl1pPr>
              <a:defRPr sz="3527"/>
            </a:lvl1pPr>
          </a:lstStyle>
          <a:p>
            <a:r>
              <a:rPr lang="ru-RU" smtClean="0"/>
              <a:t>Образец заголовка</a:t>
            </a:r>
            <a:endParaRPr lang="en-US" dirty="0"/>
          </a:p>
        </p:txBody>
      </p:sp>
      <p:sp>
        <p:nvSpPr>
          <p:cNvPr id="3" name="Content Placeholder 2"/>
          <p:cNvSpPr>
            <a:spLocks noGrp="1"/>
          </p:cNvSpPr>
          <p:nvPr>
            <p:ph idx="1"/>
          </p:nvPr>
        </p:nvSpPr>
        <p:spPr>
          <a:xfrm>
            <a:off x="4591306" y="1088455"/>
            <a:ext cx="546738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43890" y="2267902"/>
            <a:ext cx="3483205"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smtClean="0"/>
              <a:t>Образец текста</a:t>
            </a:r>
          </a:p>
        </p:txBody>
      </p:sp>
      <p:sp>
        <p:nvSpPr>
          <p:cNvPr id="5" name="Date Placeholder 4"/>
          <p:cNvSpPr>
            <a:spLocks noGrp="1"/>
          </p:cNvSpPr>
          <p:nvPr>
            <p:ph type="dt" sz="half" idx="10"/>
          </p:nvPr>
        </p:nvSpPr>
        <p:spPr/>
        <p:txBody>
          <a:bodyPr/>
          <a:lstStyle/>
          <a:p>
            <a:fld id="{324A86A0-F6FC-4B51-A10D-12C9F0334966}" type="datetimeFigureOut">
              <a:rPr lang="ru-RU" smtClean="0"/>
              <a:t>30.12.2019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5F17BB-5784-45E0-B6DE-5AF9D1F66C57}" type="slidenum">
              <a:rPr lang="ru-RU" smtClean="0"/>
              <a:t>‹#›</a:t>
            </a:fld>
            <a:endParaRPr lang="ru-RU"/>
          </a:p>
        </p:txBody>
      </p:sp>
    </p:spTree>
    <p:extLst>
      <p:ext uri="{BB962C8B-B14F-4D97-AF65-F5344CB8AC3E}">
        <p14:creationId xmlns:p14="http://schemas.microsoft.com/office/powerpoint/2010/main" val="32675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43890" y="503978"/>
            <a:ext cx="3483205" cy="1763924"/>
          </a:xfrm>
        </p:spPr>
        <p:txBody>
          <a:bodyPr anchor="b"/>
          <a:lstStyle>
            <a:lvl1pPr>
              <a:defRPr sz="3527"/>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591306" y="1088455"/>
            <a:ext cx="546738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ru-RU" smtClean="0"/>
              <a:t>Вставка рисунка</a:t>
            </a:r>
            <a:endParaRPr lang="en-US" dirty="0"/>
          </a:p>
        </p:txBody>
      </p:sp>
      <p:sp>
        <p:nvSpPr>
          <p:cNvPr id="4" name="Text Placeholder 3"/>
          <p:cNvSpPr>
            <a:spLocks noGrp="1"/>
          </p:cNvSpPr>
          <p:nvPr>
            <p:ph type="body" sz="half" idx="2"/>
          </p:nvPr>
        </p:nvSpPr>
        <p:spPr>
          <a:xfrm>
            <a:off x="743890" y="2267902"/>
            <a:ext cx="3483205"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smtClean="0"/>
              <a:t>Образец текста</a:t>
            </a:r>
          </a:p>
        </p:txBody>
      </p:sp>
      <p:sp>
        <p:nvSpPr>
          <p:cNvPr id="5" name="Date Placeholder 4"/>
          <p:cNvSpPr>
            <a:spLocks noGrp="1"/>
          </p:cNvSpPr>
          <p:nvPr>
            <p:ph type="dt" sz="half" idx="10"/>
          </p:nvPr>
        </p:nvSpPr>
        <p:spPr/>
        <p:txBody>
          <a:bodyPr/>
          <a:lstStyle/>
          <a:p>
            <a:fld id="{324A86A0-F6FC-4B51-A10D-12C9F0334966}" type="datetimeFigureOut">
              <a:rPr lang="ru-RU" smtClean="0"/>
              <a:t>30.12.2019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5F17BB-5784-45E0-B6DE-5AF9D1F66C57}" type="slidenum">
              <a:rPr lang="ru-RU" smtClean="0"/>
              <a:t>‹#›</a:t>
            </a:fld>
            <a:endParaRPr lang="ru-RU"/>
          </a:p>
        </p:txBody>
      </p:sp>
    </p:spTree>
    <p:extLst>
      <p:ext uri="{BB962C8B-B14F-4D97-AF65-F5344CB8AC3E}">
        <p14:creationId xmlns:p14="http://schemas.microsoft.com/office/powerpoint/2010/main" val="120613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4" y="402484"/>
            <a:ext cx="9314796" cy="146118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42484" y="2012414"/>
            <a:ext cx="9314796" cy="479654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2484" y="7006700"/>
            <a:ext cx="2429947"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324A86A0-F6FC-4B51-A10D-12C9F0334966}" type="datetimeFigureOut">
              <a:rPr lang="ru-RU" smtClean="0"/>
              <a:t>30.12.2019</a:t>
            </a:fld>
            <a:endParaRPr lang="ru-RU"/>
          </a:p>
        </p:txBody>
      </p:sp>
      <p:sp>
        <p:nvSpPr>
          <p:cNvPr id="5" name="Footer Placeholder 4"/>
          <p:cNvSpPr>
            <a:spLocks noGrp="1"/>
          </p:cNvSpPr>
          <p:nvPr>
            <p:ph type="ftr" sz="quarter" idx="3"/>
          </p:nvPr>
        </p:nvSpPr>
        <p:spPr>
          <a:xfrm>
            <a:off x="3577422" y="7006700"/>
            <a:ext cx="3644920"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627332" y="7006700"/>
            <a:ext cx="2429947"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375F17BB-5784-45E0-B6DE-5AF9D1F66C57}" type="slidenum">
              <a:rPr lang="ru-RU" smtClean="0"/>
              <a:t>‹#›</a:t>
            </a:fld>
            <a:endParaRPr lang="ru-RU"/>
          </a:p>
        </p:txBody>
      </p:sp>
    </p:spTree>
    <p:extLst>
      <p:ext uri="{BB962C8B-B14F-4D97-AF65-F5344CB8AC3E}">
        <p14:creationId xmlns:p14="http://schemas.microsoft.com/office/powerpoint/2010/main" val="10190877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7559675"/>
          </a:xfrm>
          <a:prstGeom prst="rect">
            <a:avLst/>
          </a:prstGeom>
        </p:spPr>
      </p:pic>
      <p:sp>
        <p:nvSpPr>
          <p:cNvPr id="4" name="TextBox 3"/>
          <p:cNvSpPr txBox="1"/>
          <p:nvPr/>
        </p:nvSpPr>
        <p:spPr>
          <a:xfrm>
            <a:off x="3358980" y="1306286"/>
            <a:ext cx="6098528" cy="1991243"/>
          </a:xfrm>
          <a:prstGeom prst="rect">
            <a:avLst/>
          </a:prstGeom>
          <a:noFill/>
        </p:spPr>
        <p:txBody>
          <a:bodyPr wrap="square" rtlCol="0">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Отчет </a:t>
            </a:r>
          </a:p>
          <a:p>
            <a:pPr algn="ctr"/>
            <a:r>
              <a:rPr lang="ru-RU" sz="2400" b="1" dirty="0" smtClean="0">
                <a:solidFill>
                  <a:srgbClr val="C00000"/>
                </a:solidFill>
                <a:latin typeface="Times New Roman" panose="02020603050405020304" pitchFamily="18" charset="0"/>
                <a:cs typeface="Times New Roman" panose="02020603050405020304" pitchFamily="18" charset="0"/>
              </a:rPr>
              <a:t>о проведенных мероприятиях</a:t>
            </a:r>
          </a:p>
          <a:p>
            <a:pPr algn="ctr"/>
            <a:r>
              <a:rPr lang="ru-RU" sz="2400" b="1" dirty="0" smtClean="0">
                <a:solidFill>
                  <a:srgbClr val="C00000"/>
                </a:solidFill>
                <a:latin typeface="Times New Roman" panose="02020603050405020304" pitchFamily="18" charset="0"/>
                <a:cs typeface="Times New Roman" panose="02020603050405020304" pitchFamily="18" charset="0"/>
              </a:rPr>
              <a:t>первой младшей группой №8 </a:t>
            </a:r>
          </a:p>
          <a:p>
            <a:pPr algn="ctr"/>
            <a:r>
              <a:rPr lang="ru-RU" sz="2400" b="1" dirty="0" smtClean="0">
                <a:solidFill>
                  <a:srgbClr val="C00000"/>
                </a:solidFill>
                <a:latin typeface="Times New Roman" panose="02020603050405020304" pitchFamily="18" charset="0"/>
                <a:cs typeface="Times New Roman" panose="02020603050405020304" pitchFamily="18" charset="0"/>
              </a:rPr>
              <a:t>в рамках Дня Героев Отечества</a:t>
            </a:r>
          </a:p>
          <a:p>
            <a:pPr algn="ctr"/>
            <a:r>
              <a:rPr lang="ru-RU" sz="2400" b="1" dirty="0" smtClean="0">
                <a:solidFill>
                  <a:srgbClr val="C00000"/>
                </a:solidFill>
                <a:latin typeface="Times New Roman" panose="02020603050405020304" pitchFamily="18" charset="0"/>
                <a:cs typeface="Times New Roman" panose="02020603050405020304" pitchFamily="18" charset="0"/>
              </a:rPr>
              <a:t>«</a:t>
            </a:r>
            <a:r>
              <a:rPr lang="ru-RU" sz="2400" b="1" dirty="0">
                <a:solidFill>
                  <a:srgbClr val="C00000"/>
                </a:solidFill>
                <a:latin typeface="Times New Roman" panose="02020603050405020304" pitchFamily="18" charset="0"/>
                <a:cs typeface="Times New Roman" panose="02020603050405020304" pitchFamily="18" charset="0"/>
              </a:rPr>
              <a:t>Г</a:t>
            </a:r>
            <a:r>
              <a:rPr lang="ru-RU" sz="2400" b="1" dirty="0" smtClean="0">
                <a:solidFill>
                  <a:srgbClr val="C00000"/>
                </a:solidFill>
                <a:latin typeface="Times New Roman" panose="02020603050405020304" pitchFamily="18" charset="0"/>
                <a:cs typeface="Times New Roman" panose="02020603050405020304" pitchFamily="18" charset="0"/>
              </a:rPr>
              <a:t>ерои нашего времени»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675119" y="4140926"/>
            <a:ext cx="3043647" cy="1200329"/>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r>
              <a:rPr lang="ru-RU" sz="1800" b="1" dirty="0" smtClean="0">
                <a:solidFill>
                  <a:srgbClr val="C00000"/>
                </a:solidFill>
                <a:latin typeface="Times New Roman" panose="02020603050405020304" pitchFamily="18" charset="0"/>
                <a:cs typeface="Times New Roman" panose="02020603050405020304" pitchFamily="18" charset="0"/>
              </a:rPr>
              <a:t>Подготовили:</a:t>
            </a:r>
          </a:p>
          <a:p>
            <a:r>
              <a:rPr lang="ru-RU" sz="1800" b="1" dirty="0" smtClean="0">
                <a:solidFill>
                  <a:srgbClr val="C00000"/>
                </a:solidFill>
                <a:latin typeface="Times New Roman" panose="02020603050405020304" pitchFamily="18" charset="0"/>
                <a:cs typeface="Times New Roman" panose="02020603050405020304" pitchFamily="18" charset="0"/>
              </a:rPr>
              <a:t>     воспитатели группы №8</a:t>
            </a:r>
          </a:p>
          <a:p>
            <a:r>
              <a:rPr lang="ru-RU" sz="1800" b="1" dirty="0" smtClean="0">
                <a:solidFill>
                  <a:srgbClr val="C00000"/>
                </a:solidFill>
                <a:latin typeface="Times New Roman" panose="02020603050405020304" pitchFamily="18" charset="0"/>
                <a:cs typeface="Times New Roman" panose="02020603050405020304" pitchFamily="18" charset="0"/>
              </a:rPr>
              <a:t>     Писарева И.Г.</a:t>
            </a:r>
          </a:p>
          <a:p>
            <a:r>
              <a:rPr lang="ru-RU" sz="1800" b="1" dirty="0" smtClean="0">
                <a:solidFill>
                  <a:srgbClr val="C00000"/>
                </a:solidFill>
                <a:latin typeface="Times New Roman" panose="02020603050405020304" pitchFamily="18" charset="0"/>
                <a:cs typeface="Times New Roman" panose="02020603050405020304" pitchFamily="18" charset="0"/>
              </a:rPr>
              <a:t>     Клокова Е.К.</a:t>
            </a:r>
            <a:endParaRPr lang="ru-RU" sz="1800" b="1" dirty="0">
              <a:solidFill>
                <a:srgbClr val="C0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209" y="3285361"/>
            <a:ext cx="1325458" cy="1711128"/>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7171" y="3298350"/>
            <a:ext cx="1117212" cy="1685151"/>
          </a:xfrm>
          <a:prstGeom prst="rect">
            <a:avLst/>
          </a:prstGeom>
        </p:spPr>
      </p:pic>
      <p:sp>
        <p:nvSpPr>
          <p:cNvPr id="2" name="TextBox 1"/>
          <p:cNvSpPr txBox="1"/>
          <p:nvPr/>
        </p:nvSpPr>
        <p:spPr>
          <a:xfrm>
            <a:off x="4284617" y="509451"/>
            <a:ext cx="4275016" cy="461665"/>
          </a:xfrm>
          <a:prstGeom prst="rect">
            <a:avLst/>
          </a:prstGeom>
          <a:noFill/>
        </p:spPr>
        <p:txBody>
          <a:bodyPr wrap="none" rtlCol="0">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МАДОУ «Детский сад №112»</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075611" y="6831832"/>
            <a:ext cx="3200400" cy="400110"/>
          </a:xfrm>
          <a:prstGeom prst="rect">
            <a:avLst/>
          </a:prstGeom>
          <a:noFill/>
        </p:spPr>
        <p:txBody>
          <a:bodyPr wrap="square" rtlCol="0">
            <a:sp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г. о. Саранск, 2019г.</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8980" y="4576089"/>
            <a:ext cx="316773" cy="407412"/>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559" y="5152562"/>
            <a:ext cx="2592977" cy="1679270"/>
          </a:xfrm>
          <a:prstGeom prst="rect">
            <a:avLst/>
          </a:prstGeom>
        </p:spPr>
      </p:pic>
      <p:pic>
        <p:nvPicPr>
          <p:cNvPr id="12" name="Picture 1" descr="http://www.svdeti.ru/images/stories/2016/deti-geroi-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1450" y="3285362"/>
            <a:ext cx="2126940" cy="17111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vdeti.ru/images/stories/2016/deti-geroi-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31450" y="5173597"/>
            <a:ext cx="2203397" cy="165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20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2" y="62428"/>
            <a:ext cx="10799763" cy="7559675"/>
          </a:xfrm>
          <a:prstGeom prst="rect">
            <a:avLst/>
          </a:prstGeom>
        </p:spPr>
      </p:pic>
      <p:sp>
        <p:nvSpPr>
          <p:cNvPr id="6" name="TextBox 5"/>
          <p:cNvSpPr txBox="1"/>
          <p:nvPr/>
        </p:nvSpPr>
        <p:spPr>
          <a:xfrm>
            <a:off x="6831874" y="3657600"/>
            <a:ext cx="2886892" cy="369332"/>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487780" y="1153749"/>
            <a:ext cx="6230986" cy="6524863"/>
          </a:xfrm>
          <a:prstGeom prst="rect">
            <a:avLst/>
          </a:prstGeom>
          <a:noFill/>
        </p:spPr>
        <p:txBody>
          <a:bodyPr wrap="square" rtlCol="0">
            <a:spAutoFit/>
          </a:bodyPr>
          <a:lstStyle/>
          <a:p>
            <a:pPr algn="ctr"/>
            <a:r>
              <a:rPr lang="ru-RU" sz="1900" dirty="0">
                <a:latin typeface="Times New Roman" panose="02020603050405020304" pitchFamily="18" charset="0"/>
                <a:cs typeface="Times New Roman" panose="02020603050405020304" pitchFamily="18" charset="0"/>
              </a:rPr>
              <a:t>В Нижегородской области двое третьеклассников спасли провалившуюся в прорубь женщину. Д</a:t>
            </a:r>
            <a:r>
              <a:rPr lang="ru-RU" sz="1900" dirty="0" smtClean="0">
                <a:latin typeface="Times New Roman" panose="02020603050405020304" pitchFamily="18" charset="0"/>
                <a:cs typeface="Times New Roman" panose="02020603050405020304" pitchFamily="18" charset="0"/>
              </a:rPr>
              <a:t>вое </a:t>
            </a:r>
            <a:r>
              <a:rPr lang="ru-RU" sz="1900" dirty="0">
                <a:latin typeface="Times New Roman" panose="02020603050405020304" pitchFamily="18" charset="0"/>
                <a:cs typeface="Times New Roman" panose="02020603050405020304" pitchFamily="18" charset="0"/>
              </a:rPr>
              <a:t>мальчиков проходили мимо пруда, возвращаясь из школы. 55-летняя жительница поселка Мухтолова Ардатовского района пошла на пруд, чтобы набрать воды из крещенской проруби. Прорубь покрылась уже кромкой льда, женщина поскользнулась и потеряла равновесие. В тяжелой зимней одежде она оказалась в ледяной воде. Зацепившись за кромку льда, несчастная стала звать на </a:t>
            </a:r>
            <a:r>
              <a:rPr lang="ru-RU" sz="1900" dirty="0" smtClean="0">
                <a:latin typeface="Times New Roman" panose="02020603050405020304" pitchFamily="18" charset="0"/>
                <a:cs typeface="Times New Roman" panose="02020603050405020304" pitchFamily="18" charset="0"/>
              </a:rPr>
              <a:t>помощь. К </a:t>
            </a:r>
            <a:r>
              <a:rPr lang="ru-RU" sz="1900" dirty="0">
                <a:latin typeface="Times New Roman" panose="02020603050405020304" pitchFamily="18" charset="0"/>
                <a:cs typeface="Times New Roman" panose="02020603050405020304" pitchFamily="18" charset="0"/>
              </a:rPr>
              <a:t>счастью, в этот момент мимо пруда проходили двое друзей Максим и </a:t>
            </a:r>
            <a:r>
              <a:rPr lang="ru-RU" sz="1900" dirty="0" smtClean="0">
                <a:latin typeface="Times New Roman" panose="02020603050405020304" pitchFamily="18" charset="0"/>
                <a:cs typeface="Times New Roman" panose="02020603050405020304" pitchFamily="18" charset="0"/>
              </a:rPr>
              <a:t>Георгий, возвращавшиеся </a:t>
            </a:r>
            <a:r>
              <a:rPr lang="ru-RU" sz="1900" dirty="0">
                <a:latin typeface="Times New Roman" panose="02020603050405020304" pitchFamily="18" charset="0"/>
                <a:cs typeface="Times New Roman" panose="02020603050405020304" pitchFamily="18" charset="0"/>
              </a:rPr>
              <a:t>из школы. Заметив женщину, они, не теряя ни секунды, бросились на помощь. Добравшись до проруби, мальчики взяли женщину за обе руки и вытянули на крепкий лед. Ребята проводили ее до дома, не забыв прихватить ведро и санки. Прибывшие медики осмотрели женщину, оказали </a:t>
            </a:r>
            <a:r>
              <a:rPr lang="ru-RU" sz="1900" dirty="0" smtClean="0">
                <a:latin typeface="Times New Roman" panose="02020603050405020304" pitchFamily="18" charset="0"/>
                <a:cs typeface="Times New Roman" panose="02020603050405020304" pitchFamily="18" charset="0"/>
              </a:rPr>
              <a:t>помощь.</a:t>
            </a: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Женщина </a:t>
            </a:r>
            <a:r>
              <a:rPr lang="ru-RU" sz="1900" dirty="0">
                <a:latin typeface="Times New Roman" panose="02020603050405020304" pitchFamily="18" charset="0"/>
                <a:cs typeface="Times New Roman" panose="02020603050405020304" pitchFamily="18" charset="0"/>
              </a:rPr>
              <a:t>не устает благодарить ребят за то, что осталась жива. Своим спасателям она подарила футбольные мячи и сотовые телефоны. Конов Максим и Сучков Георгий были </a:t>
            </a:r>
            <a:r>
              <a:rPr lang="ru-RU" sz="1900" dirty="0" smtClean="0">
                <a:latin typeface="Times New Roman" panose="02020603050405020304" pitchFamily="18" charset="0"/>
                <a:cs typeface="Times New Roman" panose="02020603050405020304" pitchFamily="18" charset="0"/>
              </a:rPr>
              <a:t>награждены </a:t>
            </a:r>
            <a:r>
              <a:rPr lang="ru-RU" sz="1900" dirty="0">
                <a:latin typeface="Times New Roman" panose="02020603050405020304" pitchFamily="18" charset="0"/>
                <a:cs typeface="Times New Roman" panose="02020603050405020304" pitchFamily="18" charset="0"/>
              </a:rPr>
              <a:t>медалями «За спасение погибавших на водах». </a:t>
            </a:r>
            <a:br>
              <a:rPr lang="ru-RU" sz="1900" dirty="0">
                <a:latin typeface="Times New Roman" panose="02020603050405020304" pitchFamily="18" charset="0"/>
                <a:cs typeface="Times New Roman" panose="02020603050405020304" pitchFamily="18" charset="0"/>
              </a:rPr>
            </a:br>
            <a:endParaRPr lang="ru-RU" sz="19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114800" y="384308"/>
            <a:ext cx="4245429" cy="769441"/>
          </a:xfrm>
          <a:prstGeom prst="rect">
            <a:avLst/>
          </a:prstGeom>
          <a:noFill/>
        </p:spPr>
        <p:txBody>
          <a:bodyPr wrap="square" rtlCol="0">
            <a:spAutoFit/>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Герои нашего времени</a:t>
            </a:r>
          </a:p>
          <a:p>
            <a:pPr algn="ctr"/>
            <a:r>
              <a:rPr lang="ru-RU" sz="2000" b="1" i="1" dirty="0" smtClean="0">
                <a:solidFill>
                  <a:srgbClr val="C00000"/>
                </a:solidFill>
                <a:latin typeface="Times New Roman" panose="02020603050405020304" pitchFamily="18" charset="0"/>
                <a:cs typeface="Times New Roman" panose="02020603050405020304" pitchFamily="18" charset="0"/>
              </a:rPr>
              <a:t>Максим </a:t>
            </a:r>
            <a:r>
              <a:rPr lang="ru-RU" sz="2000" b="1" i="1" dirty="0">
                <a:solidFill>
                  <a:srgbClr val="C00000"/>
                </a:solidFill>
                <a:latin typeface="Times New Roman" panose="02020603050405020304" pitchFamily="18" charset="0"/>
                <a:cs typeface="Times New Roman" panose="02020603050405020304" pitchFamily="18" charset="0"/>
              </a:rPr>
              <a:t>Конов и Георгий Сучков</a:t>
            </a:r>
            <a:endParaRPr lang="ru-RU" sz="2000" i="1" dirty="0">
              <a:solidFill>
                <a:srgbClr val="C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404" y="3062786"/>
            <a:ext cx="2364377" cy="177654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403" y="5108866"/>
            <a:ext cx="2364377" cy="1763485"/>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056" y="4328097"/>
            <a:ext cx="274321" cy="498173"/>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9991" y="4338986"/>
            <a:ext cx="248194" cy="476397"/>
          </a:xfrm>
          <a:prstGeom prst="rect">
            <a:avLst/>
          </a:prstGeom>
        </p:spPr>
      </p:pic>
    </p:spTree>
    <p:extLst>
      <p:ext uri="{BB962C8B-B14F-4D97-AF65-F5344CB8AC3E}">
        <p14:creationId xmlns:p14="http://schemas.microsoft.com/office/powerpoint/2010/main" val="271606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7559675"/>
          </a:xfrm>
          <a:prstGeom prst="rect">
            <a:avLst/>
          </a:prstGeom>
        </p:spPr>
      </p:pic>
      <p:sp>
        <p:nvSpPr>
          <p:cNvPr id="6" name="TextBox 5"/>
          <p:cNvSpPr txBox="1"/>
          <p:nvPr/>
        </p:nvSpPr>
        <p:spPr>
          <a:xfrm>
            <a:off x="6831874" y="3657600"/>
            <a:ext cx="2886892" cy="369332"/>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788229" y="444137"/>
            <a:ext cx="5930534" cy="1138773"/>
          </a:xfrm>
          <a:prstGeom prst="rect">
            <a:avLst/>
          </a:prstGeom>
          <a:noFill/>
        </p:spPr>
        <p:txBody>
          <a:bodyPr wrap="square" rtlCol="0">
            <a:spAutoFit/>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Герои </a:t>
            </a:r>
            <a:r>
              <a:rPr lang="ru-RU" sz="2400" b="1" i="1" dirty="0">
                <a:solidFill>
                  <a:srgbClr val="C00000"/>
                </a:solidFill>
                <a:latin typeface="Times New Roman" panose="02020603050405020304" pitchFamily="18" charset="0"/>
                <a:cs typeface="Times New Roman" panose="02020603050405020304" pitchFamily="18" charset="0"/>
              </a:rPr>
              <a:t>нашего </a:t>
            </a:r>
            <a:r>
              <a:rPr lang="ru-RU" sz="2400" b="1" i="1" dirty="0" smtClean="0">
                <a:solidFill>
                  <a:srgbClr val="C00000"/>
                </a:solidFill>
                <a:latin typeface="Times New Roman" panose="02020603050405020304" pitchFamily="18" charset="0"/>
                <a:cs typeface="Times New Roman" panose="02020603050405020304" pitchFamily="18" charset="0"/>
              </a:rPr>
              <a:t>времени</a:t>
            </a:r>
          </a:p>
          <a:p>
            <a:pPr algn="ctr"/>
            <a:r>
              <a:rPr lang="ru-RU" altLang="ru-RU" sz="2000" b="1" i="1" dirty="0">
                <a:solidFill>
                  <a:srgbClr val="C00000"/>
                </a:solidFill>
                <a:latin typeface="Times New Roman" panose="02020603050405020304" pitchFamily="18" charset="0"/>
                <a:cs typeface="Times New Roman" panose="02020603050405020304" pitchFamily="18" charset="0"/>
              </a:rPr>
              <a:t>Кирилл Дайнеко и Сергей Скрипник</a:t>
            </a:r>
            <a:endParaRPr lang="ru-RU" sz="2000" b="1" i="1" dirty="0">
              <a:solidFill>
                <a:srgbClr val="C00000"/>
              </a:solidFill>
              <a:latin typeface="Times New Roman" panose="02020603050405020304" pitchFamily="18" charset="0"/>
              <a:cs typeface="Times New Roman" panose="02020603050405020304" pitchFamily="18" charset="0"/>
            </a:endParaRPr>
          </a:p>
          <a:p>
            <a:pPr algn="ctr"/>
            <a:endParaRPr lang="ru-RU" sz="2400" b="1" i="1" dirty="0">
              <a:solidFill>
                <a:srgbClr val="C00000"/>
              </a:solidFill>
              <a:latin typeface="Times New Roman" panose="02020603050405020304" pitchFamily="18" charset="0"/>
              <a:cs typeface="Times New Roman" panose="02020603050405020304" pitchFamily="18" charset="0"/>
            </a:endParaRPr>
          </a:p>
        </p:txBody>
      </p:sp>
      <p:pic>
        <p:nvPicPr>
          <p:cNvPr id="1025" name="Picture 1" descr="http://www.svdeti.ru/images/stories/2016/deti-geroi-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153" y="2758049"/>
            <a:ext cx="2834641" cy="2168434"/>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153" y="5144382"/>
            <a:ext cx="1330751" cy="1267097"/>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200" y="5969725"/>
            <a:ext cx="1476100" cy="1148115"/>
          </a:xfrm>
          <a:prstGeom prst="rect">
            <a:avLst/>
          </a:prstGeom>
        </p:spPr>
      </p:pic>
      <p:sp>
        <p:nvSpPr>
          <p:cNvPr id="11" name="TextBox 10"/>
          <p:cNvSpPr txBox="1"/>
          <p:nvPr/>
        </p:nvSpPr>
        <p:spPr>
          <a:xfrm>
            <a:off x="4157303" y="1293223"/>
            <a:ext cx="5561460" cy="5940088"/>
          </a:xfrm>
          <a:prstGeom prst="rect">
            <a:avLst/>
          </a:prstGeom>
          <a:noFill/>
        </p:spPr>
        <p:txBody>
          <a:bodyPr wrap="square" rtlCol="0">
            <a:spAutoFit/>
          </a:bodyPr>
          <a:lstStyle/>
          <a:p>
            <a:pPr lvl="0" algn="ctr" defTabSz="914400" eaLnBrk="0" fontAlgn="base" hangingPunct="0">
              <a:spcBef>
                <a:spcPct val="0"/>
              </a:spcBef>
              <a:spcAft>
                <a:spcPct val="0"/>
              </a:spcAft>
            </a:pPr>
            <a:r>
              <a:rPr lang="ru-RU" altLang="ru-RU" sz="2000" dirty="0">
                <a:solidFill>
                  <a:srgbClr val="000000"/>
                </a:solidFill>
                <a:latin typeface="Times New Roman" panose="02020603050405020304" pitchFamily="18" charset="0"/>
                <a:cs typeface="Times New Roman" panose="02020603050405020304" pitchFamily="18" charset="0"/>
              </a:rPr>
              <a:t>В Челябинской области два друга 12 лет проявили настоящее мужество, спасая своих учителей от разрушений, вызванных падением челябинского метеорита.</a:t>
            </a:r>
            <a:br>
              <a:rPr lang="ru-RU" altLang="ru-RU" sz="2000" dirty="0">
                <a:solidFill>
                  <a:srgbClr val="000000"/>
                </a:solidFill>
                <a:latin typeface="Times New Roman" panose="02020603050405020304" pitchFamily="18" charset="0"/>
                <a:cs typeface="Times New Roman" panose="02020603050405020304" pitchFamily="18" charset="0"/>
              </a:rPr>
            </a:br>
            <a:r>
              <a:rPr lang="ru-RU" altLang="ru-RU" sz="2000" dirty="0">
                <a:solidFill>
                  <a:srgbClr val="000000"/>
                </a:solidFill>
                <a:latin typeface="Times New Roman" panose="02020603050405020304" pitchFamily="18" charset="0"/>
                <a:cs typeface="Times New Roman" panose="02020603050405020304" pitchFamily="18" charset="0"/>
              </a:rPr>
              <a:t>Кирилл Дайнеко и Сергей Скрипник услышали, как их учительница Наталья Ивановна зовет на помощь из столовой, не в силах выбить массивные двери. Ребята кинулись спасать педагога. Сначала они забежали в дежурную комнату, схватили подвернувшийся под руку арматурный прут и выбили им окно в столовую. Потом, через оконный проем перенесли раненую осколками стекла учительницу на улицу. После этого школьники обнаружили, что помощь нужна еще одной женщине - работнице кухни, которую завалила рухнувшая от удара взрывной волны утварь. Оперативно разобрав завал, мальчики позвали на помощь взрослых. </a:t>
            </a:r>
            <a:endParaRPr lang="ru-RU" altLang="ru-RU" sz="2000" dirty="0" smtClean="0">
              <a:solidFill>
                <a:srgbClr val="000000"/>
              </a:solidFill>
              <a:latin typeface="Times New Roman" panose="02020603050405020304" pitchFamily="18" charset="0"/>
              <a:cs typeface="Times New Roman" panose="02020603050405020304" pitchFamily="18" charset="0"/>
            </a:endParaRPr>
          </a:p>
          <a:p>
            <a:pPr lvl="0" algn="ctr" defTabSz="914400" eaLnBrk="0" fontAlgn="base" hangingPunct="0">
              <a:spcBef>
                <a:spcPct val="0"/>
              </a:spcBef>
              <a:spcAft>
                <a:spcPct val="0"/>
              </a:spcAft>
            </a:pPr>
            <a:r>
              <a:rPr lang="ru-RU" altLang="ru-RU" sz="2000" dirty="0" smtClean="0">
                <a:solidFill>
                  <a:srgbClr val="000000"/>
                </a:solidFill>
                <a:latin typeface="Times New Roman" panose="02020603050405020304" pitchFamily="18" charset="0"/>
                <a:cs typeface="Times New Roman" panose="02020603050405020304" pitchFamily="18" charset="0"/>
              </a:rPr>
              <a:t>Награждены дипломами за мужество и заботу.</a:t>
            </a: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51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7559675"/>
          </a:xfrm>
          <a:prstGeom prst="rect">
            <a:avLst/>
          </a:prstGeom>
        </p:spPr>
      </p:pic>
      <p:sp>
        <p:nvSpPr>
          <p:cNvPr id="6" name="TextBox 5"/>
          <p:cNvSpPr txBox="1"/>
          <p:nvPr/>
        </p:nvSpPr>
        <p:spPr>
          <a:xfrm>
            <a:off x="6831874" y="3657600"/>
            <a:ext cx="2886892" cy="369332"/>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602952" y="2198527"/>
            <a:ext cx="105517" cy="303009"/>
          </a:xfrm>
          <a:prstGeom prst="rect">
            <a:avLst/>
          </a:prstGeom>
          <a:noFill/>
        </p:spPr>
        <p:txBody>
          <a:bodyPr wrap="square" rtlCol="0">
            <a:spAutoFit/>
          </a:bodyPr>
          <a:lstStyle/>
          <a:p>
            <a:endParaRPr lang="ru-RU" dirty="0"/>
          </a:p>
        </p:txBody>
      </p:sp>
      <p:sp>
        <p:nvSpPr>
          <p:cNvPr id="11" name="Rectangle 1"/>
          <p:cNvSpPr>
            <a:spLocks noChangeArrowheads="1"/>
          </p:cNvSpPr>
          <p:nvPr/>
        </p:nvSpPr>
        <p:spPr bwMode="auto">
          <a:xfrm>
            <a:off x="4155141" y="820272"/>
            <a:ext cx="5668128" cy="673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1" u="none" strike="noStrike" cap="none" normalizeH="0" baseline="0" dirty="0" smtClean="0">
                <a:ln>
                  <a:noFill/>
                </a:ln>
                <a:solidFill>
                  <a:srgbClr val="A91D1D"/>
                </a:solidFill>
                <a:effectLst/>
                <a:latin typeface="Times New Roman" panose="02020603050405020304" pitchFamily="18" charset="0"/>
                <a:cs typeface="Times New Roman" panose="02020603050405020304" pitchFamily="18" charset="0"/>
              </a:rPr>
              <a:t>Юля Король </a:t>
            </a:r>
            <a:endParaRPr kumimoji="0" lang="ru-RU" altLang="ru-RU"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13-летняя Юля Король, круглая сирота, все богатство которой состоит в бабушке и брате. Она после крушения каноэ несмотря на отсутствие спасательного жилета смогла выплыть...</a:t>
            </a:r>
            <a:b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С трудом встала и пошла за помощью. Брата она поначалу держала за руку, но руки разжались.</a:t>
            </a:r>
            <a:b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Она думала, что он утонул. Возле берега увидела в воде подростка. Он оказался мёртв. Четыре часа шла до ближайшей деревни, один раз упала в реку и вновь плыла. Попросила помощи у местных жителей, которые стали звонить в МЧС и побежали к берегу спасать детей...</a:t>
            </a:r>
            <a:b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Она приняла участие в спасательной операции и лично доставала из воды детей, в том числе уже мертвых. Инструктор пытался спасти детей, но сам чуть не утонул, а она спасла и инструктора.</a:t>
            </a:r>
            <a:b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Юлин брат остался жив... Юлю наградили ведомственной медалью "За спасение погибающих на водах".</a:t>
            </a:r>
            <a:b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 name="Picture 2" descr="http://www.svdeti.ru/images/stories/2016/deti-geroi-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259" y="2971800"/>
            <a:ext cx="2823882" cy="203788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547" y="5224833"/>
            <a:ext cx="1573306" cy="1788459"/>
          </a:xfrm>
          <a:prstGeom prst="rect">
            <a:avLst/>
          </a:prstGeom>
        </p:spPr>
      </p:pic>
      <p:sp>
        <p:nvSpPr>
          <p:cNvPr id="13" name="Прямоугольник 12"/>
          <p:cNvSpPr/>
          <p:nvPr/>
        </p:nvSpPr>
        <p:spPr>
          <a:xfrm>
            <a:off x="4840941" y="484094"/>
            <a:ext cx="3684494" cy="461665"/>
          </a:xfrm>
          <a:prstGeom prst="rect">
            <a:avLst/>
          </a:prstGeom>
        </p:spPr>
        <p:txBody>
          <a:bodyPr wrap="square">
            <a:spAutoFit/>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Герой </a:t>
            </a:r>
            <a:r>
              <a:rPr lang="ru-RU" sz="2400" b="1" i="1" dirty="0">
                <a:solidFill>
                  <a:srgbClr val="C00000"/>
                </a:solidFill>
                <a:latin typeface="Times New Roman" panose="02020603050405020304" pitchFamily="18" charset="0"/>
                <a:cs typeface="Times New Roman" panose="02020603050405020304" pitchFamily="18" charset="0"/>
              </a:rPr>
              <a:t>нашего времени</a:t>
            </a:r>
          </a:p>
        </p:txBody>
      </p:sp>
    </p:spTree>
    <p:extLst>
      <p:ext uri="{BB962C8B-B14F-4D97-AF65-F5344CB8AC3E}">
        <p14:creationId xmlns:p14="http://schemas.microsoft.com/office/powerpoint/2010/main" val="160596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7559675"/>
          </a:xfrm>
          <a:prstGeom prst="rect">
            <a:avLst/>
          </a:prstGeom>
        </p:spPr>
      </p:pic>
      <p:sp>
        <p:nvSpPr>
          <p:cNvPr id="6" name="TextBox 5"/>
          <p:cNvSpPr txBox="1"/>
          <p:nvPr/>
        </p:nvSpPr>
        <p:spPr>
          <a:xfrm>
            <a:off x="6831874" y="3657600"/>
            <a:ext cx="2886892" cy="369332"/>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175657" y="548640"/>
            <a:ext cx="8543109" cy="6370975"/>
          </a:xfrm>
          <a:prstGeom prst="rect">
            <a:avLst/>
          </a:prstGeom>
          <a:noFill/>
        </p:spPr>
        <p:txBody>
          <a:bodyPr wrap="square" rtlCol="0">
            <a:spAutoFit/>
          </a:bodyPr>
          <a:lstStyle/>
          <a:p>
            <a:r>
              <a:rPr lang="ru-RU" dirty="0" smtClean="0"/>
              <a:t>		</a:t>
            </a:r>
            <a:r>
              <a:rPr lang="ru-RU" sz="2400" dirty="0" smtClean="0">
                <a:latin typeface="Times New Roman" panose="02020603050405020304" pitchFamily="18" charset="0"/>
                <a:cs typeface="Times New Roman" panose="02020603050405020304" pitchFamily="18" charset="0"/>
              </a:rPr>
              <a:t>Ежегодно </a:t>
            </a:r>
            <a:r>
              <a:rPr lang="ru-RU" sz="2400" dirty="0">
                <a:latin typeface="Times New Roman" panose="02020603050405020304" pitchFamily="18" charset="0"/>
                <a:cs typeface="Times New Roman" panose="02020603050405020304" pitchFamily="18" charset="0"/>
              </a:rPr>
              <a:t>9 декабря в России отмечается День </a:t>
            </a:r>
            <a:r>
              <a:rPr lang="ru-RU" sz="2400" dirty="0" smtClean="0">
                <a:latin typeface="Times New Roman" panose="02020603050405020304" pitchFamily="18" charset="0"/>
                <a:cs typeface="Times New Roman" panose="02020603050405020304" pitchFamily="18" charset="0"/>
              </a:rPr>
              <a:t>		Героев </a:t>
            </a:r>
            <a:r>
              <a:rPr lang="ru-RU" sz="2400" dirty="0">
                <a:latin typeface="Times New Roman" panose="02020603050405020304" pitchFamily="18" charset="0"/>
                <a:cs typeface="Times New Roman" panose="02020603050405020304" pitchFamily="18" charset="0"/>
              </a:rPr>
              <a:t>Отечества. Праздник этот – особенный: </a:t>
            </a:r>
            <a:r>
              <a:rPr lang="ru-RU" sz="2400" dirty="0" smtClean="0">
                <a:latin typeface="Times New Roman" panose="02020603050405020304" pitchFamily="18" charset="0"/>
                <a:cs typeface="Times New Roman" panose="02020603050405020304" pitchFamily="18" charset="0"/>
              </a:rPr>
              <a:t>		в </a:t>
            </a:r>
            <a:r>
              <a:rPr lang="ru-RU" sz="2400" dirty="0">
                <a:latin typeface="Times New Roman" panose="02020603050405020304" pitchFamily="18" charset="0"/>
                <a:cs typeface="Times New Roman" panose="02020603050405020304" pitchFamily="18" charset="0"/>
              </a:rPr>
              <a:t>этот день отдают дань мужеству, </a:t>
            </a:r>
            <a:r>
              <a:rPr lang="ru-RU" sz="2400" dirty="0" smtClean="0">
                <a:latin typeface="Times New Roman" panose="02020603050405020304" pitchFamily="18" charset="0"/>
                <a:cs typeface="Times New Roman" panose="02020603050405020304" pitchFamily="18" charset="0"/>
              </a:rPr>
              <a:t>			самоотверженности</a:t>
            </a:r>
            <a:r>
              <a:rPr lang="ru-RU" sz="2400" dirty="0">
                <a:latin typeface="Times New Roman" panose="02020603050405020304" pitchFamily="18" charset="0"/>
                <a:cs typeface="Times New Roman" panose="02020603050405020304" pitchFamily="18" charset="0"/>
              </a:rPr>
              <a:t>, патриотическим </a:t>
            </a:r>
            <a:r>
              <a:rPr lang="ru-RU" sz="2400" dirty="0" smtClean="0">
                <a:latin typeface="Times New Roman" panose="02020603050405020304" pitchFamily="18" charset="0"/>
                <a:cs typeface="Times New Roman" panose="02020603050405020304" pitchFamily="18" charset="0"/>
              </a:rPr>
              <a:t>			качествам </a:t>
            </a:r>
            <a:r>
              <a:rPr lang="ru-RU" sz="2400" dirty="0">
                <a:latin typeface="Times New Roman" panose="02020603050405020304" pitchFamily="18" charset="0"/>
                <a:cs typeface="Times New Roman" panose="02020603050405020304" pitchFamily="18" charset="0"/>
              </a:rPr>
              <a:t>людей, по праву носящих звание </a:t>
            </a:r>
            <a:r>
              <a:rPr lang="ru-RU" sz="2400" dirty="0" smtClean="0">
                <a:latin typeface="Times New Roman" panose="02020603050405020304" pitchFamily="18" charset="0"/>
                <a:cs typeface="Times New Roman" panose="02020603050405020304" pitchFamily="18" charset="0"/>
              </a:rPr>
              <a:t>		Героя</a:t>
            </a:r>
            <a:r>
              <a:rPr lang="ru-RU" sz="2400" dirty="0">
                <a:latin typeface="Times New Roman" panose="02020603050405020304" pitchFamily="18" charset="0"/>
                <a:cs typeface="Times New Roman" panose="02020603050405020304" pitchFamily="18" charset="0"/>
              </a:rPr>
              <a:t>. Мы помним трагические страницы истории, подвиги наших предков, несгибаемую волю, единство народа</a:t>
            </a:r>
            <a:r>
              <a:rPr lang="ru-RU" sz="2400" dirty="0" smtClean="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Мы </a:t>
            </a:r>
            <a:r>
              <a:rPr lang="ru-RU" sz="2400" dirty="0">
                <a:latin typeface="Times New Roman" panose="02020603050405020304" pitchFamily="18" charset="0"/>
                <a:cs typeface="Times New Roman" panose="02020603050405020304" pitchFamily="18" charset="0"/>
              </a:rPr>
              <a:t>должны помнить о тех, кто ушел из жизни с честью, и тогда их подвиг будет бессмертен.</a:t>
            </a:r>
          </a:p>
          <a:p>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Особое </a:t>
            </a:r>
            <a:r>
              <a:rPr lang="ru-RU" sz="2400" dirty="0">
                <a:latin typeface="Times New Roman" panose="02020603050405020304" pitchFamily="18" charset="0"/>
                <a:cs typeface="Times New Roman" panose="02020603050405020304" pitchFamily="18" charset="0"/>
              </a:rPr>
              <a:t>место во всеобщей скорби занимает плач матерей и близких юных героев, который отзывается болью в преисполненном уважения сердце </a:t>
            </a:r>
            <a:r>
              <a:rPr lang="ru-RU" sz="2400" dirty="0" smtClean="0">
                <a:latin typeface="Times New Roman" panose="02020603050405020304" pitchFamily="18" charset="0"/>
                <a:cs typeface="Times New Roman" panose="02020603050405020304" pitchFamily="18" charset="0"/>
              </a:rPr>
              <a:t>каждого </a:t>
            </a:r>
            <a:r>
              <a:rPr lang="ru-RU" sz="2400" dirty="0">
                <a:latin typeface="Times New Roman" panose="02020603050405020304" pitchFamily="18" charset="0"/>
                <a:cs typeface="Times New Roman" panose="02020603050405020304" pitchFamily="18" charset="0"/>
              </a:rPr>
              <a:t>неравнодушного жителя нашей страны. Ведь за их гибелью стоят удивительные для ребят их возраста качества – любовь к ближнему, самоотверженность, мужество, сострадание. Вот они – еще совсем юные – настоящие герои нашего времени.</a:t>
            </a:r>
            <a:endParaRPr lang="ru-RU"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70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7559675"/>
          </a:xfrm>
          <a:prstGeom prst="rect">
            <a:avLst/>
          </a:prstGeom>
        </p:spPr>
      </p:pic>
      <p:sp>
        <p:nvSpPr>
          <p:cNvPr id="6" name="TextBox 5"/>
          <p:cNvSpPr txBox="1"/>
          <p:nvPr/>
        </p:nvSpPr>
        <p:spPr>
          <a:xfrm>
            <a:off x="6831874" y="3657600"/>
            <a:ext cx="2886892" cy="369332"/>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959429" y="339635"/>
            <a:ext cx="7759338" cy="4524315"/>
          </a:xfrm>
          <a:prstGeom prst="rect">
            <a:avLst/>
          </a:prstGeom>
          <a:noFill/>
        </p:spPr>
        <p:txBody>
          <a:bodyPr wrap="square" rtlCol="0">
            <a:spAutoFit/>
          </a:bodyPr>
          <a:lstStyle/>
          <a:p>
            <a:pPr algn="ctr"/>
            <a:r>
              <a:rPr lang="ru-RU" sz="2400" b="1" i="1" dirty="0" smtClean="0">
                <a:latin typeface="Times New Roman" panose="02020603050405020304" pitchFamily="18" charset="0"/>
                <a:cs typeface="Times New Roman" panose="02020603050405020304" pitchFamily="18" charset="0"/>
              </a:rPr>
              <a:t>Актуальность: </a:t>
            </a:r>
          </a:p>
          <a:p>
            <a:pPr algn="ctr"/>
            <a:r>
              <a:rPr lang="ru-RU" sz="2400" dirty="0" smtClean="0">
                <a:latin typeface="Times New Roman" panose="02020603050405020304" pitchFamily="18" charset="0"/>
                <a:cs typeface="Times New Roman" panose="02020603050405020304" pitchFamily="18" charset="0"/>
              </a:rPr>
              <a:t>                       Так кто же он, современный юный герой? </a:t>
            </a:r>
          </a:p>
          <a:p>
            <a:pPr algn="ct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Это человек , который совершает геройский     	подвиг, то есть смертельно рискует своей жизнью    	во имя спасения жизни других людей. В такие минуты он не думает о себе. Таких людей надо ценить и возвышать, потому что их не так много. О юных героях нашего времени должны знать все! Мы хотим , чтобы наши дети не росли равнодушными людьми. Знакомство с подвигами юных героев сделает их добрее, милосерднее, будет способствовать воспитанию патриотизма у наших воспитанников!</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344" y="4863950"/>
            <a:ext cx="3853542" cy="2290812"/>
          </a:xfrm>
          <a:prstGeom prst="rect">
            <a:avLst/>
          </a:prstGeom>
        </p:spPr>
      </p:pic>
    </p:spTree>
    <p:extLst>
      <p:ext uri="{BB962C8B-B14F-4D97-AF65-F5344CB8AC3E}">
        <p14:creationId xmlns:p14="http://schemas.microsoft.com/office/powerpoint/2010/main" val="244557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7559675"/>
          </a:xfrm>
          <a:prstGeom prst="rect">
            <a:avLst/>
          </a:prstGeom>
        </p:spPr>
      </p:pic>
      <p:sp>
        <p:nvSpPr>
          <p:cNvPr id="6" name="TextBox 5"/>
          <p:cNvSpPr txBox="1"/>
          <p:nvPr/>
        </p:nvSpPr>
        <p:spPr>
          <a:xfrm>
            <a:off x="6831874" y="3657600"/>
            <a:ext cx="2886892" cy="369332"/>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54034" y="600891"/>
            <a:ext cx="8464732" cy="4893647"/>
          </a:xfrm>
          <a:prstGeom prst="rect">
            <a:avLst/>
          </a:prstGeom>
          <a:noFill/>
        </p:spPr>
        <p:txBody>
          <a:bodyPr wrap="square" rtlCol="0">
            <a:spAutoFit/>
          </a:bodyPr>
          <a:lstStyle/>
          <a:p>
            <a:r>
              <a:rPr lang="ru-RU" sz="2400" b="1" dirty="0" smtClean="0">
                <a:latin typeface="Times New Roman" panose="02020603050405020304" pitchFamily="18" charset="0"/>
                <a:cs typeface="Times New Roman" panose="02020603050405020304" pitchFamily="18" charset="0"/>
              </a:rPr>
              <a:t>                      	Цель:</a:t>
            </a:r>
            <a:r>
              <a:rPr lang="ru-RU" sz="2400" dirty="0" smtClean="0">
                <a:latin typeface="Times New Roman" panose="02020603050405020304" pitchFamily="18" charset="0"/>
                <a:cs typeface="Times New Roman" panose="02020603050405020304" pitchFamily="18" charset="0"/>
              </a:rPr>
              <a:t> формировать у детей младшего     		дошкольного возраста чувство 				патриотизма, стремление </a:t>
            </a:r>
            <a:r>
              <a:rPr lang="ru-RU" sz="2400" dirty="0">
                <a:latin typeface="Times New Roman" panose="02020603050405020304" pitchFamily="18" charset="0"/>
                <a:cs typeface="Times New Roman" panose="02020603050405020304" pitchFamily="18" charset="0"/>
              </a:rPr>
              <a:t>быть сильными, </a:t>
            </a:r>
            <a:r>
              <a:rPr lang="ru-RU" sz="2400" dirty="0" smtClean="0">
                <a:latin typeface="Times New Roman" panose="02020603050405020304" pitchFamily="18" charset="0"/>
                <a:cs typeface="Times New Roman" panose="02020603050405020304" pitchFamily="18" charset="0"/>
              </a:rPr>
              <a:t>		смелыми</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ловкими.</a:t>
            </a:r>
          </a:p>
          <a:p>
            <a:r>
              <a:rPr lang="ru-RU" sz="2400" b="1" dirty="0" smtClean="0">
                <a:latin typeface="Times New Roman" panose="02020603050405020304" pitchFamily="18" charset="0"/>
                <a:cs typeface="Times New Roman" panose="02020603050405020304" pitchFamily="18" charset="0"/>
              </a:rPr>
              <a:t>		Задачи:</a:t>
            </a:r>
          </a:p>
          <a:p>
            <a:r>
              <a:rPr lang="ru-RU" sz="2400" dirty="0" smtClean="0">
                <a:latin typeface="Times New Roman" panose="02020603050405020304" pitchFamily="18" charset="0"/>
                <a:cs typeface="Times New Roman" panose="02020603050405020304" pitchFamily="18" charset="0"/>
              </a:rPr>
              <a:t>- дать детям знания о героях нашего времени;</a:t>
            </a:r>
          </a:p>
          <a:p>
            <a:r>
              <a:rPr lang="ru-RU" sz="2400" dirty="0" smtClean="0">
                <a:latin typeface="Times New Roman" panose="02020603050405020304" pitchFamily="18" charset="0"/>
                <a:cs typeface="Times New Roman" panose="02020603050405020304" pitchFamily="18" charset="0"/>
              </a:rPr>
              <a:t>- воспитывать чувство уважения к детям –героям,</a:t>
            </a:r>
          </a:p>
          <a:p>
            <a:r>
              <a:rPr lang="ru-RU" sz="2400" dirty="0" smtClean="0">
                <a:latin typeface="Times New Roman" panose="02020603050405020304" pitchFamily="18" charset="0"/>
                <a:cs typeface="Times New Roman" panose="02020603050405020304" pitchFamily="18" charset="0"/>
              </a:rPr>
              <a:t>эмоционально-положительное </a:t>
            </a:r>
            <a:r>
              <a:rPr lang="ru-RU" sz="2400" dirty="0">
                <a:latin typeface="Times New Roman" panose="02020603050405020304" pitchFamily="18" charset="0"/>
                <a:cs typeface="Times New Roman" panose="02020603050405020304" pitchFamily="18" charset="0"/>
              </a:rPr>
              <a:t>отношение </a:t>
            </a:r>
            <a:r>
              <a:rPr lang="ru-RU" sz="2400" dirty="0" smtClean="0">
                <a:latin typeface="Times New Roman" panose="02020603050405020304" pitchFamily="18" charset="0"/>
                <a:cs typeface="Times New Roman" panose="02020603050405020304" pitchFamily="18" charset="0"/>
              </a:rPr>
              <a:t>к защитникам Отечества, </a:t>
            </a:r>
            <a:r>
              <a:rPr lang="ru-RU" sz="2400" dirty="0">
                <a:latin typeface="Times New Roman" panose="02020603050405020304" pitchFamily="18" charset="0"/>
                <a:cs typeface="Times New Roman" panose="02020603050405020304" pitchFamily="18" charset="0"/>
              </a:rPr>
              <a:t>желание подражать им, быть такими же </a:t>
            </a:r>
            <a:r>
              <a:rPr lang="ru-RU" sz="2400" dirty="0" smtClean="0">
                <a:latin typeface="Times New Roman" panose="02020603050405020304" pitchFamily="18" charset="0"/>
                <a:cs typeface="Times New Roman" panose="02020603050405020304" pitchFamily="18" charset="0"/>
              </a:rPr>
              <a:t>смелыми, сильными</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Предварительная работа: </a:t>
            </a:r>
            <a:r>
              <a:rPr lang="ru-RU" sz="2400" dirty="0" smtClean="0">
                <a:latin typeface="Times New Roman" panose="02020603050405020304" pitchFamily="18" charset="0"/>
                <a:cs typeface="Times New Roman" panose="02020603050405020304" pitchFamily="18" charset="0"/>
              </a:rPr>
              <a:t>оформление </a:t>
            </a:r>
            <a:r>
              <a:rPr lang="ru-RU" sz="2400" dirty="0">
                <a:latin typeface="Times New Roman" panose="02020603050405020304" pitchFamily="18" charset="0"/>
                <a:cs typeface="Times New Roman" panose="02020603050405020304" pitchFamily="18" charset="0"/>
              </a:rPr>
              <a:t>альбома «Дети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герои </a:t>
            </a:r>
            <a:r>
              <a:rPr lang="ru-RU" sz="2400" dirty="0" smtClean="0">
                <a:latin typeface="Times New Roman" panose="02020603050405020304" pitchFamily="18" charset="0"/>
                <a:cs typeface="Times New Roman" panose="02020603050405020304" pitchFamily="18" charset="0"/>
              </a:rPr>
              <a:t>нашего времени»; изготовление бумажных самолетов; лепка самолетиков-образцов; подбор иллюстраций, картин, песен.</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01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799763" cy="7559675"/>
          </a:xfrm>
          <a:prstGeom prst="rect">
            <a:avLst/>
          </a:prstGeom>
        </p:spPr>
      </p:pic>
      <p:sp>
        <p:nvSpPr>
          <p:cNvPr id="6" name="TextBox 5"/>
          <p:cNvSpPr txBox="1"/>
          <p:nvPr/>
        </p:nvSpPr>
        <p:spPr>
          <a:xfrm>
            <a:off x="6831874" y="3657600"/>
            <a:ext cx="2886892" cy="369332"/>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27463" y="274321"/>
            <a:ext cx="9222377" cy="7232749"/>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		  </a:t>
            </a:r>
            <a:r>
              <a:rPr lang="ru-RU" sz="2200" dirty="0" smtClean="0">
                <a:solidFill>
                  <a:srgbClr val="C00000"/>
                </a:solidFill>
                <a:latin typeface="Times New Roman" panose="02020603050405020304" pitchFamily="18" charset="0"/>
                <a:cs typeface="Times New Roman" panose="02020603050405020304" pitchFamily="18" charset="0"/>
              </a:rPr>
              <a:t>9 </a:t>
            </a:r>
            <a:r>
              <a:rPr lang="ru-RU" sz="2200" dirty="0">
                <a:solidFill>
                  <a:srgbClr val="C00000"/>
                </a:solidFill>
                <a:latin typeface="Times New Roman" panose="02020603050405020304" pitchFamily="18" charset="0"/>
                <a:cs typeface="Times New Roman" panose="02020603050405020304" pitchFamily="18" charset="0"/>
              </a:rPr>
              <a:t>декабря 2019 года</a:t>
            </a:r>
            <a:r>
              <a:rPr lang="ru-RU" sz="2200" dirty="0">
                <a:latin typeface="Times New Roman" panose="02020603050405020304" pitchFamily="18" charset="0"/>
                <a:cs typeface="Times New Roman" panose="02020603050405020304" pitchFamily="18" charset="0"/>
              </a:rPr>
              <a:t> в первой младшей группе </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8 «Клубничка» </a:t>
            </a:r>
            <a:r>
              <a:rPr lang="ru-RU" sz="2200" dirty="0" smtClean="0">
                <a:latin typeface="Times New Roman" panose="02020603050405020304" pitchFamily="18" charset="0"/>
                <a:cs typeface="Times New Roman" panose="02020603050405020304" pitchFamily="18" charset="0"/>
              </a:rPr>
              <a:t>были проведены следующие 			  мероприятия</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посвящённые </a:t>
            </a:r>
            <a:r>
              <a:rPr lang="ru-RU" sz="2200" dirty="0">
                <a:latin typeface="Times New Roman" panose="02020603050405020304" pitchFamily="18" charset="0"/>
                <a:cs typeface="Times New Roman" panose="02020603050405020304" pitchFamily="18" charset="0"/>
              </a:rPr>
              <a:t>Дню Героев </a:t>
            </a:r>
            <a:r>
              <a:rPr lang="ru-RU" sz="2200" dirty="0" smtClean="0">
                <a:latin typeface="Times New Roman" panose="02020603050405020304" pitchFamily="18" charset="0"/>
                <a:cs typeface="Times New Roman" panose="02020603050405020304" pitchFamily="18" charset="0"/>
              </a:rPr>
              <a:t>				  Отечества.</a:t>
            </a:r>
          </a:p>
          <a:p>
            <a:r>
              <a:rPr lang="ru-RU" sz="2200" b="1" dirty="0" smtClean="0">
                <a:latin typeface="Times New Roman" panose="02020603050405020304" pitchFamily="18" charset="0"/>
                <a:cs typeface="Times New Roman" panose="02020603050405020304" pitchFamily="18" charset="0"/>
              </a:rPr>
              <a:t>		  Утро</a:t>
            </a:r>
          </a:p>
          <a:p>
            <a:r>
              <a:rPr lang="ru-RU" sz="2200" dirty="0" smtClean="0">
                <a:latin typeface="Times New Roman" panose="02020603050405020304" pitchFamily="18" charset="0"/>
                <a:cs typeface="Times New Roman" panose="02020603050405020304" pitchFamily="18" charset="0"/>
              </a:rPr>
              <a:t>		  </a:t>
            </a:r>
            <a:r>
              <a:rPr lang="ru-RU" sz="2200" u="sng" dirty="0" smtClean="0">
                <a:latin typeface="Times New Roman" panose="02020603050405020304" pitchFamily="18" charset="0"/>
                <a:cs typeface="Times New Roman" panose="02020603050405020304" pitchFamily="18" charset="0"/>
              </a:rPr>
              <a:t>Беседа</a:t>
            </a:r>
            <a:r>
              <a:rPr lang="ru-RU" sz="2200" dirty="0" smtClean="0">
                <a:latin typeface="Times New Roman" panose="02020603050405020304" pitchFamily="18" charset="0"/>
                <a:cs typeface="Times New Roman" panose="02020603050405020304" pitchFamily="18" charset="0"/>
              </a:rPr>
              <a:t> «Герои нашего времени»</a:t>
            </a:r>
          </a:p>
          <a:p>
            <a:r>
              <a:rPr lang="ru-RU" sz="2200" u="sng" dirty="0" smtClean="0">
                <a:latin typeface="Times New Roman" panose="02020603050405020304" pitchFamily="18" charset="0"/>
                <a:cs typeface="Times New Roman" panose="02020603050405020304" pitchFamily="18" charset="0"/>
              </a:rPr>
              <a:t>Рассматривание фотоальбома </a:t>
            </a:r>
            <a:r>
              <a:rPr lang="ru-RU" sz="2200" dirty="0" smtClean="0">
                <a:latin typeface="Times New Roman" panose="02020603050405020304" pitchFamily="18" charset="0"/>
                <a:cs typeface="Times New Roman" panose="02020603050405020304" pitchFamily="18" charset="0"/>
              </a:rPr>
              <a:t>с изображением детей - героев.</a:t>
            </a:r>
          </a:p>
          <a:p>
            <a:r>
              <a:rPr lang="ru-RU" sz="2200" u="sng" dirty="0" smtClean="0">
                <a:latin typeface="Times New Roman" panose="02020603050405020304" pitchFamily="18" charset="0"/>
                <a:cs typeface="Times New Roman" panose="02020603050405020304" pitchFamily="18" charset="0"/>
              </a:rPr>
              <a:t>Чтение стихотворений </a:t>
            </a:r>
            <a:r>
              <a:rPr lang="ru-RU" sz="2200" dirty="0" smtClean="0">
                <a:latin typeface="Times New Roman" panose="02020603050405020304" pitchFamily="18" charset="0"/>
                <a:cs typeface="Times New Roman" panose="02020603050405020304" pitchFamily="18" charset="0"/>
              </a:rPr>
              <a:t>А. Барто</a:t>
            </a:r>
            <a:r>
              <a:rPr lang="ru-RU" sz="2200" dirty="0">
                <a:latin typeface="Times New Roman" panose="02020603050405020304" pitchFamily="18" charset="0"/>
                <a:cs typeface="Times New Roman" panose="02020603050405020304" pitchFamily="18" charset="0"/>
              </a:rPr>
              <a:t> «Флажок</a:t>
            </a:r>
            <a:r>
              <a:rPr lang="ru-RU" sz="2200" dirty="0" smtClean="0">
                <a:latin typeface="Times New Roman" panose="02020603050405020304" pitchFamily="18" charset="0"/>
                <a:cs typeface="Times New Roman" panose="02020603050405020304" pitchFamily="18" charset="0"/>
              </a:rPr>
              <a:t>», «Кораблик», «Самолет». </a:t>
            </a:r>
          </a:p>
          <a:p>
            <a:r>
              <a:rPr lang="ru-RU" sz="2200" u="sng" dirty="0" smtClean="0">
                <a:latin typeface="Times New Roman" panose="02020603050405020304" pitchFamily="18" charset="0"/>
                <a:cs typeface="Times New Roman" panose="02020603050405020304" pitchFamily="18" charset="0"/>
              </a:rPr>
              <a:t>Д/игра</a:t>
            </a:r>
            <a:r>
              <a:rPr lang="ru-RU" sz="2200" dirty="0">
                <a:latin typeface="Times New Roman" panose="02020603050405020304" pitchFamily="18" charset="0"/>
                <a:cs typeface="Times New Roman" panose="02020603050405020304" pitchFamily="18" charset="0"/>
              </a:rPr>
              <a:t> «Сейчас и потом»</a:t>
            </a:r>
          </a:p>
          <a:p>
            <a:r>
              <a:rPr lang="ru-RU" sz="2200" dirty="0" smtClean="0">
                <a:latin typeface="Times New Roman" panose="02020603050405020304" pitchFamily="18" charset="0"/>
                <a:cs typeface="Times New Roman" panose="02020603050405020304" pitchFamily="18" charset="0"/>
              </a:rPr>
              <a:t>Задачи</a:t>
            </a:r>
            <a:r>
              <a:rPr lang="ru-RU" sz="2200" dirty="0">
                <a:latin typeface="Times New Roman" panose="02020603050405020304" pitchFamily="18" charset="0"/>
                <a:cs typeface="Times New Roman" panose="02020603050405020304" pitchFamily="18" charset="0"/>
              </a:rPr>
              <a:t>:</a:t>
            </a:r>
          </a:p>
          <a:p>
            <a:r>
              <a:rPr lang="ru-RU" sz="2200" dirty="0" smtClean="0">
                <a:latin typeface="Times New Roman" panose="02020603050405020304" pitchFamily="18" charset="0"/>
                <a:cs typeface="Times New Roman" panose="02020603050405020304" pitchFamily="18" charset="0"/>
              </a:rPr>
              <a:t>- научить </a:t>
            </a:r>
            <a:r>
              <a:rPr lang="ru-RU" sz="2200" dirty="0">
                <a:latin typeface="Times New Roman" panose="02020603050405020304" pitchFamily="18" charset="0"/>
                <a:cs typeface="Times New Roman" panose="02020603050405020304" pitchFamily="18" charset="0"/>
              </a:rPr>
              <a:t>отвечать на вопросы воспитателя внятно, не торопясь</a:t>
            </a:r>
          </a:p>
          <a:p>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Я </a:t>
            </a:r>
            <a:r>
              <a:rPr lang="ru-RU" sz="2200" dirty="0">
                <a:latin typeface="Times New Roman" panose="02020603050405020304" pitchFamily="18" charset="0"/>
                <a:cs typeface="Times New Roman" panose="02020603050405020304" pitchFamily="18" charset="0"/>
              </a:rPr>
              <a:t>начну предложение, рассказывая о том, что сейчас, а вы закончите предложение, рассказывая о том, что будет потом.</a:t>
            </a:r>
          </a:p>
          <a:p>
            <a:r>
              <a:rPr lang="ru-RU" sz="2200" dirty="0">
                <a:latin typeface="Times New Roman" panose="02020603050405020304" pitchFamily="18" charset="0"/>
                <a:cs typeface="Times New Roman" panose="02020603050405020304" pitchFamily="18" charset="0"/>
              </a:rPr>
              <a:t>Сейчас вы маленькие, а потом </a:t>
            </a:r>
            <a:r>
              <a:rPr lang="ru-RU" sz="2200" dirty="0" smtClean="0">
                <a:latin typeface="Times New Roman" panose="02020603050405020304" pitchFamily="18" charset="0"/>
                <a:cs typeface="Times New Roman" panose="02020603050405020304" pitchFamily="18" charset="0"/>
              </a:rPr>
              <a:t>станете…</a:t>
            </a:r>
            <a:r>
              <a:rPr lang="ru-RU" sz="2200" dirty="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(большими)</a:t>
            </a:r>
            <a:r>
              <a:rPr lang="ru-RU" sz="2200" dirty="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Сейчас вы дети, а когда вырастите, </a:t>
            </a:r>
            <a:r>
              <a:rPr lang="ru-RU" sz="2200" dirty="0" smtClean="0">
                <a:latin typeface="Times New Roman" panose="02020603050405020304" pitchFamily="18" charset="0"/>
                <a:cs typeface="Times New Roman" panose="02020603050405020304" pitchFamily="18" charset="0"/>
              </a:rPr>
              <a:t>станете…</a:t>
            </a:r>
            <a:r>
              <a:rPr lang="ru-RU" sz="2200" dirty="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(взрослыми)</a:t>
            </a:r>
            <a:r>
              <a:rPr lang="ru-RU" sz="2200" dirty="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Сейчас вы низкие, но когда-нибудь </a:t>
            </a:r>
            <a:r>
              <a:rPr lang="ru-RU" sz="2200" dirty="0" smtClean="0">
                <a:latin typeface="Times New Roman" panose="02020603050405020304" pitchFamily="18" charset="0"/>
                <a:cs typeface="Times New Roman" panose="02020603050405020304" pitchFamily="18" charset="0"/>
              </a:rPr>
              <a:t>станете…</a:t>
            </a:r>
            <a:r>
              <a:rPr lang="ru-RU" sz="2200" dirty="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(высокими)</a:t>
            </a:r>
            <a:r>
              <a:rPr lang="ru-RU" sz="2200" dirty="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Сейчас вы знаете мало, но со временем будете </a:t>
            </a:r>
            <a:r>
              <a:rPr lang="ru-RU" sz="2200" dirty="0" smtClean="0">
                <a:latin typeface="Times New Roman" panose="02020603050405020304" pitchFamily="18" charset="0"/>
                <a:cs typeface="Times New Roman" panose="02020603050405020304" pitchFamily="18" charset="0"/>
              </a:rPr>
              <a:t>знать...</a:t>
            </a:r>
            <a:r>
              <a:rPr lang="ru-RU" sz="2200" dirty="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(много)</a:t>
            </a:r>
            <a:r>
              <a:rPr lang="ru-RU" sz="2200" dirty="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Сейчас вы ходите в детский сад, но совсем скоро пойдете </a:t>
            </a:r>
            <a:r>
              <a:rPr lang="ru-RU" sz="2200" dirty="0" smtClean="0">
                <a:latin typeface="Times New Roman" panose="02020603050405020304" pitchFamily="18" charset="0"/>
                <a:cs typeface="Times New Roman" panose="02020603050405020304" pitchFamily="18" charset="0"/>
              </a:rPr>
              <a:t>в…</a:t>
            </a:r>
            <a:r>
              <a:rPr lang="ru-RU" sz="2200" dirty="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(школу</a:t>
            </a:r>
            <a:r>
              <a:rPr lang="ru-RU" sz="2200" i="1"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a:t>
            </a:r>
          </a:p>
          <a:p>
            <a:r>
              <a:rPr lang="ru-RU" sz="2200" u="sng" dirty="0" smtClean="0">
                <a:latin typeface="Times New Roman" panose="02020603050405020304" pitchFamily="18" charset="0"/>
                <a:cs typeface="Times New Roman" panose="02020603050405020304" pitchFamily="18" charset="0"/>
              </a:rPr>
              <a:t>Утренняя гимнастика</a:t>
            </a:r>
            <a:r>
              <a:rPr lang="ru-RU" sz="2200" dirty="0" smtClean="0">
                <a:latin typeface="Times New Roman" panose="02020603050405020304" pitchFamily="18" charset="0"/>
                <a:cs typeface="Times New Roman" panose="02020603050405020304" pitchFamily="18" charset="0"/>
              </a:rPr>
              <a:t> под музыку «Разноцветные флажки»</a:t>
            </a:r>
          </a:p>
          <a:p>
            <a:r>
              <a:rPr lang="ru-RU" sz="2200" u="sng" dirty="0">
                <a:latin typeface="Times New Roman" panose="02020603050405020304" pitchFamily="18" charset="0"/>
                <a:cs typeface="Times New Roman" panose="02020603050405020304" pitchFamily="18" charset="0"/>
              </a:rPr>
              <a:t>КГН:</a:t>
            </a:r>
            <a:r>
              <a:rPr lang="ru-RU" sz="2200" b="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ситуативная беседа «Держим ложку правильно, </a:t>
            </a:r>
            <a:r>
              <a:rPr lang="ru-RU" sz="2200" dirty="0" smtClean="0">
                <a:latin typeface="Times New Roman" panose="02020603050405020304" pitchFamily="18" charset="0"/>
                <a:cs typeface="Times New Roman" panose="02020603050405020304" pitchFamily="18" charset="0"/>
              </a:rPr>
              <a:t>как дети - герои»</a:t>
            </a:r>
            <a:endParaRPr lang="ru-RU" sz="2200" dirty="0">
              <a:latin typeface="Times New Roman" panose="02020603050405020304" pitchFamily="18"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44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7559675"/>
          </a:xfrm>
          <a:prstGeom prst="rect">
            <a:avLst/>
          </a:prstGeom>
        </p:spPr>
      </p:pic>
      <p:sp>
        <p:nvSpPr>
          <p:cNvPr id="6" name="TextBox 5"/>
          <p:cNvSpPr txBox="1"/>
          <p:nvPr/>
        </p:nvSpPr>
        <p:spPr>
          <a:xfrm>
            <a:off x="6831874" y="3657600"/>
            <a:ext cx="2886892" cy="369332"/>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123406" y="404949"/>
            <a:ext cx="8595360" cy="6955750"/>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НОД </a:t>
            </a:r>
          </a:p>
          <a:p>
            <a:r>
              <a:rPr lang="ru-RU" sz="2200" b="1" dirty="0">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	 </a:t>
            </a:r>
            <a:r>
              <a:rPr lang="ru-RU" sz="2200" u="sng" dirty="0" smtClean="0">
                <a:latin typeface="Times New Roman" panose="02020603050405020304" pitchFamily="18" charset="0"/>
                <a:cs typeface="Times New Roman" panose="02020603050405020304" pitchFamily="18" charset="0"/>
              </a:rPr>
              <a:t>Музыка</a:t>
            </a:r>
            <a:r>
              <a:rPr lang="ru-RU" sz="2200" dirty="0" smtClean="0">
                <a:latin typeface="Times New Roman" panose="02020603050405020304" pitchFamily="18" charset="0"/>
                <a:cs typeface="Times New Roman" panose="02020603050405020304" pitchFamily="18" charset="0"/>
              </a:rPr>
              <a:t>. По плану музыкального руководителя.</a:t>
            </a:r>
          </a:p>
          <a:p>
            <a:r>
              <a:rPr lang="ru-RU" sz="2200" dirty="0" smtClean="0">
                <a:latin typeface="Times New Roman" panose="02020603050405020304" pitchFamily="18" charset="0"/>
                <a:cs typeface="Times New Roman" panose="02020603050405020304" pitchFamily="18" charset="0"/>
              </a:rPr>
              <a:t>		 </a:t>
            </a:r>
            <a:r>
              <a:rPr lang="ru-RU" sz="2200" u="sng" dirty="0" smtClean="0">
                <a:latin typeface="Times New Roman" panose="02020603050405020304" pitchFamily="18" charset="0"/>
                <a:cs typeface="Times New Roman" panose="02020603050405020304" pitchFamily="18" charset="0"/>
              </a:rPr>
              <a:t>Лепка</a:t>
            </a:r>
            <a:r>
              <a:rPr lang="ru-RU" sz="2200" dirty="0" smtClean="0">
                <a:latin typeface="Times New Roman" panose="02020603050405020304" pitchFamily="18" charset="0"/>
                <a:cs typeface="Times New Roman" panose="02020603050405020304" pitchFamily="18" charset="0"/>
              </a:rPr>
              <a:t> «Угощение для героев».</a:t>
            </a:r>
          </a:p>
          <a:p>
            <a:r>
              <a:rPr lang="ru-RU" sz="2200" b="1" dirty="0" smtClean="0">
                <a:latin typeface="Times New Roman" panose="02020603050405020304" pitchFamily="18" charset="0"/>
                <a:cs typeface="Times New Roman" panose="02020603050405020304" pitchFamily="18" charset="0"/>
              </a:rPr>
              <a:t>		 Прогулка</a:t>
            </a:r>
          </a:p>
          <a:p>
            <a:r>
              <a:rPr lang="ru-RU" sz="2200" dirty="0" smtClean="0">
                <a:latin typeface="Times New Roman" panose="02020603050405020304" pitchFamily="18" charset="0"/>
                <a:cs typeface="Times New Roman" panose="02020603050405020304" pitchFamily="18" charset="0"/>
              </a:rPr>
              <a:t>		 </a:t>
            </a:r>
            <a:r>
              <a:rPr lang="ru-RU" sz="2200" u="sng" dirty="0" smtClean="0">
                <a:latin typeface="Times New Roman" panose="02020603050405020304" pitchFamily="18" charset="0"/>
                <a:cs typeface="Times New Roman" panose="02020603050405020304" pitchFamily="18" charset="0"/>
              </a:rPr>
              <a:t>Наблюдение</a:t>
            </a:r>
            <a:r>
              <a:rPr lang="ru-RU" sz="2200" dirty="0" smtClean="0">
                <a:latin typeface="Times New Roman" panose="02020603050405020304" pitchFamily="18" charset="0"/>
                <a:cs typeface="Times New Roman" panose="02020603050405020304" pitchFamily="18" charset="0"/>
              </a:rPr>
              <a:t> за игрой детей старшей группы.</a:t>
            </a:r>
          </a:p>
          <a:p>
            <a:r>
              <a:rPr lang="ru-RU" sz="2200" dirty="0" smtClean="0">
                <a:latin typeface="Times New Roman" panose="02020603050405020304" pitchFamily="18" charset="0"/>
                <a:cs typeface="Times New Roman" panose="02020603050405020304" pitchFamily="18" charset="0"/>
              </a:rPr>
              <a:t>		 </a:t>
            </a:r>
            <a:r>
              <a:rPr lang="ru-RU" sz="2200" u="sng" dirty="0" smtClean="0">
                <a:latin typeface="Times New Roman" panose="02020603050405020304" pitchFamily="18" charset="0"/>
                <a:cs typeface="Times New Roman" panose="02020603050405020304" pitchFamily="18" charset="0"/>
              </a:rPr>
              <a:t>Труд</a:t>
            </a:r>
            <a:r>
              <a:rPr lang="ru-RU" sz="2200" dirty="0" smtClean="0">
                <a:latin typeface="Times New Roman" panose="02020603050405020304" pitchFamily="18" charset="0"/>
                <a:cs typeface="Times New Roman" panose="02020603050405020304" pitchFamily="18" charset="0"/>
              </a:rPr>
              <a:t> «Расчистим дорожку для героев».</a:t>
            </a:r>
          </a:p>
          <a:p>
            <a:r>
              <a:rPr lang="ru-RU" sz="2200" u="sng" dirty="0" smtClean="0">
                <a:latin typeface="Times New Roman" panose="02020603050405020304" pitchFamily="18" charset="0"/>
                <a:cs typeface="Times New Roman" panose="02020603050405020304" pitchFamily="18" charset="0"/>
              </a:rPr>
              <a:t>П/игры:</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Мы шагаем, как солдаты</a:t>
            </a:r>
            <a:r>
              <a:rPr lang="ru-RU" sz="2200" dirty="0" smtClean="0">
                <a:latin typeface="Times New Roman" panose="02020603050405020304" pitchFamily="18" charset="0"/>
                <a:cs typeface="Times New Roman" panose="02020603050405020304" pitchFamily="18" charset="0"/>
              </a:rPr>
              <a:t>», «Самолеты».</a:t>
            </a:r>
          </a:p>
          <a:p>
            <a:r>
              <a:rPr lang="ru-RU" sz="2200" u="sng" dirty="0" smtClean="0">
                <a:latin typeface="Times New Roman" panose="02020603050405020304" pitchFamily="18" charset="0"/>
                <a:cs typeface="Times New Roman" panose="02020603050405020304" pitchFamily="18" charset="0"/>
              </a:rPr>
              <a:t>И/р</a:t>
            </a:r>
            <a:r>
              <a:rPr lang="ru-RU" sz="2200" dirty="0" smtClean="0">
                <a:latin typeface="Times New Roman" panose="02020603050405020304" pitchFamily="18" charset="0"/>
                <a:cs typeface="Times New Roman" panose="02020603050405020304" pitchFamily="18" charset="0"/>
              </a:rPr>
              <a:t> по желанию детей. И/у «Самый смелый, самый меткий». </a:t>
            </a:r>
          </a:p>
          <a:p>
            <a:r>
              <a:rPr lang="ru-RU" sz="2200" u="sng" dirty="0" smtClean="0">
                <a:latin typeface="Times New Roman" panose="02020603050405020304" pitchFamily="18" charset="0"/>
                <a:cs typeface="Times New Roman" panose="02020603050405020304" pitchFamily="18" charset="0"/>
              </a:rPr>
              <a:t>Самостоятельные игры</a:t>
            </a:r>
            <a:r>
              <a:rPr lang="ru-RU" sz="2200" dirty="0" smtClean="0">
                <a:latin typeface="Times New Roman" panose="02020603050405020304" pitchFamily="18" charset="0"/>
                <a:cs typeface="Times New Roman" panose="02020603050405020304" pitchFamily="18" charset="0"/>
              </a:rPr>
              <a:t> детей с выносным материалом для двигательной активности детей.	</a:t>
            </a:r>
          </a:p>
          <a:p>
            <a:r>
              <a:rPr lang="ru-RU" sz="2200" b="1" dirty="0" smtClean="0">
                <a:latin typeface="Times New Roman" panose="02020603050405020304" pitchFamily="18" charset="0"/>
                <a:cs typeface="Times New Roman" panose="02020603050405020304" pitchFamily="18" charset="0"/>
              </a:rPr>
              <a:t>Вечер</a:t>
            </a:r>
            <a:endParaRPr lang="ru-RU" sz="2200" b="1" dirty="0">
              <a:latin typeface="Times New Roman" panose="02020603050405020304" pitchFamily="18" charset="0"/>
              <a:cs typeface="Times New Roman" panose="02020603050405020304" pitchFamily="18" charset="0"/>
            </a:endParaRPr>
          </a:p>
          <a:p>
            <a:r>
              <a:rPr lang="ru-RU" sz="2200" u="sng" dirty="0" smtClean="0">
                <a:latin typeface="Times New Roman" panose="02020603050405020304" pitchFamily="18" charset="0"/>
                <a:cs typeface="Times New Roman" panose="02020603050405020304" pitchFamily="18" charset="0"/>
              </a:rPr>
              <a:t>С/р игра </a:t>
            </a:r>
            <a:r>
              <a:rPr lang="ru-RU" sz="2200" dirty="0" smtClean="0">
                <a:latin typeface="Times New Roman" panose="02020603050405020304" pitchFamily="18" charset="0"/>
                <a:cs typeface="Times New Roman" panose="02020603050405020304" pitchFamily="18" charset="0"/>
              </a:rPr>
              <a:t>«Семья».</a:t>
            </a:r>
            <a:endParaRPr lang="ru-RU" sz="2200" dirty="0">
              <a:latin typeface="Times New Roman" panose="02020603050405020304" pitchFamily="18" charset="0"/>
              <a:cs typeface="Times New Roman" panose="02020603050405020304" pitchFamily="18" charset="0"/>
            </a:endParaRPr>
          </a:p>
          <a:p>
            <a:r>
              <a:rPr lang="ru-RU" sz="2200" u="sng" dirty="0" smtClean="0">
                <a:latin typeface="Times New Roman" panose="02020603050405020304" pitchFamily="18" charset="0"/>
                <a:cs typeface="Times New Roman" panose="02020603050405020304" pitchFamily="18" charset="0"/>
              </a:rPr>
              <a:t>Игры детей </a:t>
            </a:r>
            <a:r>
              <a:rPr lang="ru-RU" sz="2200" dirty="0" smtClean="0">
                <a:latin typeface="Times New Roman" panose="02020603050405020304" pitchFamily="18" charset="0"/>
                <a:cs typeface="Times New Roman" panose="02020603050405020304" pitchFamily="18" charset="0"/>
              </a:rPr>
              <a:t>с бумажными самолетами.</a:t>
            </a:r>
          </a:p>
          <a:p>
            <a:r>
              <a:rPr lang="ru-RU" sz="2200" u="sng" dirty="0" smtClean="0">
                <a:latin typeface="Times New Roman" panose="02020603050405020304" pitchFamily="18" charset="0"/>
                <a:cs typeface="Times New Roman" panose="02020603050405020304" pitchFamily="18" charset="0"/>
              </a:rPr>
              <a:t>Дидактическая </a:t>
            </a:r>
            <a:r>
              <a:rPr lang="ru-RU" sz="2200" u="sng" dirty="0">
                <a:latin typeface="Times New Roman" panose="02020603050405020304" pitchFamily="18" charset="0"/>
                <a:cs typeface="Times New Roman" panose="02020603050405020304" pitchFamily="18" charset="0"/>
              </a:rPr>
              <a:t>игра</a:t>
            </a:r>
            <a:r>
              <a:rPr lang="ru-RU" sz="2200" dirty="0">
                <a:latin typeface="Times New Roman" panose="02020603050405020304" pitchFamily="18" charset="0"/>
                <a:cs typeface="Times New Roman" panose="02020603050405020304" pitchFamily="18" charset="0"/>
              </a:rPr>
              <a:t> «Собери из двух частей</a:t>
            </a:r>
            <a:r>
              <a:rPr lang="ru-RU" sz="2200" dirty="0" smtClean="0">
                <a:latin typeface="Times New Roman" panose="02020603050405020304" pitchFamily="18" charset="0"/>
                <a:cs typeface="Times New Roman" panose="02020603050405020304" pitchFamily="18" charset="0"/>
              </a:rPr>
              <a:t>»</a:t>
            </a:r>
          </a:p>
          <a:p>
            <a:r>
              <a:rPr lang="ru-RU" sz="2200" u="sng" dirty="0" smtClean="0">
                <a:latin typeface="Times New Roman" panose="02020603050405020304" pitchFamily="18" charset="0"/>
                <a:cs typeface="Times New Roman" panose="02020603050405020304" pitchFamily="18" charset="0"/>
              </a:rPr>
              <a:t>Музыкальная деятельность: </a:t>
            </a:r>
            <a:r>
              <a:rPr lang="ru-RU" sz="2200" dirty="0">
                <a:latin typeface="Times New Roman" panose="02020603050405020304" pitchFamily="18" charset="0"/>
                <a:cs typeface="Times New Roman" panose="02020603050405020304" pitchFamily="18" charset="0"/>
              </a:rPr>
              <a:t>«Самолет» (муз. Е. Тиличеевой, сл. Н. Найденовой). </a:t>
            </a:r>
            <a:r>
              <a:rPr lang="ru-RU" sz="2200" dirty="0" smtClean="0">
                <a:latin typeface="Times New Roman" panose="02020603050405020304" pitchFamily="18" charset="0"/>
                <a:cs typeface="Times New Roman" panose="02020603050405020304" pitchFamily="18" charset="0"/>
              </a:rPr>
              <a:t>Слушаем </a:t>
            </a:r>
            <a:r>
              <a:rPr lang="ru-RU" sz="2200" dirty="0">
                <a:latin typeface="Times New Roman" panose="02020603050405020304" pitchFamily="18" charset="0"/>
                <a:cs typeface="Times New Roman" panose="02020603050405020304" pitchFamily="18" charset="0"/>
              </a:rPr>
              <a:t>и «летаем» под музыку.</a:t>
            </a:r>
          </a:p>
          <a:p>
            <a:r>
              <a:rPr lang="ru-RU" sz="2200" u="sng" dirty="0" smtClean="0">
                <a:latin typeface="Times New Roman" panose="02020603050405020304" pitchFamily="18" charset="0"/>
                <a:cs typeface="Times New Roman" panose="02020603050405020304" pitchFamily="18" charset="0"/>
              </a:rPr>
              <a:t>Игровое упражнение </a:t>
            </a:r>
            <a:r>
              <a:rPr lang="ru-RU" sz="2200" dirty="0" smtClean="0">
                <a:latin typeface="Times New Roman" panose="02020603050405020304" pitchFamily="18" charset="0"/>
                <a:cs typeface="Times New Roman" panose="02020603050405020304" pitchFamily="18" charset="0"/>
              </a:rPr>
              <a:t>«Я </a:t>
            </a:r>
            <a:r>
              <a:rPr lang="ru-RU" sz="2200" dirty="0">
                <a:latin typeface="Times New Roman" panose="02020603050405020304" pitchFamily="18" charset="0"/>
                <a:cs typeface="Times New Roman" panose="02020603050405020304" pitchFamily="18" charset="0"/>
              </a:rPr>
              <a:t>самый сильный» - ползание </a:t>
            </a:r>
            <a:r>
              <a:rPr lang="ru-RU" sz="2200" dirty="0" smtClean="0">
                <a:latin typeface="Times New Roman" panose="02020603050405020304" pitchFamily="18" charset="0"/>
                <a:cs typeface="Times New Roman" panose="02020603050405020304" pitchFamily="18" charset="0"/>
              </a:rPr>
              <a:t>под дугой.</a:t>
            </a:r>
          </a:p>
          <a:p>
            <a:r>
              <a:rPr lang="ru-RU" sz="2200" u="sng" dirty="0" smtClean="0">
                <a:latin typeface="Times New Roman" panose="02020603050405020304" pitchFamily="18" charset="0"/>
                <a:cs typeface="Times New Roman" panose="02020603050405020304" pitchFamily="18" charset="0"/>
              </a:rPr>
              <a:t>Исследовательская деятельность</a:t>
            </a:r>
            <a:r>
              <a:rPr lang="ru-RU" sz="2200" dirty="0" smtClean="0">
                <a:latin typeface="Times New Roman" panose="02020603050405020304" pitchFamily="18" charset="0"/>
                <a:cs typeface="Times New Roman" panose="02020603050405020304" pitchFamily="18" charset="0"/>
              </a:rPr>
              <a:t> «Кораблики плавают».</a:t>
            </a:r>
            <a:endParaRPr lang="ru-RU" sz="22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09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7559675"/>
          </a:xfrm>
          <a:prstGeom prst="rect">
            <a:avLst/>
          </a:prstGeom>
        </p:spPr>
      </p:pic>
      <p:sp>
        <p:nvSpPr>
          <p:cNvPr id="6" name="TextBox 5"/>
          <p:cNvSpPr txBox="1"/>
          <p:nvPr/>
        </p:nvSpPr>
        <p:spPr>
          <a:xfrm>
            <a:off x="6831874" y="3657600"/>
            <a:ext cx="2886892" cy="369332"/>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123406" y="404949"/>
            <a:ext cx="8595360" cy="461665"/>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808514" y="548642"/>
            <a:ext cx="6910252" cy="6494085"/>
          </a:xfrm>
          <a:prstGeom prst="rect">
            <a:avLst/>
          </a:prstGeom>
          <a:noFill/>
        </p:spPr>
        <p:txBody>
          <a:bodyPr wrap="square" rtlCol="0">
            <a:sp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МАДОУ «Детский сад №112»</a:t>
            </a:r>
          </a:p>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endParaRPr lang="ru-RU" sz="2800" b="1" dirty="0" smtClean="0">
              <a:solidFill>
                <a:srgbClr val="C00000"/>
              </a:solidFill>
              <a:latin typeface="Times New Roman" panose="02020603050405020304" pitchFamily="18" charset="0"/>
              <a:cs typeface="Times New Roman" panose="02020603050405020304" pitchFamily="18" charset="0"/>
            </a:endParaRPr>
          </a:p>
          <a:p>
            <a:pPr algn="ctr"/>
            <a:endParaRPr lang="ru-RU" sz="2800" b="1" dirty="0">
              <a:solidFill>
                <a:srgbClr val="C00000"/>
              </a:solidFill>
              <a:latin typeface="Times New Roman" panose="02020603050405020304" pitchFamily="18" charset="0"/>
              <a:cs typeface="Times New Roman" panose="02020603050405020304" pitchFamily="18" charset="0"/>
            </a:endParaRPr>
          </a:p>
          <a:p>
            <a:pPr algn="ctr"/>
            <a:r>
              <a:rPr lang="ru-RU" sz="3200" b="1" i="1" dirty="0" smtClean="0">
                <a:solidFill>
                  <a:srgbClr val="C00000"/>
                </a:solidFill>
                <a:latin typeface="Times New Roman" panose="02020603050405020304" pitchFamily="18" charset="0"/>
                <a:cs typeface="Times New Roman" panose="02020603050405020304" pitchFamily="18" charset="0"/>
              </a:rPr>
              <a:t>Альбом </a:t>
            </a:r>
          </a:p>
          <a:p>
            <a:pPr algn="ctr"/>
            <a:r>
              <a:rPr lang="ru-RU" sz="3200" b="1" i="1" dirty="0" smtClean="0">
                <a:solidFill>
                  <a:srgbClr val="C00000"/>
                </a:solidFill>
                <a:latin typeface="Times New Roman" panose="02020603050405020304" pitchFamily="18" charset="0"/>
                <a:cs typeface="Times New Roman" panose="02020603050405020304" pitchFamily="18" charset="0"/>
              </a:rPr>
              <a:t>«Дети – герои нашего времени»</a:t>
            </a:r>
          </a:p>
          <a:p>
            <a:pPr algn="r"/>
            <a:endParaRPr lang="ru-RU" sz="2800" b="1" dirty="0" smtClean="0">
              <a:solidFill>
                <a:srgbClr val="C00000"/>
              </a:solidFill>
              <a:latin typeface="Times New Roman" panose="02020603050405020304" pitchFamily="18" charset="0"/>
              <a:cs typeface="Times New Roman" panose="02020603050405020304" pitchFamily="18" charset="0"/>
            </a:endParaRPr>
          </a:p>
          <a:p>
            <a:pPr algn="r"/>
            <a:endParaRPr lang="ru-RU" sz="2800" b="1" dirty="0">
              <a:solidFill>
                <a:srgbClr val="C00000"/>
              </a:solidFill>
              <a:latin typeface="Times New Roman" panose="02020603050405020304" pitchFamily="18" charset="0"/>
              <a:cs typeface="Times New Roman" panose="02020603050405020304" pitchFamily="18" charset="0"/>
            </a:endParaRPr>
          </a:p>
          <a:p>
            <a:r>
              <a:rPr lang="ru-RU" sz="2000" b="1" dirty="0" smtClean="0">
                <a:solidFill>
                  <a:srgbClr val="C00000"/>
                </a:solidFill>
                <a:latin typeface="Times New Roman" panose="02020603050405020304" pitchFamily="18" charset="0"/>
                <a:cs typeface="Times New Roman" panose="02020603050405020304" pitchFamily="18" charset="0"/>
              </a:rPr>
              <a:t>                                                                      Подготовили:</a:t>
            </a:r>
          </a:p>
          <a:p>
            <a:r>
              <a:rPr lang="ru-RU" sz="2000" b="1" dirty="0" smtClean="0">
                <a:solidFill>
                  <a:srgbClr val="C00000"/>
                </a:solidFill>
                <a:latin typeface="Times New Roman" panose="02020603050405020304" pitchFamily="18" charset="0"/>
                <a:cs typeface="Times New Roman" panose="02020603050405020304" pitchFamily="18" charset="0"/>
              </a:rPr>
              <a:t>			                    воспитатели гр. №8</a:t>
            </a:r>
          </a:p>
          <a:p>
            <a:r>
              <a:rPr lang="ru-RU" sz="2000" b="1" dirty="0" smtClean="0">
                <a:solidFill>
                  <a:srgbClr val="C00000"/>
                </a:solidFill>
                <a:latin typeface="Times New Roman" panose="02020603050405020304" pitchFamily="18" charset="0"/>
                <a:cs typeface="Times New Roman" panose="02020603050405020304" pitchFamily="18" charset="0"/>
              </a:rPr>
              <a:t>                                                                      Писарева И.Г.</a:t>
            </a:r>
          </a:p>
          <a:p>
            <a:r>
              <a:rPr lang="ru-RU" sz="2000" b="1" dirty="0" smtClean="0">
                <a:solidFill>
                  <a:srgbClr val="C00000"/>
                </a:solidFill>
                <a:latin typeface="Times New Roman" panose="02020603050405020304" pitchFamily="18" charset="0"/>
                <a:cs typeface="Times New Roman" panose="02020603050405020304" pitchFamily="18" charset="0"/>
              </a:rPr>
              <a:t>                                                                      Клокова Е.К. </a:t>
            </a:r>
          </a:p>
          <a:p>
            <a:endParaRPr lang="ru-RU" sz="2000" b="1" dirty="0">
              <a:solidFill>
                <a:srgbClr val="C00000"/>
              </a:solidFill>
              <a:latin typeface="Times New Roman" panose="02020603050405020304" pitchFamily="18" charset="0"/>
              <a:cs typeface="Times New Roman" panose="02020603050405020304" pitchFamily="18" charset="0"/>
            </a:endParaRPr>
          </a:p>
          <a:p>
            <a:endParaRPr lang="ru-RU" sz="2000" b="1" dirty="0" smtClean="0">
              <a:solidFill>
                <a:srgbClr val="C00000"/>
              </a:solidFill>
              <a:latin typeface="Times New Roman" panose="02020603050405020304" pitchFamily="18" charset="0"/>
              <a:cs typeface="Times New Roman" panose="02020603050405020304" pitchFamily="18" charset="0"/>
            </a:endParaRPr>
          </a:p>
          <a:p>
            <a:endParaRPr lang="ru-RU" sz="2000" b="1" dirty="0">
              <a:solidFill>
                <a:srgbClr val="C00000"/>
              </a:solidFill>
              <a:latin typeface="Times New Roman" panose="02020603050405020304" pitchFamily="18" charset="0"/>
              <a:cs typeface="Times New Roman" panose="02020603050405020304" pitchFamily="18" charset="0"/>
            </a:endParaRPr>
          </a:p>
          <a:p>
            <a:endParaRPr lang="ru-RU" sz="2000" b="1" dirty="0" smtClean="0">
              <a:solidFill>
                <a:srgbClr val="C00000"/>
              </a:solidFill>
              <a:latin typeface="Times New Roman" panose="02020603050405020304" pitchFamily="18" charset="0"/>
              <a:cs typeface="Times New Roman" panose="02020603050405020304" pitchFamily="18" charset="0"/>
            </a:endParaRPr>
          </a:p>
          <a:p>
            <a:endParaRPr lang="ru-RU" sz="2000" b="1" dirty="0" smtClean="0">
              <a:solidFill>
                <a:srgbClr val="C00000"/>
              </a:solidFill>
              <a:latin typeface="Times New Roman" panose="02020603050405020304" pitchFamily="18" charset="0"/>
              <a:cs typeface="Times New Roman" panose="02020603050405020304" pitchFamily="18" charset="0"/>
            </a:endParaRPr>
          </a:p>
          <a:p>
            <a:r>
              <a:rPr lang="ru-RU" sz="2000" b="1" dirty="0" smtClean="0">
                <a:solidFill>
                  <a:srgbClr val="C00000"/>
                </a:solidFill>
                <a:latin typeface="Times New Roman" panose="02020603050405020304" pitchFamily="18" charset="0"/>
                <a:cs typeface="Times New Roman" panose="02020603050405020304" pitchFamily="18" charset="0"/>
              </a:rPr>
              <a:t>                            г. о. Саранск, 2019 г.</a:t>
            </a:r>
            <a:endParaRPr lang="ru-RU"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9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7559675"/>
          </a:xfrm>
          <a:prstGeom prst="rect">
            <a:avLst/>
          </a:prstGeom>
        </p:spPr>
      </p:pic>
      <p:sp>
        <p:nvSpPr>
          <p:cNvPr id="6" name="TextBox 5"/>
          <p:cNvSpPr txBox="1"/>
          <p:nvPr/>
        </p:nvSpPr>
        <p:spPr>
          <a:xfrm>
            <a:off x="6831874" y="3657600"/>
            <a:ext cx="2886892" cy="369332"/>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958046" y="992777"/>
            <a:ext cx="248786" cy="400110"/>
          </a:xfrm>
          <a:prstGeom prst="rect">
            <a:avLst/>
          </a:prstGeom>
          <a:noFill/>
        </p:spPr>
        <p:txBody>
          <a:bodyPr wrap="none" rtlCol="0">
            <a:spAutoFit/>
          </a:bodyPr>
          <a:lstStyle/>
          <a:p>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3084149"/>
            <a:ext cx="2527661" cy="3095897"/>
          </a:xfrm>
          <a:prstGeom prst="rect">
            <a:avLst/>
          </a:prstGeom>
        </p:spPr>
      </p:pic>
      <p:sp>
        <p:nvSpPr>
          <p:cNvPr id="5" name="TextBox 4"/>
          <p:cNvSpPr txBox="1"/>
          <p:nvPr/>
        </p:nvSpPr>
        <p:spPr>
          <a:xfrm>
            <a:off x="4467498" y="457199"/>
            <a:ext cx="4507868" cy="892552"/>
          </a:xfrm>
          <a:prstGeom prst="rect">
            <a:avLst/>
          </a:prstGeom>
          <a:noFill/>
        </p:spPr>
        <p:txBody>
          <a:bodyPr wrap="square" rtlCol="0">
            <a:spAutoFit/>
          </a:bodyPr>
          <a:lstStyle/>
          <a:p>
            <a:r>
              <a:rPr lang="ru-RU" sz="2800" b="1" i="1" dirty="0" smtClean="0">
                <a:solidFill>
                  <a:srgbClr val="C00000"/>
                </a:solidFill>
                <a:latin typeface="Times New Roman" panose="02020603050405020304" pitchFamily="18" charset="0"/>
                <a:cs typeface="Times New Roman" panose="02020603050405020304" pitchFamily="18" charset="0"/>
              </a:rPr>
              <a:t>Самый юный герой России</a:t>
            </a:r>
          </a:p>
          <a:p>
            <a:pPr algn="ctr"/>
            <a:r>
              <a:rPr lang="ru-RU" sz="2400" b="1" i="1" dirty="0" smtClean="0">
                <a:solidFill>
                  <a:srgbClr val="C00000"/>
                </a:solidFill>
                <a:latin typeface="Times New Roman" panose="02020603050405020304" pitchFamily="18" charset="0"/>
                <a:cs typeface="Times New Roman" panose="02020603050405020304" pitchFamily="18" charset="0"/>
              </a:rPr>
              <a:t>Женя Табаков</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958047" y="1349751"/>
            <a:ext cx="5760720" cy="3816429"/>
          </a:xfrm>
          <a:prstGeom prst="rect">
            <a:avLst/>
          </a:prstGeom>
          <a:noFill/>
        </p:spPr>
        <p:txBody>
          <a:bodyPr wrap="square" rtlCol="0">
            <a:spAutoFit/>
          </a:bodyPr>
          <a:lstStyle/>
          <a:p>
            <a:pPr algn="ctr"/>
            <a:r>
              <a:rPr lang="ru-RU" sz="2200" dirty="0" smtClean="0">
                <a:latin typeface="Times New Roman" panose="02020603050405020304" pitchFamily="18" charset="0"/>
                <a:cs typeface="Times New Roman" panose="02020603050405020304" pitchFamily="18" charset="0"/>
              </a:rPr>
              <a:t>Женя Табаков является самым юным героем России и обладает Орденом мужества. Он его получил посмертно, когда защитил свою сестру от преступника. Ему было всего 7 лет, когда он ушел из жизни. Женя родился в 2001 году в Московской области в семье военных врачей. Он занимался в спортивной  секции и мечтал стать милиционером. </a:t>
            </a:r>
          </a:p>
          <a:p>
            <a:pPr algn="ctr"/>
            <a:r>
              <a:rPr lang="ru-RU" sz="2200" dirty="0" smtClean="0">
                <a:latin typeface="Times New Roman" panose="02020603050405020304" pitchFamily="18" charset="0"/>
                <a:cs typeface="Times New Roman" panose="02020603050405020304" pitchFamily="18" charset="0"/>
              </a:rPr>
              <a:t>1 сентября 2013 г. во дворе школы открыли памятник Жене Табакову. Мальчик, отгоняющий коршуна от голубки.</a:t>
            </a:r>
            <a:endParaRPr lang="ru-RU" sz="22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881" y="5166180"/>
            <a:ext cx="2305593" cy="1913886"/>
          </a:xfrm>
          <a:prstGeom prst="rect">
            <a:avLst/>
          </a:prstGeom>
        </p:spPr>
      </p:pic>
    </p:spTree>
    <p:extLst>
      <p:ext uri="{BB962C8B-B14F-4D97-AF65-F5344CB8AC3E}">
        <p14:creationId xmlns:p14="http://schemas.microsoft.com/office/powerpoint/2010/main" val="152714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7559675"/>
          </a:xfrm>
          <a:prstGeom prst="rect">
            <a:avLst/>
          </a:prstGeom>
        </p:spPr>
      </p:pic>
      <p:sp>
        <p:nvSpPr>
          <p:cNvPr id="6" name="TextBox 5"/>
          <p:cNvSpPr txBox="1"/>
          <p:nvPr/>
        </p:nvSpPr>
        <p:spPr>
          <a:xfrm>
            <a:off x="6831874" y="3657600"/>
            <a:ext cx="2886892" cy="369332"/>
          </a:xfrm>
          <a:prstGeom prst="rect">
            <a:avLst/>
          </a:prstGeom>
          <a:noFill/>
        </p:spPr>
        <p:txBody>
          <a:bodyPr wrap="square" rtlCol="0">
            <a:spAutoFit/>
          </a:bodyPr>
          <a:lstStyle/>
          <a:p>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595" y="2860766"/>
            <a:ext cx="3161211" cy="4245427"/>
          </a:xfrm>
          <a:prstGeom prst="rect">
            <a:avLst/>
          </a:prstGeom>
        </p:spPr>
      </p:pic>
      <p:sp>
        <p:nvSpPr>
          <p:cNvPr id="5" name="TextBox 4"/>
          <p:cNvSpPr txBox="1"/>
          <p:nvPr/>
        </p:nvSpPr>
        <p:spPr>
          <a:xfrm>
            <a:off x="4715691" y="444137"/>
            <a:ext cx="4256022" cy="892552"/>
          </a:xfrm>
          <a:prstGeom prst="rect">
            <a:avLst/>
          </a:prstGeom>
          <a:noFill/>
        </p:spPr>
        <p:txBody>
          <a:bodyPr wrap="square" rtlCol="0">
            <a:spAutoFit/>
          </a:bodyPr>
          <a:lstStyle/>
          <a:p>
            <a:pPr algn="ctr"/>
            <a:r>
              <a:rPr lang="ru-RU" sz="2800" b="1" i="1" dirty="0" smtClean="0">
                <a:solidFill>
                  <a:srgbClr val="C00000"/>
                </a:solidFill>
                <a:latin typeface="Times New Roman" panose="02020603050405020304" pitchFamily="18" charset="0"/>
                <a:cs typeface="Times New Roman" panose="02020603050405020304" pitchFamily="18" charset="0"/>
              </a:rPr>
              <a:t>Герой нашего времени</a:t>
            </a:r>
          </a:p>
          <a:p>
            <a:pPr algn="ctr"/>
            <a:r>
              <a:rPr lang="ru-RU" sz="2400" b="1" i="1" dirty="0" smtClean="0">
                <a:solidFill>
                  <a:srgbClr val="C00000"/>
                </a:solidFill>
                <a:latin typeface="Times New Roman" panose="02020603050405020304" pitchFamily="18" charset="0"/>
                <a:cs typeface="Times New Roman" panose="02020603050405020304" pitchFamily="18" charset="0"/>
              </a:rPr>
              <a:t>Данил Садыков</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323806" y="1398244"/>
            <a:ext cx="5394961" cy="5847755"/>
          </a:xfrm>
          <a:prstGeom prst="rect">
            <a:avLst/>
          </a:prstGeom>
          <a:noFill/>
        </p:spPr>
        <p:txBody>
          <a:bodyPr wrap="square" rtlCol="0">
            <a:spAutoFit/>
          </a:bodyPr>
          <a:lstStyle/>
          <a:p>
            <a:pPr algn="ctr"/>
            <a:r>
              <a:rPr lang="ru-RU" sz="2200" dirty="0" smtClean="0">
                <a:latin typeface="Times New Roman" panose="02020603050405020304" pitchFamily="18" charset="0"/>
                <a:cs typeface="Times New Roman" panose="02020603050405020304" pitchFamily="18" charset="0"/>
              </a:rPr>
              <a:t>12-ти летний  подросток, житель города Набережные Челны, погиб, спасая 9-ти летнего школьника. Трагедия произошла 5 мая 2012 года. Примерно в два часа дня 9-ти летний Андрей Чурбанов решил достать пластиковую бутылку упавшую в фонтан. Неожиданно его ударило током, мальчик потерял сознание и упал в воду. </a:t>
            </a:r>
          </a:p>
          <a:p>
            <a:pPr algn="ctr"/>
            <a:r>
              <a:rPr lang="ru-RU" sz="2200" dirty="0" smtClean="0">
                <a:latin typeface="Times New Roman" panose="02020603050405020304" pitchFamily="18" charset="0"/>
                <a:cs typeface="Times New Roman" panose="02020603050405020304" pitchFamily="18" charset="0"/>
              </a:rPr>
              <a:t>Все кричали «помогите», но в воду прыгнул только Данил, который в тот момент проезжал мимо на велосипеде. И, увидев, что мальчик тонет, кинулся его спасать… Данил Садыков вытащил пострадавшего на бортик, но сам получил сильнейший удар током. Он умер до приезда скорой помощи. Данила посмертно наградили Орденом Мужества.</a:t>
            </a:r>
            <a:endParaRPr lang="ru-RU" sz="22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596" y="6374674"/>
            <a:ext cx="561702" cy="731519"/>
          </a:xfrm>
          <a:prstGeom prst="rect">
            <a:avLst/>
          </a:prstGeom>
        </p:spPr>
      </p:pic>
    </p:spTree>
    <p:extLst>
      <p:ext uri="{BB962C8B-B14F-4D97-AF65-F5344CB8AC3E}">
        <p14:creationId xmlns:p14="http://schemas.microsoft.com/office/powerpoint/2010/main" val="415136499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TotalTime>
  <Words>502</Words>
  <Application>Microsoft Office PowerPoint</Application>
  <PresentationFormat>Произвольный</PresentationFormat>
  <Paragraphs>105</Paragraphs>
  <Slides>12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home</cp:lastModifiedBy>
  <cp:revision>47</cp:revision>
  <dcterms:created xsi:type="dcterms:W3CDTF">2019-12-10T05:27:04Z</dcterms:created>
  <dcterms:modified xsi:type="dcterms:W3CDTF">2019-12-30T18:03:13Z</dcterms:modified>
</cp:coreProperties>
</file>