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56"/>
  </p:notesMasterIdLst>
  <p:sldIdLst>
    <p:sldId id="256" r:id="rId2"/>
    <p:sldId id="385" r:id="rId3"/>
    <p:sldId id="404" r:id="rId4"/>
    <p:sldId id="301" r:id="rId5"/>
    <p:sldId id="400" r:id="rId6"/>
    <p:sldId id="399" r:id="rId7"/>
    <p:sldId id="387" r:id="rId8"/>
    <p:sldId id="354" r:id="rId9"/>
    <p:sldId id="396" r:id="rId10"/>
    <p:sldId id="397" r:id="rId11"/>
    <p:sldId id="398" r:id="rId12"/>
    <p:sldId id="402" r:id="rId13"/>
    <p:sldId id="410" r:id="rId14"/>
    <p:sldId id="361" r:id="rId15"/>
    <p:sldId id="343" r:id="rId16"/>
    <p:sldId id="257" r:id="rId17"/>
    <p:sldId id="363" r:id="rId18"/>
    <p:sldId id="360" r:id="rId19"/>
    <p:sldId id="362" r:id="rId20"/>
    <p:sldId id="393" r:id="rId21"/>
    <p:sldId id="374" r:id="rId22"/>
    <p:sldId id="407" r:id="rId23"/>
    <p:sldId id="408" r:id="rId24"/>
    <p:sldId id="409" r:id="rId25"/>
    <p:sldId id="376" r:id="rId26"/>
    <p:sldId id="403" r:id="rId27"/>
    <p:sldId id="333" r:id="rId28"/>
    <p:sldId id="349" r:id="rId29"/>
    <p:sldId id="391" r:id="rId30"/>
    <p:sldId id="258" r:id="rId31"/>
    <p:sldId id="379" r:id="rId32"/>
    <p:sldId id="394" r:id="rId33"/>
    <p:sldId id="359" r:id="rId34"/>
    <p:sldId id="395" r:id="rId35"/>
    <p:sldId id="335" r:id="rId36"/>
    <p:sldId id="383" r:id="rId37"/>
    <p:sldId id="392" r:id="rId38"/>
    <p:sldId id="346" r:id="rId39"/>
    <p:sldId id="405" r:id="rId40"/>
    <p:sldId id="381" r:id="rId41"/>
    <p:sldId id="382" r:id="rId42"/>
    <p:sldId id="389" r:id="rId43"/>
    <p:sldId id="390" r:id="rId44"/>
    <p:sldId id="371" r:id="rId45"/>
    <p:sldId id="285" r:id="rId46"/>
    <p:sldId id="406" r:id="rId47"/>
    <p:sldId id="384" r:id="rId48"/>
    <p:sldId id="357" r:id="rId49"/>
    <p:sldId id="305" r:id="rId50"/>
    <p:sldId id="356" r:id="rId51"/>
    <p:sldId id="306" r:id="rId52"/>
    <p:sldId id="388" r:id="rId53"/>
    <p:sldId id="386" r:id="rId54"/>
    <p:sldId id="307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2DE"/>
    <a:srgbClr val="E9F0DC"/>
    <a:srgbClr val="EFF7F2"/>
    <a:srgbClr val="EEEAF2"/>
    <a:srgbClr val="122423"/>
    <a:srgbClr val="1C3837"/>
    <a:srgbClr val="27504F"/>
    <a:srgbClr val="162C2B"/>
    <a:srgbClr val="BCCECC"/>
    <a:srgbClr val="C7E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37" autoAdjust="0"/>
  </p:normalViewPr>
  <p:slideViewPr>
    <p:cSldViewPr>
      <p:cViewPr varScale="1">
        <p:scale>
          <a:sx n="70" d="100"/>
          <a:sy n="70" d="100"/>
        </p:scale>
        <p:origin x="1738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9BFD3F-19C4-4993-8BA2-F5474C480A95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95E51A-C556-433E-A987-DD1AA9781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728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95E51A-C556-433E-A987-DD1AA978130F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71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95E51A-C556-433E-A987-DD1AA978130F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7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D587B1-76E7-448C-B865-F41ADA888411}" type="datetimeFigureOut">
              <a:rPr lang="ru-RU" smtClean="0"/>
              <a:pPr>
                <a:defRPr/>
              </a:pPr>
              <a:t>15.02.2022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6B1CA-272E-4130-AF69-453ECEC01CFA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15.02.2022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15.02.2022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0852F-C77F-4526-95DC-74143C39857F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0C160-D1C5-4D21-8A60-8173819C2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15.02.2022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15.02.2022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15.02.2022</a:t>
            </a:fld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15.02.2022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D9790-EEF3-4596-9EFA-0DB5FAF7FC9A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EE81D6-99F4-4C0F-9323-45AC7278D7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15.02.2022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15.02.2022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15.02.2022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ec9/ec909eb103d19cd205d5254da376aa8b/Predstavlenie-pedagogicheskogo-opyta-starshego-vospitatelyaTaninoy-Natali-Petrovny.pdf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6"/>
          <p:cNvSpPr txBox="1">
            <a:spLocks noChangeArrowheads="1"/>
          </p:cNvSpPr>
          <p:nvPr/>
        </p:nvSpPr>
        <p:spPr bwMode="auto">
          <a:xfrm>
            <a:off x="928688" y="4286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0" name="TextBox 8"/>
          <p:cNvSpPr txBox="1">
            <a:spLocks noChangeArrowheads="1"/>
          </p:cNvSpPr>
          <p:nvPr/>
        </p:nvSpPr>
        <p:spPr bwMode="auto">
          <a:xfrm>
            <a:off x="674688" y="1052513"/>
            <a:ext cx="8093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ПОРТФОЛИО</a:t>
            </a:r>
          </a:p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Таниной Натальи Петровны,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старшего воспитателя </a:t>
            </a:r>
          </a:p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МАДОУ «Центр развития ребенка – детский сад № 58»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7411" name="TextBox 9"/>
          <p:cNvSpPr txBox="1">
            <a:spLocks noChangeArrowheads="1"/>
          </p:cNvSpPr>
          <p:nvPr/>
        </p:nvSpPr>
        <p:spPr bwMode="auto">
          <a:xfrm>
            <a:off x="1042988" y="214313"/>
            <a:ext cx="73453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Министерство образования РМ</a:t>
            </a:r>
          </a:p>
        </p:txBody>
      </p:sp>
      <p:sp>
        <p:nvSpPr>
          <p:cNvPr id="17412" name="TextBox 12"/>
          <p:cNvSpPr txBox="1">
            <a:spLocks noChangeArrowheads="1"/>
          </p:cNvSpPr>
          <p:nvPr/>
        </p:nvSpPr>
        <p:spPr bwMode="auto">
          <a:xfrm>
            <a:off x="785813" y="42862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87" y="2882978"/>
            <a:ext cx="2256251" cy="33843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2946350"/>
            <a:ext cx="6769100" cy="313932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 рождения:  27.12.1953 г.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МГПИ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 М.Е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 математика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учитель математики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 А-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№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458442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05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июля 19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6" charset="0"/>
              </a:rPr>
              <a:t>Общий трудовой стаж: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6" charset="0"/>
              </a:rPr>
              <a:t>4</a:t>
            </a:r>
            <a:r>
              <a:rPr lang="ru-RU" b="1" dirty="0" smtClean="0">
                <a:solidFill>
                  <a:srgbClr val="002060"/>
                </a:solidFill>
                <a:latin typeface="Times New Roman" pitchFamily="16" charset="0"/>
              </a:rPr>
              <a:t>7 лет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 года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последней  аттестации: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.05.2017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4571999" cy="3233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140968"/>
            <a:ext cx="4573487" cy="33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35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4307689" cy="6093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33364"/>
            <a:ext cx="4032448" cy="60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60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8640"/>
            <a:ext cx="4392488" cy="6425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39"/>
            <a:ext cx="4257642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88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442099" cy="6281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97" y="188640"/>
            <a:ext cx="4410392" cy="628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00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122423"/>
                </a:solidFill>
                <a:latin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Эффективность деятельности </a:t>
            </a:r>
          </a:p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по аттестации педагогов на квалификационные категории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755" b="1"/>
          <a:stretch/>
        </p:blipFill>
        <p:spPr>
          <a:xfrm>
            <a:off x="2555776" y="908720"/>
            <a:ext cx="3996661" cy="5761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C3837"/>
                </a:solidFill>
                <a:latin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Организация взаимодействия  образовательной организации с научными, образовательными, социальными институтами. 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/>
          <a:stretch/>
        </p:blipFill>
        <p:spPr>
          <a:xfrm>
            <a:off x="2555776" y="980728"/>
            <a:ext cx="3909959" cy="573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38" y="154304"/>
            <a:ext cx="4536504" cy="6415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" y="154304"/>
            <a:ext cx="4512225" cy="6415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54696" y="2492896"/>
            <a:ext cx="2989304" cy="42275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06515" y="692696"/>
            <a:ext cx="3309586" cy="4680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" y="0"/>
            <a:ext cx="3442975" cy="4869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3648"/>
            <a:ext cx="4504674" cy="6868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4" y="7096"/>
            <a:ext cx="472380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7"/>
            <a:ext cx="459775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26" y="-27638"/>
            <a:ext cx="4553173" cy="6885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042988" y="214313"/>
            <a:ext cx="7345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Наличие инновационного опыта работы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124744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upload2.schoolrm.ru/iblock/ec9/ec909eb103d19cd205d5254da376aa8b/Predstavlenie-pedagogicheskogo-opyta-starshego-vospitatelyaTaninoy-Natali-Petrovny.pdf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60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59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27384"/>
            <a:ext cx="4849279" cy="6885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2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512225" cy="6381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06" y="188640"/>
            <a:ext cx="4410392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46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4541914" cy="6462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79" y="206824"/>
            <a:ext cx="4441945" cy="628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62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4322439" cy="64074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6" y="368026"/>
            <a:ext cx="4104457" cy="61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97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0808"/>
            <a:ext cx="3384376" cy="48437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18864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Результаты  личного участия в инновационной деятельности  (экспериментальной  деятельности).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3772" y="834971"/>
            <a:ext cx="8820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1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 муниципальном уровне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«Внедрение в работу ДОО инновационных  технологий по  укреплению здоровья дошкольников средствами физической культуры и хореографии»</a:t>
            </a: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" b="-1137"/>
          <a:stretch>
            <a:fillRect/>
          </a:stretch>
        </p:blipFill>
        <p:spPr bwMode="auto">
          <a:xfrm>
            <a:off x="827584" y="1700808"/>
            <a:ext cx="3461558" cy="482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3960440" cy="56886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48680"/>
            <a:ext cx="410445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4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86508"/>
            <a:ext cx="3494097" cy="4453955"/>
          </a:xfrm>
          <a:prstGeom prst="rect">
            <a:avLst/>
          </a:prstGeo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8" y="1582773"/>
            <a:ext cx="3050678" cy="385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t="-400"/>
          <a:stretch/>
        </p:blipFill>
        <p:spPr>
          <a:xfrm>
            <a:off x="5940152" y="1617313"/>
            <a:ext cx="3268071" cy="47640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9" y="260648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  <a:p>
            <a:pPr algn="ctr"/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опорной образовательной организации кафедры дошкольного и начального образования Центра непрерывного повышения профессионального мастерства педагогических работников «Педагог 13.ру» по теме: «Апробация модели научно-методического сопровождения непрерывного профессионального развития педагогических кадров дошкольного и начального образования Республики Мордовия» по направлению «Технологии экологического воспитания»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8013"/>
          <a:stretch/>
        </p:blipFill>
        <p:spPr>
          <a:xfrm>
            <a:off x="-4790" y="5254118"/>
            <a:ext cx="3050678" cy="1127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35210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7878"/>
            <a:ext cx="3656013" cy="50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99392" y="44439"/>
            <a:ext cx="9342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r>
              <a:rPr lang="ru-RU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Стартовый  статус инновационной площадки МАДОУ «ЦРР – детский сад № 58» по направлению инновационной деятельности 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6" t="-2908" r="1076" b="6448"/>
          <a:stretch/>
        </p:blipFill>
        <p:spPr>
          <a:xfrm>
            <a:off x="4684767" y="-102133"/>
            <a:ext cx="4435533" cy="6870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2216"/>
            <a:ext cx="4433247" cy="671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48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4664"/>
            <a:ext cx="432792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75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"/>
          <p:cNvSpPr txBox="1">
            <a:spLocks noChangeArrowheads="1"/>
          </p:cNvSpPr>
          <p:nvPr/>
        </p:nvSpPr>
        <p:spPr bwMode="auto">
          <a:xfrm>
            <a:off x="785813" y="185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187624" y="188640"/>
            <a:ext cx="72723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Обеспечение информационной открытости</a:t>
            </a:r>
          </a:p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деятельности образовательной организации.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980728"/>
            <a:ext cx="4173039" cy="5733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28774"/>
            <a:ext cx="4257642" cy="5785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43608" y="188640"/>
            <a:ext cx="7129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Наличие собственных публикаций.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1438" y="-715213"/>
            <a:ext cx="5681125" cy="8496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90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82" y="450725"/>
            <a:ext cx="4111357" cy="58140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54"/>
            <a:ext cx="5273497" cy="6657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32739"/>
            <a:ext cx="4583033" cy="68813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1578"/>
            <a:ext cx="4658885" cy="68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6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792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Наличие авторских программ,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методических пособий, методических рекомендаций.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8640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Выступления на заседаниях методических советов, научно – практических конференциях, педагогических чтениях, семинарах, секциях.</a:t>
            </a:r>
            <a:endParaRPr lang="ru-RU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54250"/>
            <a:ext cx="4023242" cy="5842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54251"/>
            <a:ext cx="4131158" cy="5842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66497"/>
            <a:ext cx="4104456" cy="61754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6613"/>
            <a:ext cx="435947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320480" cy="63093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43143"/>
            <a:ext cx="4464496" cy="632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03409"/>
            <a:ext cx="4334632" cy="6437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3409"/>
            <a:ext cx="4320480" cy="643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5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643998" cy="108012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000" b="1" i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Методическое сопровождение материалов</a:t>
            </a:r>
            <a:b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деятельности образовательной организации или отдельных педагогов </a:t>
            </a:r>
            <a:b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на конференциях, семинарах, конкурсах.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900"/>
          <a:stretch/>
        </p:blipFill>
        <p:spPr>
          <a:xfrm>
            <a:off x="611560" y="1354505"/>
            <a:ext cx="3672408" cy="5396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54505"/>
            <a:ext cx="3759390" cy="5396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60648"/>
            <a:ext cx="4395597" cy="6169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9"/>
            <a:ext cx="4176464" cy="6169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43608" y="0"/>
            <a:ext cx="72014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Проведение старшим воспитателем  </a:t>
            </a:r>
          </a:p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открытых занятий, мастер – классов, мероприятий.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5436" y="-535195"/>
            <a:ext cx="5753131" cy="8496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6139" t="14902" r="15303" b="7684"/>
          <a:stretch/>
        </p:blipFill>
        <p:spPr bwMode="auto">
          <a:xfrm>
            <a:off x="263318" y="332656"/>
            <a:ext cx="8875782" cy="63138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1437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4624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5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42988" y="188913"/>
            <a:ext cx="770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Экспертная деятельность.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4104456" cy="5948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52" y="764704"/>
            <a:ext cx="4205641" cy="5948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88023" y="260648"/>
            <a:ext cx="4176464" cy="6264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4320480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624"/>
            <a:ext cx="3138076" cy="4680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124744"/>
            <a:ext cx="3024336" cy="4104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384884"/>
            <a:ext cx="2984723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06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904" y="560583"/>
            <a:ext cx="4054191" cy="5736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15616" y="188640"/>
            <a:ext cx="7489825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Общественно – педагогическая активность: участие в работе педагогических сообществ, комиссиях, жюри конкурсов.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10597"/>
            <a:ext cx="4126479" cy="5733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94706"/>
            <a:ext cx="4060288" cy="5736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641"/>
            <a:ext cx="4486767" cy="63453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06641"/>
            <a:ext cx="4392488" cy="6345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5004"/>
            <a:ext cx="4320480" cy="6353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55004"/>
            <a:ext cx="4313410" cy="63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00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0648"/>
            <a:ext cx="7132938" cy="5974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57392"/>
            <a:ext cx="4056425" cy="5733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1613"/>
            <a:ext cx="4392488" cy="623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88640"/>
            <a:ext cx="7131050" cy="57606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Награды и поощрения.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854660"/>
            <a:ext cx="4883319" cy="359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38" t="1962" r="1573"/>
          <a:stretch/>
        </p:blipFill>
        <p:spPr>
          <a:xfrm>
            <a:off x="395536" y="980728"/>
            <a:ext cx="4536504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248472" cy="645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39107"/>
            <a:ext cx="4176122" cy="64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122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1396"/>
          <a:stretch/>
        </p:blipFill>
        <p:spPr>
          <a:xfrm>
            <a:off x="179512" y="476672"/>
            <a:ext cx="4176464" cy="6156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650" b="2750"/>
          <a:stretch/>
        </p:blipFill>
        <p:spPr>
          <a:xfrm>
            <a:off x="4499992" y="467544"/>
            <a:ext cx="4325604" cy="6165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" r="3082"/>
          <a:stretch/>
        </p:blipFill>
        <p:spPr>
          <a:xfrm>
            <a:off x="2123728" y="188640"/>
            <a:ext cx="4461365" cy="6511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88640"/>
            <a:ext cx="4104456" cy="5993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4291971" cy="60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0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05615"/>
            <a:ext cx="4176464" cy="5956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505615"/>
            <a:ext cx="4212701" cy="59563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68960"/>
            <a:ext cx="4498087" cy="34987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0648"/>
            <a:ext cx="4498087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3951344" cy="5589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48680"/>
            <a:ext cx="4223482" cy="59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559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4">
      <a:dk1>
        <a:sysClr val="windowText" lastClr="000000"/>
      </a:dk1>
      <a:lt1>
        <a:srgbClr val="DEF0F2"/>
      </a:lt1>
      <a:dk2>
        <a:srgbClr val="1F497D"/>
      </a:dk2>
      <a:lt2>
        <a:srgbClr val="E2EEEE"/>
      </a:lt2>
      <a:accent1>
        <a:srgbClr val="4F81BD"/>
      </a:accent1>
      <a:accent2>
        <a:srgbClr val="C0504D"/>
      </a:accent2>
      <a:accent3>
        <a:srgbClr val="E4EDD3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3517</TotalTime>
  <Words>287</Words>
  <Application>Microsoft Office PowerPoint</Application>
  <PresentationFormat>Экран (4:3)</PresentationFormat>
  <Paragraphs>40</Paragraphs>
  <Slides>54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Arial</vt:lpstr>
      <vt:lpstr>Arial Black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 Методическое сопровождение материалов  деятельности образовательной организации или отдельных педагогов  на конференциях, семинарах, конкурсах.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Награды и поощрения.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Виталий А</cp:lastModifiedBy>
  <cp:revision>324</cp:revision>
  <dcterms:created xsi:type="dcterms:W3CDTF">2011-10-23T06:06:56Z</dcterms:created>
  <dcterms:modified xsi:type="dcterms:W3CDTF">2022-02-15T14:05:57Z</dcterms:modified>
</cp:coreProperties>
</file>