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9"/>
  </p:notesMasterIdLst>
  <p:sldIdLst>
    <p:sldId id="281" r:id="rId2"/>
    <p:sldId id="279" r:id="rId3"/>
    <p:sldId id="416" r:id="rId4"/>
    <p:sldId id="282" r:id="rId5"/>
    <p:sldId id="352" r:id="rId6"/>
    <p:sldId id="423" r:id="rId7"/>
    <p:sldId id="422" r:id="rId8"/>
    <p:sldId id="417" r:id="rId9"/>
    <p:sldId id="419" r:id="rId10"/>
    <p:sldId id="287" r:id="rId11"/>
    <p:sldId id="424" r:id="rId12"/>
    <p:sldId id="396" r:id="rId13"/>
    <p:sldId id="289" r:id="rId14"/>
    <p:sldId id="344" r:id="rId15"/>
    <p:sldId id="291" r:id="rId16"/>
    <p:sldId id="398" r:id="rId17"/>
    <p:sldId id="415" r:id="rId18"/>
    <p:sldId id="395" r:id="rId19"/>
    <p:sldId id="388" r:id="rId20"/>
    <p:sldId id="284" r:id="rId21"/>
    <p:sldId id="308" r:id="rId22"/>
    <p:sldId id="356" r:id="rId23"/>
    <p:sldId id="346" r:id="rId24"/>
    <p:sldId id="310" r:id="rId25"/>
    <p:sldId id="311" r:id="rId26"/>
    <p:sldId id="341" r:id="rId27"/>
    <p:sldId id="421" r:id="rId28"/>
    <p:sldId id="312" r:id="rId29"/>
    <p:sldId id="378" r:id="rId30"/>
    <p:sldId id="418" r:id="rId31"/>
    <p:sldId id="408" r:id="rId32"/>
    <p:sldId id="320" r:id="rId33"/>
    <p:sldId id="405" r:id="rId34"/>
    <p:sldId id="410" r:id="rId35"/>
    <p:sldId id="322" r:id="rId36"/>
    <p:sldId id="411" r:id="rId37"/>
    <p:sldId id="420" r:id="rId38"/>
    <p:sldId id="394" r:id="rId39"/>
    <p:sldId id="343" r:id="rId40"/>
    <p:sldId id="328" r:id="rId41"/>
    <p:sldId id="413" r:id="rId42"/>
    <p:sldId id="370" r:id="rId43"/>
    <p:sldId id="329" r:id="rId44"/>
    <p:sldId id="294" r:id="rId45"/>
    <p:sldId id="402" r:id="rId46"/>
    <p:sldId id="389" r:id="rId47"/>
    <p:sldId id="357" r:id="rId4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006600"/>
    <a:srgbClr val="0961FF"/>
    <a:srgbClr val="2975FF"/>
    <a:srgbClr val="333333"/>
    <a:srgbClr val="B92D14"/>
    <a:srgbClr val="35759D"/>
    <a:srgbClr val="35B19D"/>
    <a:srgbClr val="9C6834"/>
    <a:srgbClr val="4D4D4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987" autoAdjust="0"/>
    <p:restoredTop sz="98276" autoAdjust="0"/>
  </p:normalViewPr>
  <p:slideViewPr>
    <p:cSldViewPr>
      <p:cViewPr varScale="1">
        <p:scale>
          <a:sx n="114" d="100"/>
          <a:sy n="114" d="100"/>
        </p:scale>
        <p:origin x="-155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xmlns="" id="{F6F1BDBE-A947-4A9B-8FBF-A017500DDD1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xmlns="" id="{044E61AB-3DFD-49F5-893B-35F35AFE1AE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25" name="Rectangle 5">
            <a:extLst>
              <a:ext uri="{FF2B5EF4-FFF2-40B4-BE49-F238E27FC236}">
                <a16:creationId xmlns:a16="http://schemas.microsoft.com/office/drawing/2014/main" xmlns="" id="{F51D72F9-7C6B-498F-B16D-F69A12BE40E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noProof="0"/>
              <a:t>Click to edit Master text styles</a:t>
            </a:r>
          </a:p>
          <a:p>
            <a:pPr lvl="1"/>
            <a:r>
              <a:rPr lang="en-US" altLang="ru-RU" noProof="0"/>
              <a:t>Second level</a:t>
            </a:r>
          </a:p>
          <a:p>
            <a:pPr lvl="2"/>
            <a:r>
              <a:rPr lang="en-US" altLang="ru-RU" noProof="0"/>
              <a:t>Third level</a:t>
            </a:r>
          </a:p>
          <a:p>
            <a:pPr lvl="3"/>
            <a:r>
              <a:rPr lang="en-US" altLang="ru-RU" noProof="0"/>
              <a:t>Fourth level</a:t>
            </a:r>
          </a:p>
          <a:p>
            <a:pPr lvl="4"/>
            <a:r>
              <a:rPr lang="en-US" altLang="ru-RU" noProof="0"/>
              <a:t>Fifth level</a:t>
            </a:r>
          </a:p>
        </p:txBody>
      </p:sp>
      <p:sp>
        <p:nvSpPr>
          <p:cNvPr id="81926" name="Rectangle 6">
            <a:extLst>
              <a:ext uri="{FF2B5EF4-FFF2-40B4-BE49-F238E27FC236}">
                <a16:creationId xmlns:a16="http://schemas.microsoft.com/office/drawing/2014/main" xmlns="" id="{25146082-6221-49A8-83D7-3C299FE0477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81927" name="Rectangle 7">
            <a:extLst>
              <a:ext uri="{FF2B5EF4-FFF2-40B4-BE49-F238E27FC236}">
                <a16:creationId xmlns:a16="http://schemas.microsoft.com/office/drawing/2014/main" xmlns="" id="{97F7CABE-2F6D-412B-8495-50390CD8C2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502B8D0E-7729-442D-A7D0-A1259E62C2F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17216039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B0D7881-7BC6-423D-A6AC-809333BD93A5}" type="slidenum">
              <a:rPr lang="en-US" altLang="ru-RU"/>
              <a:pPr/>
              <a:t>2</a:t>
            </a:fld>
            <a:endParaRPr lang="en-US" altLang="ru-RU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60396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20CE8AC-2EA3-44C1-B0A4-6FEBDFD7D291}" type="slidenum">
              <a:rPr lang="en-US" altLang="ru-RU"/>
              <a:pPr/>
              <a:t>24</a:t>
            </a:fld>
            <a:endParaRPr lang="en-US" altLang="ru-RU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70459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22B4355-E9AC-4804-8000-35550EF5B91A}" type="slidenum">
              <a:rPr lang="en-US" altLang="ru-RU"/>
              <a:pPr/>
              <a:t>25</a:t>
            </a:fld>
            <a:endParaRPr lang="en-US" altLang="ru-RU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35342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AF77EFC-ED36-46D5-8BC3-0EDD8907F45B}" type="slidenum">
              <a:rPr lang="en-US" altLang="ru-RU"/>
              <a:pPr/>
              <a:t>28</a:t>
            </a:fld>
            <a:endParaRPr lang="en-US" altLang="ru-RU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45977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A426A37-28A2-4AEE-961E-423D5456B39E}" type="slidenum">
              <a:rPr lang="en-US" altLang="ru-RU"/>
              <a:pPr/>
              <a:t>32</a:t>
            </a:fld>
            <a:endParaRPr lang="en-US" altLang="ru-RU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74469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84F6143-098E-42DE-B3E9-4E2811CA965E}" type="slidenum">
              <a:rPr lang="en-US" altLang="ru-RU"/>
              <a:pPr/>
              <a:t>35</a:t>
            </a:fld>
            <a:endParaRPr lang="en-US" altLang="ru-RU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63090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DFE42B5-1D5C-4DE2-968B-A258A143420D}" type="slidenum">
              <a:rPr lang="en-US" altLang="ru-RU"/>
              <a:pPr/>
              <a:t>40</a:t>
            </a:fld>
            <a:endParaRPr lang="en-US" altLang="ru-RU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22616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D9CD459-30D3-493E-A3C1-CD4464F6EFC2}" type="slidenum">
              <a:rPr lang="en-US" altLang="ru-RU"/>
              <a:pPr/>
              <a:t>43</a:t>
            </a:fld>
            <a:endParaRPr lang="en-US" altLang="ru-RU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02064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9BB6438-5689-4E0B-A05C-6FC9CA84F52F}" type="slidenum">
              <a:rPr lang="en-US" altLang="ru-RU"/>
              <a:pPr/>
              <a:t>44</a:t>
            </a:fld>
            <a:endParaRPr lang="en-US" altLang="ru-RU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728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AA1BE72-F218-4E14-8CB3-EF57DB328DB6}" type="slidenum">
              <a:rPr lang="en-US" altLang="ru-RU"/>
              <a:pPr/>
              <a:t>4</a:t>
            </a:fld>
            <a:endParaRPr lang="en-US" altLang="ru-RU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5864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9AD394E-DE3A-4A4F-B651-46A4EB8296A1}" type="slidenum">
              <a:rPr lang="en-US" altLang="ru-RU"/>
              <a:pPr/>
              <a:t>5</a:t>
            </a:fld>
            <a:endParaRPr lang="en-US" altLang="ru-RU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836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E0A8830-1CC9-4C31-951A-F901DF41A44D}" type="slidenum">
              <a:rPr lang="en-US" altLang="ru-RU"/>
              <a:pPr/>
              <a:t>10</a:t>
            </a:fld>
            <a:endParaRPr lang="en-US" altLang="ru-RU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6927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E0A8830-1CC9-4C31-951A-F901DF41A44D}" type="slidenum">
              <a:rPr lang="en-US" altLang="ru-RU"/>
              <a:pPr/>
              <a:t>11</a:t>
            </a:fld>
            <a:endParaRPr lang="en-US" altLang="ru-RU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69274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F47BAB6-A918-4B26-94B0-E88D482BDE26}" type="slidenum">
              <a:rPr lang="en-US" altLang="ru-RU"/>
              <a:pPr/>
              <a:t>13</a:t>
            </a:fld>
            <a:endParaRPr lang="en-US" altLang="ru-RU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58374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900080D-F722-46CD-9FCA-854FC3FFC50D}" type="slidenum">
              <a:rPr lang="en-US" altLang="ru-RU"/>
              <a:pPr/>
              <a:t>15</a:t>
            </a:fld>
            <a:endParaRPr lang="en-US" altLang="ru-RU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01948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B130D89-4C64-444D-A276-9DCA09592E9A}" type="slidenum">
              <a:rPr lang="en-US" altLang="ru-RU"/>
              <a:pPr/>
              <a:t>20</a:t>
            </a:fld>
            <a:endParaRPr lang="en-US" altLang="ru-RU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7831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3D7BEAE-16DF-4617-921C-B301AC1BBBA9}" type="slidenum">
              <a:rPr lang="en-US" altLang="ru-RU"/>
              <a:pPr/>
              <a:t>21</a:t>
            </a:fld>
            <a:endParaRPr lang="en-US" altLang="ru-RU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9828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5/2/2023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5/2/2023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5/2/2023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5/2/2023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5/2/2023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5/2/2023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5/2/2023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5/2/2023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5/2/2023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5/2/2023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5/2/2023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7C9B81F-C347-4BEF-BFDF-29C42F48304A}" type="datetimeFigureOut">
              <a:rPr lang="en-US" smtClean="0"/>
              <a:pPr/>
              <a:t>5/2/2023</a:t>
            </a:fld>
            <a:endParaRPr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hyperlink" Target="https://ds117sar.schoolrm.ru/life/video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s117sar.schoolrm.ru/sveden/employees/10047/498600/" TargetMode="External"/><Relationship Id="rId5" Type="http://schemas.openxmlformats.org/officeDocument/2006/relationships/hyperlink" Target="http://ds117sar.schoolrm.ru/sveden/employees/" TargetMode="Externa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14756"/>
            <a:ext cx="9131453" cy="685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1E961635-E5B8-40EB-AF28-390670C5BD50}"/>
              </a:ext>
            </a:extLst>
          </p:cNvPr>
          <p:cNvSpPr/>
          <p:nvPr/>
        </p:nvSpPr>
        <p:spPr>
          <a:xfrm>
            <a:off x="241300" y="112714"/>
            <a:ext cx="81534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96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</a:t>
            </a:r>
            <a:r>
              <a:rPr lang="ru-RU" b="1" dirty="0">
                <a:solidFill>
                  <a:srgbClr val="096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Мордовия </a:t>
            </a:r>
            <a:br>
              <a:rPr lang="ru-RU" b="1" dirty="0">
                <a:solidFill>
                  <a:srgbClr val="096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96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br>
              <a:rPr lang="ru-RU" b="1" dirty="0">
                <a:solidFill>
                  <a:srgbClr val="096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err="1" smtClean="0">
                <a:solidFill>
                  <a:srgbClr val="096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Ветвинской</a:t>
            </a:r>
            <a:r>
              <a:rPr lang="ru-RU" b="1" dirty="0" smtClean="0">
                <a:solidFill>
                  <a:srgbClr val="096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Ольги Георгиевны, </a:t>
            </a:r>
            <a:endParaRPr lang="ru-RU" b="1" dirty="0">
              <a:solidFill>
                <a:srgbClr val="0961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ru-RU" b="1" dirty="0">
                <a:solidFill>
                  <a:srgbClr val="096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МДОУ «Детский сад №117»</a:t>
            </a:r>
          </a:p>
        </p:txBody>
      </p:sp>
      <p:sp>
        <p:nvSpPr>
          <p:cNvPr id="4100" name="Прямоугольник 4"/>
          <p:cNvSpPr>
            <a:spLocks noChangeArrowheads="1"/>
          </p:cNvSpPr>
          <p:nvPr/>
        </p:nvSpPr>
        <p:spPr bwMode="auto">
          <a:xfrm>
            <a:off x="3635896" y="1905000"/>
            <a:ext cx="4758804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3175" eaLnBrk="1" hangingPunct="1">
              <a:buFont typeface="Arial" charset="0"/>
              <a:buNone/>
            </a:pPr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рождения</a:t>
            </a:r>
            <a:r>
              <a:rPr lang="ru-RU" alt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alt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175" eaLnBrk="1" hangingPunct="1">
              <a:buFont typeface="Arial" charset="0"/>
              <a:buNone/>
            </a:pPr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</a:t>
            </a:r>
          </a:p>
          <a:p>
            <a:pPr indent="3175" eaLnBrk="1" hangingPunct="1">
              <a:buFont typeface="Arial" charset="0"/>
              <a:buNone/>
            </a:pPr>
            <a:r>
              <a:rPr lang="ru-RU" alt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МГПИ им. М.С. </a:t>
            </a:r>
            <a:r>
              <a:rPr lang="ru-RU" altLang="ru-RU" sz="1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alt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г. Саранска </a:t>
            </a:r>
          </a:p>
          <a:p>
            <a:pPr indent="3175" eaLnBrk="1" hangingPunct="1">
              <a:buFont typeface="Arial" charset="0"/>
              <a:buNone/>
            </a:pPr>
            <a:r>
              <a:rPr lang="ru-RU" alt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диплом  ЭВ № 586106, </a:t>
            </a:r>
            <a:endParaRPr lang="ru-RU" alt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175" eaLnBrk="1" hangingPunct="1">
              <a:buFont typeface="Arial" charset="0"/>
              <a:buNone/>
            </a:pPr>
            <a:r>
              <a:rPr lang="ru-RU" alt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выдачи </a:t>
            </a:r>
            <a:r>
              <a:rPr lang="ru-RU" alt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28.06.1996г. </a:t>
            </a:r>
            <a:endParaRPr lang="ru-RU" alt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175" eaLnBrk="1" hangingPunct="1"/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Специальность</a:t>
            </a:r>
            <a:r>
              <a:rPr lang="ru-RU" alt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alt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ошкольная педагогика и психология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indent="3175" eaLnBrk="1" hangingPunct="1">
              <a:buFont typeface="Arial" charset="0"/>
              <a:buNone/>
            </a:pPr>
            <a:r>
              <a:rPr lang="ru-RU" alt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Стаж </a:t>
            </a:r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педагогической работы </a:t>
            </a:r>
            <a:r>
              <a:rPr lang="ru-RU" alt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alt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ru-RU" alt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altLang="ru-RU" sz="1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ет</a:t>
            </a:r>
          </a:p>
          <a:p>
            <a:pPr indent="3175" eaLnBrk="1" hangingPunct="1">
              <a:buFont typeface="Arial" charset="0"/>
              <a:buNone/>
            </a:pPr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Общий трудовой стаж  </a:t>
            </a:r>
            <a:r>
              <a:rPr lang="ru-RU" alt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alt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26 л</a:t>
            </a:r>
            <a:r>
              <a:rPr lang="ru-RU" altLang="ru-RU" sz="1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ет</a:t>
            </a:r>
            <a:endParaRPr lang="ru-RU" altLang="ru-RU" sz="1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175" eaLnBrk="1" hangingPunct="1">
              <a:buFont typeface="Arial" charset="0"/>
              <a:buNone/>
            </a:pPr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</a:t>
            </a:r>
            <a:r>
              <a:rPr lang="ru-RU" alt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indent="3175" eaLnBrk="1" hangingPunct="1">
              <a:buFont typeface="Arial" charset="0"/>
              <a:buNone/>
            </a:pPr>
            <a:endParaRPr lang="ru-RU" altLang="ru-RU" sz="1800" i="1" dirty="0">
              <a:solidFill>
                <a:srgbClr val="002060"/>
              </a:solidFill>
            </a:endParaRPr>
          </a:p>
        </p:txBody>
      </p:sp>
      <p:pic>
        <p:nvPicPr>
          <p:cNvPr id="3" name="Picture 2" descr="https://i.mycdn.me/image?id=933681841983&amp;t=3&amp;plc=API&amp;viewToken=fUQM4_xaQOa2DRcZowzm_g&amp;tkn=*WIN_t_M5kOeoa47Z7NDdslYa5T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640"/>
          <a:stretch/>
        </p:blipFill>
        <p:spPr bwMode="auto">
          <a:xfrm>
            <a:off x="467544" y="1905000"/>
            <a:ext cx="3096345" cy="3675900"/>
          </a:xfrm>
          <a:prstGeom prst="rect">
            <a:avLst/>
          </a:prstGeom>
          <a:noFill/>
          <a:ln w="12700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 l="6433" t="20988" r="65497" b="7277"/>
          <a:stretch>
            <a:fillRect/>
          </a:stretch>
        </p:blipFill>
        <p:spPr bwMode="auto">
          <a:xfrm>
            <a:off x="2643174" y="714356"/>
            <a:ext cx="3857652" cy="554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4" name="Прямоугольник 2"/>
          <p:cNvSpPr>
            <a:spLocks noChangeArrowheads="1"/>
          </p:cNvSpPr>
          <p:nvPr/>
        </p:nvSpPr>
        <p:spPr bwMode="auto">
          <a:xfrm>
            <a:off x="971600" y="1916832"/>
            <a:ext cx="626469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endParaRPr lang="ru-RU" altLang="ru-RU" sz="4000" b="1" dirty="0" smtClean="0">
              <a:solidFill>
                <a:schemeClr val="bg1"/>
              </a:solidFill>
              <a:latin typeface="Georgia" pitchFamily="18" charset="0"/>
            </a:endParaRPr>
          </a:p>
          <a:p>
            <a:pPr algn="ctr" eaLnBrk="1" hangingPunct="1"/>
            <a:r>
              <a:rPr lang="ru-RU" alt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Наличие публикаций</a:t>
            </a:r>
            <a:endParaRPr lang="ru-RU" altLang="ru-RU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F:\АТТЕСТАЦИЯ ВЕТВИНСКАЯ\ВЕТВИНСКАЯ ПУБЛИКАЦИИ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0232" y="241332"/>
            <a:ext cx="4593983" cy="6332979"/>
          </a:xfrm>
          <a:prstGeom prst="rect">
            <a:avLst/>
          </a:prstGeom>
          <a:noFill/>
          <a:ln>
            <a:solidFill>
              <a:srgbClr val="0033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860452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64351"/>
          </a:xfrm>
          <a:prstGeom prst="rect">
            <a:avLst/>
          </a:prstGeom>
          <a:noFill/>
          <a:ln w="9525">
            <a:solidFill>
              <a:srgbClr val="00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332656"/>
            <a:ext cx="4218058" cy="5976664"/>
          </a:xfrm>
          <a:prstGeom prst="rect">
            <a:avLst/>
          </a:prstGeom>
          <a:ln w="9525">
            <a:solidFill>
              <a:srgbClr val="0033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/>
          <a:srcRect r="862"/>
          <a:stretch/>
        </p:blipFill>
        <p:spPr>
          <a:xfrm>
            <a:off x="4573381" y="332656"/>
            <a:ext cx="4195866" cy="5976664"/>
          </a:xfrm>
          <a:prstGeom prst="rect">
            <a:avLst/>
          </a:prstGeom>
          <a:ln w="9525">
            <a:solidFill>
              <a:srgbClr val="003300"/>
            </a:solidFill>
          </a:ln>
        </p:spPr>
      </p:pic>
      <p:sp>
        <p:nvSpPr>
          <p:cNvPr id="5" name="Стрелка вправо 4"/>
          <p:cNvSpPr/>
          <p:nvPr/>
        </p:nvSpPr>
        <p:spPr>
          <a:xfrm>
            <a:off x="4643438" y="4000504"/>
            <a:ext cx="428628" cy="14287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/>
          <a:srcRect b="160"/>
          <a:stretch/>
        </p:blipFill>
        <p:spPr>
          <a:xfrm>
            <a:off x="1857356" y="285728"/>
            <a:ext cx="4464496" cy="6298653"/>
          </a:xfrm>
          <a:prstGeom prst="rect">
            <a:avLst/>
          </a:prstGeom>
          <a:ln>
            <a:solidFill>
              <a:srgbClr val="00330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6" name="Прямоугольник 1"/>
          <p:cNvSpPr>
            <a:spLocks noChangeArrowheads="1"/>
          </p:cNvSpPr>
          <p:nvPr/>
        </p:nvSpPr>
        <p:spPr bwMode="auto">
          <a:xfrm>
            <a:off x="467544" y="548681"/>
            <a:ext cx="6840760" cy="4524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Результаты </a:t>
            </a:r>
            <a:r>
              <a:rPr lang="ru-RU" alt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участия </a:t>
            </a:r>
            <a:r>
              <a:rPr lang="ru-RU" alt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воспитанников в:</a:t>
            </a:r>
          </a:p>
          <a:p>
            <a:pPr algn="ctr" eaLnBrk="1" hangingPunct="1">
              <a:buFontTx/>
              <a:buChar char="-"/>
            </a:pPr>
            <a:r>
              <a:rPr lang="ru-RU" alt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alt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онкурсах; </a:t>
            </a:r>
          </a:p>
          <a:p>
            <a:pPr algn="ctr" eaLnBrk="1" hangingPunct="1">
              <a:buFontTx/>
              <a:buChar char="-"/>
            </a:pPr>
            <a:r>
              <a:rPr lang="ru-RU" alt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выставках ;</a:t>
            </a:r>
          </a:p>
          <a:p>
            <a:pPr algn="ctr" eaLnBrk="1" hangingPunct="1">
              <a:buFontTx/>
              <a:buChar char="-"/>
            </a:pPr>
            <a:r>
              <a:rPr lang="ru-RU" alt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турнирах ;</a:t>
            </a:r>
          </a:p>
          <a:p>
            <a:pPr algn="ctr" eaLnBrk="1" hangingPunct="1">
              <a:buFontTx/>
              <a:buChar char="-"/>
            </a:pPr>
            <a:r>
              <a:rPr lang="ru-RU" alt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соревнованиях ; </a:t>
            </a:r>
          </a:p>
          <a:p>
            <a:pPr algn="ctr" eaLnBrk="1" hangingPunct="1">
              <a:buFontTx/>
              <a:buChar char="-"/>
            </a:pPr>
            <a:r>
              <a:rPr lang="ru-RU" alt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акциях ; </a:t>
            </a:r>
          </a:p>
          <a:p>
            <a:pPr algn="ctr" eaLnBrk="1" hangingPunct="1">
              <a:buFontTx/>
              <a:buChar char="-"/>
            </a:pPr>
            <a:r>
              <a:rPr lang="ru-RU" alt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фестивалях</a:t>
            </a:r>
            <a:endParaRPr lang="ru-RU" altLang="ru-RU" sz="3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 l="6261" t="16696" r="64782" b="10955"/>
          <a:stretch>
            <a:fillRect/>
          </a:stretch>
        </p:blipFill>
        <p:spPr bwMode="auto">
          <a:xfrm>
            <a:off x="2714611" y="465288"/>
            <a:ext cx="4091199" cy="5749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87643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93" y="-6691"/>
            <a:ext cx="9144793" cy="686469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7406" y="332655"/>
            <a:ext cx="4325578" cy="5962971"/>
          </a:xfrm>
          <a:prstGeom prst="rect">
            <a:avLst/>
          </a:prstGeom>
          <a:ln w="9525">
            <a:solidFill>
              <a:srgbClr val="0033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06688" y="332655"/>
            <a:ext cx="4325577" cy="5962971"/>
          </a:xfrm>
          <a:prstGeom prst="rect">
            <a:avLst/>
          </a:prstGeom>
          <a:ln w="9525">
            <a:solidFill>
              <a:srgbClr val="0033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0863591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182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9370" y="188640"/>
            <a:ext cx="4268448" cy="6120681"/>
          </a:xfrm>
          <a:prstGeom prst="rect">
            <a:avLst/>
          </a:prstGeom>
          <a:ln w="9525">
            <a:solidFill>
              <a:srgbClr val="006600"/>
            </a:solidFill>
          </a:ln>
        </p:spPr>
      </p:pic>
      <p:pic>
        <p:nvPicPr>
          <p:cNvPr id="4" name="Рисунок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571480"/>
            <a:ext cx="4014721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786446" y="4071942"/>
            <a:ext cx="1928826" cy="14287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00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Ветвинская</a:t>
            </a:r>
            <a:r>
              <a:rPr lang="ru-RU" sz="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Ольга Георгиевна</a:t>
            </a:r>
            <a:endParaRPr lang="ru-RU" sz="800" b="1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9464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651" b="16400"/>
          <a:stretch/>
        </p:blipFill>
        <p:spPr>
          <a:xfrm>
            <a:off x="314112" y="404664"/>
            <a:ext cx="4291839" cy="5760640"/>
          </a:xfrm>
          <a:prstGeom prst="rect">
            <a:avLst/>
          </a:prstGeom>
          <a:ln w="9525">
            <a:solidFill>
              <a:srgbClr val="0033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404664"/>
            <a:ext cx="4074157" cy="5760640"/>
          </a:xfrm>
          <a:prstGeom prst="rect">
            <a:avLst/>
          </a:prstGeom>
          <a:ln w="9525">
            <a:solidFill>
              <a:srgbClr val="0033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455116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229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A56C3E9-3397-47B8-92AE-43ACE35134E1}"/>
              </a:ext>
            </a:extLst>
          </p:cNvPr>
          <p:cNvSpPr/>
          <p:nvPr/>
        </p:nvSpPr>
        <p:spPr>
          <a:xfrm>
            <a:off x="323528" y="332656"/>
            <a:ext cx="7283980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ru-RU" i="1" dirty="0">
              <a:solidFill>
                <a:srgbClr val="002060"/>
              </a:solidFill>
              <a:latin typeface="Times New Roman"/>
              <a:ea typeface="Lucida Sans Unicode"/>
              <a:hlinkClick r:id="rId5"/>
            </a:endParaRPr>
          </a:p>
          <a:p>
            <a:pPr algn="ctr">
              <a:spcAft>
                <a:spcPts val="0"/>
              </a:spcAft>
            </a:pPr>
            <a:r>
              <a:rPr lang="ru-RU" sz="2800" b="1" dirty="0" smtClean="0">
                <a:solidFill>
                  <a:srgbClr val="0070C0"/>
                </a:solidFill>
                <a:latin typeface="Times New Roman"/>
                <a:ea typeface="Times New Roman"/>
              </a:rPr>
              <a:t> Опыт работы воспитателя </a:t>
            </a:r>
          </a:p>
          <a:p>
            <a:pPr algn="ctr">
              <a:spcAft>
                <a:spcPts val="0"/>
              </a:spcAft>
            </a:pPr>
            <a:r>
              <a:rPr lang="ru-RU" sz="3200" b="1" dirty="0" err="1" smtClean="0">
                <a:solidFill>
                  <a:srgbClr val="002060"/>
                </a:solidFill>
                <a:latin typeface="Times New Roman"/>
                <a:ea typeface="Times New Roman"/>
              </a:rPr>
              <a:t>Ветвинской</a:t>
            </a:r>
            <a:r>
              <a:rPr lang="ru-RU" sz="32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 Ольги Георгиевны </a:t>
            </a:r>
          </a:p>
          <a:p>
            <a:pPr algn="ctr">
              <a:spcAft>
                <a:spcPts val="0"/>
              </a:spcAft>
            </a:pPr>
            <a:r>
              <a:rPr lang="ru-RU" sz="3200" b="1" dirty="0">
                <a:solidFill>
                  <a:srgbClr val="0070C0"/>
                </a:solidFill>
                <a:latin typeface="Times New Roman"/>
                <a:ea typeface="Times New Roman"/>
              </a:rPr>
              <a:t>р</a:t>
            </a:r>
            <a:r>
              <a:rPr lang="ru-RU" sz="3200" b="1" dirty="0" smtClean="0">
                <a:solidFill>
                  <a:srgbClr val="0070C0"/>
                </a:solidFill>
                <a:latin typeface="Times New Roman"/>
                <a:ea typeface="Times New Roman"/>
              </a:rPr>
              <a:t>азмещен: </a:t>
            </a:r>
          </a:p>
          <a:p>
            <a:pPr>
              <a:spcAft>
                <a:spcPts val="0"/>
              </a:spcAft>
            </a:pPr>
            <a:r>
              <a:rPr lang="ru-RU" sz="2800" b="1" dirty="0" smtClean="0">
                <a:solidFill>
                  <a:srgbClr val="0070C0"/>
                </a:solidFill>
                <a:latin typeface="Times New Roman"/>
                <a:ea typeface="Times New Roman"/>
              </a:rPr>
              <a:t>1. на сайте МДОУ «Детский сад № 117»</a:t>
            </a:r>
          </a:p>
          <a:p>
            <a:pPr>
              <a:spcAft>
                <a:spcPts val="0"/>
              </a:spcAft>
            </a:pPr>
            <a:r>
              <a:rPr lang="en-GB" sz="2800" b="1" dirty="0" smtClean="0">
                <a:solidFill>
                  <a:srgbClr val="002060"/>
                </a:solidFill>
                <a:latin typeface="Times New Roman"/>
                <a:ea typeface="Times New Roman"/>
                <a:hlinkClick r:id="rId6"/>
              </a:rPr>
              <a:t>http</a:t>
            </a:r>
            <a:r>
              <a:rPr lang="en-GB" sz="2800" b="1" dirty="0">
                <a:solidFill>
                  <a:srgbClr val="002060"/>
                </a:solidFill>
                <a:latin typeface="Times New Roman"/>
                <a:ea typeface="Times New Roman"/>
                <a:hlinkClick r:id="rId6"/>
              </a:rPr>
              <a:t>://</a:t>
            </a:r>
            <a:r>
              <a:rPr lang="en-GB" sz="2800" b="1" dirty="0" smtClean="0">
                <a:solidFill>
                  <a:srgbClr val="002060"/>
                </a:solidFill>
                <a:latin typeface="Times New Roman"/>
                <a:ea typeface="Times New Roman"/>
                <a:hlinkClick r:id="rId6"/>
              </a:rPr>
              <a:t>ds117sar.schoolrm.ru/sveden/employees/1</a:t>
            </a:r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Times New Roman"/>
                <a:hlinkClick r:id="rId6"/>
              </a:rPr>
              <a:t>0047</a:t>
            </a:r>
            <a:r>
              <a:rPr lang="en-GB" sz="2800" b="1" dirty="0" smtClean="0">
                <a:solidFill>
                  <a:srgbClr val="002060"/>
                </a:solidFill>
                <a:latin typeface="Times New Roman"/>
                <a:ea typeface="Times New Roman"/>
                <a:hlinkClick r:id="rId6"/>
              </a:rPr>
              <a:t>/</a:t>
            </a:r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Times New Roman"/>
                <a:hlinkClick r:id="rId6"/>
              </a:rPr>
              <a:t>498600</a:t>
            </a:r>
            <a:r>
              <a:rPr lang="en-GB" sz="2800" b="1" dirty="0" smtClean="0">
                <a:solidFill>
                  <a:srgbClr val="002060"/>
                </a:solidFill>
                <a:latin typeface="Times New Roman"/>
                <a:ea typeface="Times New Roman"/>
                <a:hlinkClick r:id="rId6"/>
              </a:rPr>
              <a:t>/</a:t>
            </a:r>
            <a:endParaRPr lang="ru-RU" sz="2800" b="1" dirty="0" smtClean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en-GB" sz="2800" b="1" dirty="0" smtClean="0">
                <a:solidFill>
                  <a:srgbClr val="002060"/>
                </a:solidFill>
                <a:latin typeface="Times New Roman"/>
                <a:ea typeface="Times New Roman"/>
                <a:hlinkClick r:id="rId7"/>
              </a:rPr>
              <a:t>https://ds117sar.schoolrm.ru/life/video</a:t>
            </a:r>
            <a:r>
              <a:rPr lang="en-GB" sz="2800" b="1" dirty="0" smtClean="0">
                <a:solidFill>
                  <a:srgbClr val="002060"/>
                </a:solidFill>
                <a:latin typeface="Times New Roman"/>
                <a:ea typeface="Times New Roman"/>
                <a:hlinkClick r:id="rId7"/>
              </a:rPr>
              <a:t>/</a:t>
            </a:r>
            <a:endParaRPr lang="ru-RU" sz="2800" b="1" dirty="0" smtClean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en-GB" sz="1200" b="1" dirty="0">
                <a:solidFill>
                  <a:srgbClr val="002060"/>
                </a:solidFill>
                <a:latin typeface="Times New Roman"/>
                <a:ea typeface="Times New Roman"/>
              </a:rPr>
              <a:t/>
            </a:r>
            <a:br>
              <a:rPr lang="en-GB" sz="1200" b="1" dirty="0">
                <a:solidFill>
                  <a:srgbClr val="002060"/>
                </a:solidFill>
                <a:latin typeface="Times New Roman"/>
                <a:ea typeface="Times New Roman"/>
              </a:rPr>
            </a:br>
            <a:r>
              <a:rPr lang="ru-RU" sz="2800" b="1" dirty="0" smtClean="0">
                <a:solidFill>
                  <a:srgbClr val="0070C0"/>
                </a:solidFill>
                <a:latin typeface="Times New Roman"/>
                <a:ea typeface="Times New Roman"/>
              </a:rPr>
              <a:t>2. на международном образовательном портале </a:t>
            </a:r>
            <a:r>
              <a:rPr lang="ru-RU" sz="2800" b="1" dirty="0" err="1" smtClean="0">
                <a:solidFill>
                  <a:srgbClr val="0070C0"/>
                </a:solidFill>
                <a:latin typeface="Times New Roman"/>
                <a:ea typeface="Times New Roman"/>
              </a:rPr>
              <a:t>Маам</a:t>
            </a:r>
            <a:r>
              <a:rPr lang="ru-RU" sz="2800" b="1" dirty="0" smtClean="0">
                <a:solidFill>
                  <a:srgbClr val="0070C0"/>
                </a:solidFill>
                <a:latin typeface="Times New Roman"/>
                <a:ea typeface="Times New Roman"/>
              </a:rPr>
              <a:t>:</a:t>
            </a:r>
          </a:p>
          <a:p>
            <a:pPr marL="342900" indent="-342900">
              <a:spcAft>
                <a:spcPts val="0"/>
              </a:spcAft>
              <a:buFontTx/>
              <a:buChar char="-"/>
            </a:pPr>
            <a:r>
              <a:rPr lang="ru-RU" sz="2800" b="1" dirty="0" smtClean="0">
                <a:solidFill>
                  <a:srgbClr val="7030A0"/>
                </a:solidFill>
                <a:latin typeface="Times New Roman"/>
                <a:ea typeface="Times New Roman"/>
              </a:rPr>
              <a:t>Персональный сайт: </a:t>
            </a:r>
          </a:p>
          <a:p>
            <a:pPr>
              <a:spcAft>
                <a:spcPts val="0"/>
              </a:spcAft>
            </a:pPr>
            <a:r>
              <a:rPr lang="ru-RU" sz="2800" b="1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   29250.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maam.ru</a:t>
            </a:r>
            <a:endParaRPr lang="en-GB" sz="2800" b="1" i="1" dirty="0" smtClean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marL="342900" indent="-342900">
              <a:spcAft>
                <a:spcPts val="0"/>
              </a:spcAft>
              <a:buFontTx/>
              <a:buChar char="-"/>
            </a:pPr>
            <a:r>
              <a:rPr lang="ru-RU" sz="2800" b="1" dirty="0" smtClean="0">
                <a:solidFill>
                  <a:srgbClr val="7030A0"/>
                </a:solidFill>
                <a:latin typeface="Times New Roman"/>
                <a:ea typeface="Times New Roman"/>
              </a:rPr>
              <a:t>Адрес личной страницы:</a:t>
            </a:r>
            <a:r>
              <a:rPr lang="en-GB" sz="2800" b="1" dirty="0" smtClean="0">
                <a:solidFill>
                  <a:srgbClr val="7030A0"/>
                </a:solidFill>
                <a:latin typeface="Times New Roman"/>
                <a:ea typeface="Times New Roman"/>
              </a:rPr>
              <a:t> </a:t>
            </a:r>
            <a:endParaRPr lang="ru-RU" sz="2800" b="1" i="1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lvl="0">
              <a:spcAft>
                <a:spcPts val="0"/>
              </a:spcAft>
            </a:pPr>
            <a:r>
              <a:rPr lang="en-GB" sz="2800" b="1" i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   http</a:t>
            </a:r>
            <a:r>
              <a:rPr lang="ru-RU" sz="2800" b="1" i="1" dirty="0">
                <a:solidFill>
                  <a:srgbClr val="002060"/>
                </a:solidFill>
                <a:latin typeface="Times New Roman"/>
                <a:ea typeface="Times New Roman"/>
              </a:rPr>
              <a:t>://</a:t>
            </a:r>
            <a:r>
              <a:rPr lang="en-GB" sz="2800" b="1" i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www.maam.ru/users/2636668</a:t>
            </a:r>
            <a:endParaRPr lang="ru-RU" sz="2800" b="1" i="1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algn="ctr">
              <a:defRPr/>
            </a:pPr>
            <a:endParaRPr lang="ru-RU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2" name="Прямоугольник 1"/>
          <p:cNvSpPr>
            <a:spLocks noChangeArrowheads="1"/>
          </p:cNvSpPr>
          <p:nvPr/>
        </p:nvSpPr>
        <p:spPr bwMode="auto">
          <a:xfrm>
            <a:off x="611560" y="1484784"/>
            <a:ext cx="669674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Наличие </a:t>
            </a:r>
            <a:r>
              <a:rPr lang="ru-RU" alt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авторских программ, </a:t>
            </a:r>
            <a:endParaRPr lang="ru-RU" altLang="ru-RU" sz="4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alt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методических пособий</a:t>
            </a:r>
            <a:endParaRPr lang="ru-RU" altLang="ru-RU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02" name="Прямоугольник 1"/>
          <p:cNvSpPr>
            <a:spLocks noChangeArrowheads="1"/>
          </p:cNvSpPr>
          <p:nvPr/>
        </p:nvSpPr>
        <p:spPr bwMode="auto">
          <a:xfrm>
            <a:off x="1043608" y="980728"/>
            <a:ext cx="612068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Выступления </a:t>
            </a:r>
            <a:r>
              <a:rPr lang="ru-RU" alt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alt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заседаниях методических советов, научно-практических </a:t>
            </a:r>
            <a:r>
              <a:rPr lang="ru-RU" alt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конференциях, </a:t>
            </a:r>
            <a:r>
              <a:rPr lang="ru-RU" alt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педагогических чтениях</a:t>
            </a:r>
            <a:r>
              <a:rPr lang="ru-RU" alt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семинарах, секциях, </a:t>
            </a:r>
            <a:r>
              <a:rPr lang="ru-RU" alt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форумах, радиопередачах (очно)</a:t>
            </a:r>
            <a:r>
              <a:rPr lang="ru-RU" alt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332656"/>
            <a:ext cx="4439980" cy="6120680"/>
          </a:xfrm>
          <a:prstGeom prst="rect">
            <a:avLst/>
          </a:prstGeom>
          <a:ln>
            <a:solidFill>
              <a:srgbClr val="0033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23259" y="188638"/>
            <a:ext cx="4206605" cy="59867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8334" y="188639"/>
            <a:ext cx="4273666" cy="5986791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394" name="Прямоугольник 1"/>
          <p:cNvSpPr>
            <a:spLocks noChangeArrowheads="1"/>
          </p:cNvSpPr>
          <p:nvPr/>
        </p:nvSpPr>
        <p:spPr bwMode="auto">
          <a:xfrm>
            <a:off x="899592" y="1772816"/>
            <a:ext cx="604867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Проведение </a:t>
            </a:r>
            <a:r>
              <a:rPr lang="ru-RU" alt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открытых занятий, мастер-классов, </a:t>
            </a:r>
            <a:r>
              <a:rPr lang="ru-RU" alt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мероприятий</a:t>
            </a:r>
            <a:endParaRPr lang="ru-RU" altLang="ru-RU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F:\АТТЕСТАЦИЯ ВЕТВИНСКАЯ\ВЕТВИНСКАЯ ЗАНЯТИЯ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5288"/>
            <a:ext cx="4658606" cy="6422064"/>
          </a:xfrm>
          <a:prstGeom prst="rect">
            <a:avLst/>
          </a:prstGeom>
          <a:noFill/>
          <a:ln>
            <a:solidFill>
              <a:srgbClr val="0033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68760"/>
            <a:ext cx="7200800" cy="2448272"/>
          </a:xfrm>
        </p:spPr>
        <p:txBody>
          <a:bodyPr/>
          <a:lstStyle/>
          <a:p>
            <a:pPr algn="ctr"/>
            <a:r>
              <a:rPr lang="ru-RU" alt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Экспертная деятельность</a:t>
            </a:r>
            <a:endParaRPr lang="ru-RU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3346"/>
            <a:ext cx="9144793" cy="68646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-1" b="587"/>
          <a:stretch/>
        </p:blipFill>
        <p:spPr>
          <a:xfrm>
            <a:off x="2500298" y="214290"/>
            <a:ext cx="4536504" cy="6408712"/>
          </a:xfrm>
          <a:prstGeom prst="rect">
            <a:avLst/>
          </a:prstGeom>
          <a:ln>
            <a:solidFill>
              <a:srgbClr val="0033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5746978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586" name="Прямоугольник 1"/>
          <p:cNvSpPr>
            <a:spLocks noChangeArrowheads="1"/>
          </p:cNvSpPr>
          <p:nvPr/>
        </p:nvSpPr>
        <p:spPr bwMode="auto">
          <a:xfrm>
            <a:off x="827584" y="1412776"/>
            <a:ext cx="6552728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Общественно-педагогическая </a:t>
            </a:r>
            <a:r>
              <a:rPr lang="ru-RU" alt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активность педагога: участие в </a:t>
            </a:r>
            <a:r>
              <a:rPr lang="ru-RU" alt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комиссиях</a:t>
            </a:r>
            <a:r>
              <a:rPr lang="ru-RU" alt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педагогических сообществах, </a:t>
            </a:r>
          </a:p>
          <a:p>
            <a:pPr algn="ctr" eaLnBrk="1" hangingPunct="1"/>
            <a:r>
              <a:rPr lang="ru-RU" alt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alt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жюри </a:t>
            </a:r>
            <a:r>
              <a:rPr lang="ru-RU" alt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конкурсов</a:t>
            </a:r>
            <a:endParaRPr lang="ru-RU" altLang="ru-RU" sz="3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260648"/>
            <a:ext cx="4129736" cy="5692997"/>
          </a:xfrm>
          <a:prstGeom prst="rect">
            <a:avLst/>
          </a:prstGeom>
          <a:ln w="9525">
            <a:solidFill>
              <a:srgbClr val="2A5A06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903" y="260648"/>
            <a:ext cx="4059855" cy="569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76826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08504" cy="6837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14546" y="285728"/>
            <a:ext cx="4394198" cy="6178768"/>
          </a:xfrm>
          <a:prstGeom prst="rect">
            <a:avLst/>
          </a:prstGeom>
          <a:ln w="9525">
            <a:solidFill>
              <a:srgbClr val="0033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6062200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7" y="-3346"/>
            <a:ext cx="9144793" cy="6864691"/>
          </a:xfrm>
          <a:prstGeom prst="rect">
            <a:avLst/>
          </a:prstGeom>
        </p:spPr>
      </p:pic>
      <p:pic>
        <p:nvPicPr>
          <p:cNvPr id="3" name="Picture 2" descr="E:\АТТЕСТАЦИЯ ВЕТВИНСКАЯ\сертификаты\ВЕТВИНСКАЯ ОБЩ АКТИВНОСТЬ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357166"/>
            <a:ext cx="4178804" cy="5760640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2849520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150" b="35300"/>
          <a:stretch/>
        </p:blipFill>
        <p:spPr>
          <a:xfrm>
            <a:off x="181519" y="166328"/>
            <a:ext cx="4390481" cy="3096344"/>
          </a:xfrm>
          <a:prstGeom prst="rect">
            <a:avLst/>
          </a:prstGeom>
          <a:ln w="9525">
            <a:solidFill>
              <a:srgbClr val="0033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3331" y="3429000"/>
            <a:ext cx="4434755" cy="3211654"/>
          </a:xfrm>
          <a:prstGeom prst="rect">
            <a:avLst/>
          </a:prstGeom>
          <a:ln w="9525">
            <a:solidFill>
              <a:srgbClr val="0033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75" t="17849" r="2177" b="20203"/>
          <a:stretch/>
        </p:blipFill>
        <p:spPr>
          <a:xfrm>
            <a:off x="4644008" y="368660"/>
            <a:ext cx="4357094" cy="6120680"/>
          </a:xfrm>
          <a:prstGeom prst="rect">
            <a:avLst/>
          </a:prstGeom>
          <a:ln w="12700">
            <a:solidFill>
              <a:srgbClr val="0033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458102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778" name="Прямоугольник 1"/>
          <p:cNvSpPr>
            <a:spLocks noChangeArrowheads="1"/>
          </p:cNvSpPr>
          <p:nvPr/>
        </p:nvSpPr>
        <p:spPr bwMode="auto">
          <a:xfrm>
            <a:off x="1331640" y="1844824"/>
            <a:ext cx="554461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Позитивные </a:t>
            </a:r>
            <a:r>
              <a:rPr lang="ru-RU" alt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результаты работы </a:t>
            </a:r>
            <a:endParaRPr lang="ru-RU" altLang="ru-RU" sz="4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alt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 воспитанниками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F:\АТТЕСТАЦИЯ ВЕТВИНСКАЯ\ВЕТВИНСКАЯ ПОЗИТИВ 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754" y="260648"/>
            <a:ext cx="4404246" cy="6071419"/>
          </a:xfrm>
          <a:prstGeom prst="rect">
            <a:avLst/>
          </a:prstGeom>
          <a:noFill/>
          <a:ln>
            <a:solidFill>
              <a:srgbClr val="0033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F:\АТТЕСТАЦИЯ ВЕТВИНСКАЯ\ВЕТВИНСКАЯ ПОЗИТИВ 2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1092" y="260647"/>
            <a:ext cx="4404246" cy="6071419"/>
          </a:xfrm>
          <a:prstGeom prst="rect">
            <a:avLst/>
          </a:prstGeom>
          <a:noFill/>
          <a:ln>
            <a:solidFill>
              <a:srgbClr val="0033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984029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F:\АТТЕСТАЦИЯ ВЕТВИНСКАЯ\ВЕТВИНСКАЯ ПОЗИТИВ 3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581" y="278953"/>
            <a:ext cx="4374697" cy="6030685"/>
          </a:xfrm>
          <a:prstGeom prst="rect">
            <a:avLst/>
          </a:prstGeom>
          <a:noFill/>
          <a:ln>
            <a:solidFill>
              <a:srgbClr val="0033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F:\АТТЕСТАЦИЯ ВЕТВИНСКАЯ\ВЕТВИНСКАЯ ПОЗИТИВ 4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3328" y="278952"/>
            <a:ext cx="4374697" cy="6030685"/>
          </a:xfrm>
          <a:prstGeom prst="rect">
            <a:avLst/>
          </a:prstGeom>
          <a:noFill/>
          <a:ln>
            <a:solidFill>
              <a:srgbClr val="0033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606702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03648" y="1844824"/>
            <a:ext cx="54543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hangingPunct="1"/>
            <a:r>
              <a:rPr lang="ru-RU" alt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Качество </a:t>
            </a:r>
            <a:r>
              <a:rPr lang="ru-RU" alt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взаимодействия </a:t>
            </a:r>
            <a:endParaRPr lang="ru-RU" altLang="ru-RU" sz="4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1" hangingPunct="1"/>
            <a:r>
              <a:rPr lang="ru-RU" alt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 родителями</a:t>
            </a:r>
            <a:endParaRPr lang="ru-RU" altLang="ru-RU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64350"/>
          </a:xfrm>
          <a:prstGeom prst="rect">
            <a:avLst/>
          </a:prstGeom>
          <a:noFill/>
          <a:ln w="3175">
            <a:solidFill>
              <a:srgbClr val="00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F:\АТТЕСТАЦИЯ ВЕТВИНСКАЯ\сертификаты\ВЕТВИНСКАЯ РАБ С РОДИТ 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6325" y="178077"/>
            <a:ext cx="4262021" cy="5875357"/>
          </a:xfrm>
          <a:prstGeom prst="rect">
            <a:avLst/>
          </a:prstGeom>
          <a:noFill/>
          <a:ln>
            <a:solidFill>
              <a:srgbClr val="0033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E:\АТТЕСТАЦИЯ ВЕТВИНСКАЯ\Ветвинская Раб с род 2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88640"/>
            <a:ext cx="4260229" cy="5872886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40845059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F:\АТТЕСТАЦИЯ ВЕТВИНСКАЯ\АНКЕТА БАБ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0" y="4113"/>
            <a:ext cx="3320195" cy="4577016"/>
          </a:xfrm>
          <a:prstGeom prst="rect">
            <a:avLst/>
          </a:prstGeom>
          <a:noFill/>
          <a:ln>
            <a:solidFill>
              <a:srgbClr val="0033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F:\АТТЕСТАЦИЯ ВЕТВИНСКАЯ\ВЕТВИНСКАЯ АНКЕТА РЕЗ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692696"/>
            <a:ext cx="3160695" cy="4357138"/>
          </a:xfrm>
          <a:prstGeom prst="rect">
            <a:avLst/>
          </a:prstGeom>
          <a:noFill/>
          <a:ln>
            <a:solidFill>
              <a:srgbClr val="0033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:\АТТЕСТАЦИЯ ВЕТВИНСКАЯ\ВЕТВИНСКАЯ АНКЕТА РЕЗ 1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229" y="2565708"/>
            <a:ext cx="3103103" cy="4277744"/>
          </a:xfrm>
          <a:prstGeom prst="rect">
            <a:avLst/>
          </a:prstGeom>
          <a:noFill/>
          <a:ln>
            <a:solidFill>
              <a:srgbClr val="0033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085217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7" y="404664"/>
            <a:ext cx="4444723" cy="6127218"/>
          </a:xfrm>
          <a:prstGeom prst="rect">
            <a:avLst/>
          </a:prstGeom>
          <a:ln w="9525">
            <a:solidFill>
              <a:srgbClr val="0033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1504247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052736"/>
            <a:ext cx="5472608" cy="3888432"/>
          </a:xfrm>
        </p:spPr>
        <p:txBody>
          <a:bodyPr/>
          <a:lstStyle/>
          <a:p>
            <a:pPr algn="ctr"/>
            <a:r>
              <a:rPr lang="ru-RU" alt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Работа с детьми из социально-неблагополучных семей</a:t>
            </a:r>
            <a:endParaRPr lang="ru-RU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2" name="Прямоугольник 1"/>
          <p:cNvSpPr>
            <a:spLocks noChangeArrowheads="1"/>
          </p:cNvSpPr>
          <p:nvPr/>
        </p:nvSpPr>
        <p:spPr bwMode="auto">
          <a:xfrm>
            <a:off x="611560" y="1752601"/>
            <a:ext cx="662473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Участие </a:t>
            </a:r>
            <a:r>
              <a:rPr lang="ru-RU" alt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инновационной (экспериментальной) деятельности.</a:t>
            </a:r>
            <a:endParaRPr lang="ru-RU" altLang="ru-RU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22" name="Прямоугольник 1"/>
          <p:cNvSpPr>
            <a:spLocks noChangeArrowheads="1"/>
          </p:cNvSpPr>
          <p:nvPr/>
        </p:nvSpPr>
        <p:spPr bwMode="auto">
          <a:xfrm>
            <a:off x="1043608" y="2060848"/>
            <a:ext cx="597666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Участие </a:t>
            </a:r>
            <a:r>
              <a:rPr lang="ru-RU" alt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педагога </a:t>
            </a:r>
            <a:br>
              <a:rPr lang="ru-RU" alt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профессиональных </a:t>
            </a:r>
            <a:r>
              <a:rPr lang="ru-RU" alt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конкурсах</a:t>
            </a:r>
            <a:endParaRPr lang="ru-RU" altLang="ru-RU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90256" y="2032996"/>
            <a:ext cx="2963487" cy="419377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97" y="-6394"/>
            <a:ext cx="9144793" cy="6870787"/>
          </a:xfrm>
          <a:prstGeom prst="rect">
            <a:avLst/>
          </a:prstGeom>
        </p:spPr>
      </p:pic>
      <p:pic>
        <p:nvPicPr>
          <p:cNvPr id="1026" name="Picture 2" descr="F:\АТТЕСТАЦИЯ ВЕТВИНСКАЯ\ВЕТВИНСКАЯ КОНКУРС ВОСПИТАТЕЛЬ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2953"/>
            <a:ext cx="4709404" cy="6492092"/>
          </a:xfrm>
          <a:prstGeom prst="rect">
            <a:avLst/>
          </a:prstGeom>
          <a:noFill/>
          <a:ln>
            <a:solidFill>
              <a:srgbClr val="0033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287800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2897" y="7180990"/>
            <a:ext cx="6471063" cy="4857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150" b="35300"/>
          <a:stretch/>
        </p:blipFill>
        <p:spPr>
          <a:xfrm>
            <a:off x="395536" y="200555"/>
            <a:ext cx="3994995" cy="2817431"/>
          </a:xfrm>
          <a:prstGeom prst="rect">
            <a:avLst/>
          </a:prstGeom>
          <a:ln w="9525">
            <a:solidFill>
              <a:srgbClr val="0033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150" b="35300"/>
          <a:stretch/>
        </p:blipFill>
        <p:spPr>
          <a:xfrm>
            <a:off x="4777113" y="200555"/>
            <a:ext cx="3980304" cy="2807070"/>
          </a:xfrm>
          <a:prstGeom prst="rect">
            <a:avLst/>
          </a:prstGeom>
          <a:ln w="9525">
            <a:solidFill>
              <a:srgbClr val="0033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477" b="34973"/>
          <a:stretch/>
        </p:blipFill>
        <p:spPr>
          <a:xfrm>
            <a:off x="2158283" y="3218541"/>
            <a:ext cx="4464496" cy="2865919"/>
          </a:xfrm>
          <a:prstGeom prst="rect">
            <a:avLst/>
          </a:prstGeom>
          <a:ln w="9525">
            <a:solidFill>
              <a:srgbClr val="0033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5961593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782" y="0"/>
            <a:ext cx="3394280" cy="4682141"/>
          </a:xfrm>
          <a:prstGeom prst="rect">
            <a:avLst/>
          </a:prstGeom>
          <a:ln>
            <a:solidFill>
              <a:srgbClr val="0033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8310" y="1556792"/>
            <a:ext cx="3309874" cy="4541978"/>
          </a:xfrm>
          <a:prstGeom prst="rect">
            <a:avLst/>
          </a:prstGeom>
          <a:ln>
            <a:solidFill>
              <a:srgbClr val="003300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73341" y="2508567"/>
            <a:ext cx="3083441" cy="4347148"/>
          </a:xfrm>
          <a:prstGeom prst="rect">
            <a:avLst/>
          </a:prstGeom>
          <a:solidFill>
            <a:schemeClr val="accent2"/>
          </a:solidFill>
          <a:ln w="9525">
            <a:solidFill>
              <a:srgbClr val="003300"/>
            </a:solidFill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258" name="Прямоугольник 1"/>
          <p:cNvSpPr>
            <a:spLocks noChangeArrowheads="1"/>
          </p:cNvSpPr>
          <p:nvPr/>
        </p:nvSpPr>
        <p:spPr bwMode="auto">
          <a:xfrm>
            <a:off x="1115616" y="2420888"/>
            <a:ext cx="547260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Награды </a:t>
            </a:r>
            <a:endParaRPr lang="ru-RU" altLang="ru-RU" sz="4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alt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поощрения</a:t>
            </a:r>
            <a:endParaRPr lang="ru-RU" altLang="ru-RU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371835"/>
            <a:ext cx="4311696" cy="5943835"/>
          </a:xfrm>
          <a:prstGeom prst="rect">
            <a:avLst/>
          </a:prstGeom>
          <a:ln>
            <a:solidFill>
              <a:srgbClr val="0033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93795" y="377145"/>
            <a:ext cx="4311696" cy="5943835"/>
          </a:xfrm>
          <a:prstGeom prst="rect">
            <a:avLst/>
          </a:prstGeom>
          <a:ln w="9525">
            <a:solidFill>
              <a:srgbClr val="0033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5795132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845" y="-6888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s://i.mycdn.me/i?r=AyH4iRPQ2q0otWIFepML2LxR5Zj19ipm95vDJTEmfEat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194" y="188640"/>
            <a:ext cx="4214296" cy="5933728"/>
          </a:xfrm>
          <a:prstGeom prst="rect">
            <a:avLst/>
          </a:prstGeom>
          <a:noFill/>
          <a:ln w="9525">
            <a:solidFill>
              <a:srgbClr val="0033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03444" y="188640"/>
            <a:ext cx="4304365" cy="5933728"/>
          </a:xfrm>
          <a:prstGeom prst="rect">
            <a:avLst/>
          </a:prstGeom>
          <a:ln w="9525">
            <a:solidFill>
              <a:srgbClr val="0033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8498796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9980" y="-25364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70" t="-148"/>
          <a:stretch>
            <a:fillRect/>
          </a:stretch>
        </p:blipFill>
        <p:spPr>
          <a:xfrm>
            <a:off x="179512" y="260648"/>
            <a:ext cx="4267944" cy="6357053"/>
          </a:xfrm>
          <a:prstGeom prst="rect">
            <a:avLst/>
          </a:prstGeom>
          <a:ln w="9525">
            <a:solidFill>
              <a:srgbClr val="003300"/>
            </a:solidFill>
          </a:ln>
        </p:spPr>
      </p:pic>
      <p:pic>
        <p:nvPicPr>
          <p:cNvPr id="4" name="Объект 1">
            <a:extLst>
              <a:ext uri="{FF2B5EF4-FFF2-40B4-BE49-F238E27FC236}">
                <a16:creationId xmlns:a16="http://schemas.microsoft.com/office/drawing/2014/main" xmlns="" id="{19DF49F1-B3D7-4193-A585-A1905175CF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 bwMode="auto">
          <a:xfrm>
            <a:off x="4661841" y="260648"/>
            <a:ext cx="4223952" cy="6351373"/>
          </a:xfrm>
          <a:prstGeom prst="rect">
            <a:avLst/>
          </a:prstGeom>
          <a:ln w="9525">
            <a:solidFill>
              <a:srgbClr val="003300"/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34" y="928670"/>
            <a:ext cx="3643337" cy="4738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/>
          <a:srcRect l="6316" t="17018" r="65263" b="11870"/>
          <a:stretch>
            <a:fillRect/>
          </a:stretch>
        </p:blipFill>
        <p:spPr bwMode="auto">
          <a:xfrm>
            <a:off x="4643438" y="857232"/>
            <a:ext cx="3857652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lum bright="-2000" contrast="9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857232"/>
            <a:ext cx="8483369" cy="5425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844825"/>
            <a:ext cx="5472608" cy="2088232"/>
          </a:xfrm>
        </p:spPr>
        <p:txBody>
          <a:bodyPr/>
          <a:lstStyle/>
          <a:p>
            <a:pPr algn="ctr"/>
            <a:r>
              <a:rPr lang="ru-RU" alt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Наставничество</a:t>
            </a:r>
            <a:endParaRPr lang="ru-RU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7" y="-3346"/>
            <a:ext cx="9144793" cy="68646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86184"/>
            <a:ext cx="4232822" cy="5835104"/>
          </a:xfrm>
          <a:prstGeom prst="rect">
            <a:avLst/>
          </a:prstGeom>
          <a:ln>
            <a:solidFill>
              <a:srgbClr val="003300"/>
            </a:solidFill>
          </a:ln>
        </p:spPr>
      </p:pic>
      <p:pic>
        <p:nvPicPr>
          <p:cNvPr id="1026" name="Picture 2" descr="D:\ВЕТВИНСКАЯ НАСТАВНИЧЕСТВО МРИО\ВЕТВИНСКАЯ МРИО ПРИКАЗ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54486" y="188640"/>
            <a:ext cx="4231039" cy="5832648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330008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7" y="-6394"/>
            <a:ext cx="9144793" cy="6870787"/>
          </a:xfrm>
          <a:prstGeom prst="rect">
            <a:avLst/>
          </a:prstGeom>
        </p:spPr>
      </p:pic>
      <p:pic>
        <p:nvPicPr>
          <p:cNvPr id="1026" name="Picture 2" descr="C:\Users\User\Desktop\ПЛАН НАСТАВНИК\ВЕТВИНСКАЯ ПЛАН НАСТАВ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55561"/>
            <a:ext cx="3118234" cy="4298603"/>
          </a:xfrm>
          <a:prstGeom prst="rect">
            <a:avLst/>
          </a:prstGeom>
          <a:noFill/>
          <a:ln>
            <a:solidFill>
              <a:srgbClr val="0033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User\Desktop\ПЛАН НАСТАВНИК\ВЕТВИНСКАЯ ПЛАН НАСТАВ 1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22815" y="692696"/>
            <a:ext cx="3098368" cy="4271218"/>
          </a:xfrm>
          <a:prstGeom prst="rect">
            <a:avLst/>
          </a:prstGeom>
          <a:noFill/>
          <a:ln>
            <a:solidFill>
              <a:srgbClr val="0033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ПЛАН НАСТАВНИК\ВЕТВИНСКАЯ ПЛАН НАСТАВНИК 2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77526" y="2285992"/>
            <a:ext cx="3057473" cy="4214842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35744975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392</TotalTime>
  <Words>206</Words>
  <Application>Microsoft Office PowerPoint</Application>
  <PresentationFormat>Экран (4:3)</PresentationFormat>
  <Paragraphs>67</Paragraphs>
  <Slides>47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Наставничество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Экспертная деятельность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Работа с детьми из социально-неблагополучных семей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Пользователь Windows</cp:lastModifiedBy>
  <cp:revision>89</cp:revision>
  <dcterms:created xsi:type="dcterms:W3CDTF">2022-11-16T10:16:15Z</dcterms:created>
  <dcterms:modified xsi:type="dcterms:W3CDTF">2023-05-02T13:28:35Z</dcterms:modified>
</cp:coreProperties>
</file>