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3"/>
  </p:notesMasterIdLst>
  <p:sldIdLst>
    <p:sldId id="256" r:id="rId2"/>
    <p:sldId id="260" r:id="rId3"/>
    <p:sldId id="340" r:id="rId4"/>
    <p:sldId id="341" r:id="rId5"/>
    <p:sldId id="342" r:id="rId6"/>
    <p:sldId id="348" r:id="rId7"/>
    <p:sldId id="346" r:id="rId8"/>
    <p:sldId id="361" r:id="rId9"/>
    <p:sldId id="349" r:id="rId10"/>
    <p:sldId id="350" r:id="rId11"/>
    <p:sldId id="347" r:id="rId12"/>
    <p:sldId id="345" r:id="rId13"/>
    <p:sldId id="351" r:id="rId14"/>
    <p:sldId id="352" r:id="rId15"/>
    <p:sldId id="362" r:id="rId16"/>
    <p:sldId id="353" r:id="rId17"/>
    <p:sldId id="360" r:id="rId18"/>
    <p:sldId id="354" r:id="rId19"/>
    <p:sldId id="363" r:id="rId20"/>
    <p:sldId id="357" r:id="rId21"/>
    <p:sldId id="35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00"/>
    <a:srgbClr val="008000"/>
    <a:srgbClr val="336600"/>
    <a:srgbClr val="B5D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4553" autoAdjust="0"/>
    <p:restoredTop sz="94727" autoAdjust="0"/>
  </p:normalViewPr>
  <p:slideViewPr>
    <p:cSldViewPr>
      <p:cViewPr>
        <p:scale>
          <a:sx n="100" d="100"/>
          <a:sy n="100" d="100"/>
        </p:scale>
        <p:origin x="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B5994-7CA7-4367-899B-63E8E828BA3D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71ECF-8D64-4A0C-8EAA-485FB21B1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730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71ECF-8D64-4A0C-8EAA-485FB21B1FC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fade-frame-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7404" y="0"/>
            <a:ext cx="9181404" cy="6858000"/>
          </a:xfrm>
          <a:prstGeom prst="rect">
            <a:avLst/>
          </a:prstGeom>
          <a:noFill/>
        </p:spPr>
      </p:pic>
      <p:pic>
        <p:nvPicPr>
          <p:cNvPr id="8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32656"/>
            <a:ext cx="8424936" cy="623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115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3928" y="980728"/>
            <a:ext cx="476250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630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63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26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91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50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1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48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 descr="fade-frame-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81404" cy="6858000"/>
          </a:xfrm>
          <a:prstGeom prst="rect">
            <a:avLst/>
          </a:prstGeom>
          <a:noFill/>
        </p:spPr>
      </p:pic>
      <p:pic>
        <p:nvPicPr>
          <p:cNvPr id="7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32656"/>
            <a:ext cx="8352928" cy="623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http://li-web.ru/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1080120" cy="710719"/>
          </a:xfrm>
          <a:prstGeom prst="rect">
            <a:avLst/>
          </a:prstGeom>
          <a:noFill/>
        </p:spPr>
      </p:pic>
      <p:pic>
        <p:nvPicPr>
          <p:cNvPr id="9" name="Picture 2" descr="9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71800" y="4221088"/>
            <a:ext cx="1224136" cy="1224136"/>
          </a:xfrm>
          <a:prstGeom prst="rect">
            <a:avLst/>
          </a:prstGeom>
          <a:noFill/>
        </p:spPr>
      </p:pic>
      <p:pic>
        <p:nvPicPr>
          <p:cNvPr id="10" name="Picture 2" descr="http://img-fotki.yandex.ru/get/6507/20573769.d/0_82749_1b642d8e_M.jp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5085184"/>
            <a:ext cx="1705372" cy="852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017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fade-frame-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81404" cy="6858000"/>
          </a:xfrm>
          <a:prstGeom prst="rect">
            <a:avLst/>
          </a:prstGeom>
          <a:noFill/>
        </p:spPr>
      </p:pic>
      <p:pic>
        <p:nvPicPr>
          <p:cNvPr id="6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-1152634" y="1808818"/>
            <a:ext cx="6336704" cy="32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9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35696" y="3933056"/>
            <a:ext cx="1224136" cy="1224136"/>
          </a:xfrm>
          <a:prstGeom prst="rect">
            <a:avLst/>
          </a:prstGeom>
          <a:noFill/>
        </p:spPr>
      </p:pic>
      <p:pic>
        <p:nvPicPr>
          <p:cNvPr id="8" name="Picture 6" descr="http://li-web.ru/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1080120" cy="710719"/>
          </a:xfrm>
          <a:prstGeom prst="rect">
            <a:avLst/>
          </a:prstGeom>
          <a:noFill/>
        </p:spPr>
      </p:pic>
      <p:pic>
        <p:nvPicPr>
          <p:cNvPr id="9" name="Picture 2" descr="http://img-fotki.yandex.ru/get/6507/20573769.d/0_82749_1b642d8e_M.jp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869160"/>
            <a:ext cx="1705372" cy="852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495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5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6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AF7E7-3B8B-4E4A-B84B-C933FAC64B07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3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4320480" cy="237626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«Добрый мир»</a:t>
            </a:r>
            <a:endParaRPr lang="ru-RU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9900"/>
                </a:solidFill>
                <a:latin typeface="Georgia" pitchFamily="18" charset="0"/>
              </a:rPr>
              <a:t>Лепка «Грибочки-дружочки».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431327"/>
            <a:ext cx="2796078" cy="209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36" y="1268760"/>
            <a:ext cx="2205029" cy="294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47349"/>
            <a:ext cx="2520280" cy="189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26822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32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dirty="0">
                <a:solidFill>
                  <a:srgbClr val="009900"/>
                </a:solidFill>
                <a:latin typeface="Georgia" pitchFamily="18" charset="0"/>
              </a:rPr>
              <a:t>Беседа «Земля - наш общий дом, и нам хорошо живётся в нём».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16767"/>
            <a:ext cx="1872208" cy="249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5"/>
            <a:ext cx="1944217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44" y="1376975"/>
            <a:ext cx="2736034" cy="205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681" y="4241276"/>
            <a:ext cx="3024555" cy="22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76975"/>
            <a:ext cx="2618053" cy="196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5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9900"/>
                </a:solidFill>
                <a:latin typeface="Georgia" pitchFamily="18" charset="0"/>
              </a:rPr>
              <a:t> </a:t>
            </a:r>
            <a:r>
              <a:rPr lang="ru-RU" sz="3200" b="1" dirty="0">
                <a:solidFill>
                  <a:srgbClr val="009900"/>
                </a:solidFill>
                <a:latin typeface="Georgia" pitchFamily="18" charset="0"/>
              </a:rPr>
              <a:t>Беседа с детьми «Зачем нужно солнце».</a:t>
            </a:r>
          </a:p>
        </p:txBody>
      </p:sp>
      <p:pic>
        <p:nvPicPr>
          <p:cNvPr id="9218" name="Picture 2" descr="D:\работа\IMG_20190311_160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580" y="1553955"/>
            <a:ext cx="1897560" cy="202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46665"/>
            <a:ext cx="288032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1140" y="1412776"/>
            <a:ext cx="1837159" cy="216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185" y="3884146"/>
            <a:ext cx="2051621" cy="273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676" y="3883585"/>
            <a:ext cx="2052464" cy="273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8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9900"/>
                </a:solidFill>
                <a:latin typeface="Georgia" pitchFamily="18" charset="0"/>
              </a:rPr>
              <a:t>История праздника </a:t>
            </a:r>
            <a:r>
              <a:rPr lang="ru-RU" sz="3200" b="1" dirty="0" smtClean="0">
                <a:solidFill>
                  <a:srgbClr val="009900"/>
                </a:solidFill>
                <a:latin typeface="Georgia" pitchFamily="18" charset="0"/>
              </a:rPr>
              <a:t>«Пасха».</a:t>
            </a:r>
            <a:endParaRPr lang="ru-RU" sz="3200" b="1" dirty="0">
              <a:solidFill>
                <a:srgbClr val="009900"/>
              </a:solidFill>
              <a:latin typeface="Georgia" pitchFamily="18" charset="0"/>
            </a:endParaRPr>
          </a:p>
        </p:txBody>
      </p:sp>
      <p:pic>
        <p:nvPicPr>
          <p:cNvPr id="4098" name="Picture 2" descr="D:\для пед совета\IMG_20190410_174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4067249" cy="30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392488" cy="32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91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9900"/>
                </a:solidFill>
                <a:latin typeface="Georgia" pitchFamily="18" charset="0"/>
              </a:rPr>
              <a:t>Беседа «Как мы можем помочь природе».</a:t>
            </a:r>
          </a:p>
        </p:txBody>
      </p:sp>
      <p:pic>
        <p:nvPicPr>
          <p:cNvPr id="5123" name="Picture 3" descr="D:\для пед совета\кружок\IMG-7e54fb54589b7b090015f55a4b268be8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64903"/>
            <a:ext cx="3047500" cy="406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для пед совета\кружок\IMG-f948cde9a73c374c930ee7ac81588ca7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85110"/>
            <a:ext cx="2448272" cy="350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для пед совета\кружок\IMG-3e32cac5a34d4e74e65e65655337645a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79625"/>
            <a:ext cx="3024336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2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46" y="3933056"/>
            <a:ext cx="278431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22" y="980728"/>
            <a:ext cx="2709129" cy="20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4305"/>
            <a:ext cx="2739767" cy="20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05234"/>
            <a:ext cx="2835487" cy="212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24" y="304305"/>
            <a:ext cx="2726099" cy="2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39" y="4581129"/>
            <a:ext cx="2669780" cy="200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3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3600" b="1" dirty="0">
                <a:solidFill>
                  <a:srgbClr val="009900"/>
                </a:solidFill>
                <a:latin typeface="Georgia" pitchFamily="18" charset="0"/>
              </a:rPr>
              <a:t>Рассказ о празднике - День Победы.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5"/>
            <a:ext cx="3735718" cy="498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5"/>
            <a:ext cx="3270164" cy="245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08528"/>
            <a:ext cx="3270164" cy="245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ля пед совета\кружок\IMG_20190515_130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75641"/>
            <a:ext cx="4311571" cy="323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для пед совета\кружок\IMG_20190515_1308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5"/>
            <a:ext cx="3480386" cy="261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для пед совета\кружок\IMG_20190515_1309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41" y="260648"/>
            <a:ext cx="3576395" cy="268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91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9900"/>
                </a:solidFill>
                <a:latin typeface="Georgia" pitchFamily="18" charset="0"/>
              </a:rPr>
              <a:t>Понятие слова «Страх». </a:t>
            </a:r>
            <a:r>
              <a:rPr lang="ru-RU" sz="3200" b="1" dirty="0" smtClean="0">
                <a:solidFill>
                  <a:srgbClr val="009900"/>
                </a:solidFill>
                <a:latin typeface="Georgia" pitchFamily="18" charset="0"/>
              </a:rPr>
              <a:t>Сказка</a:t>
            </a:r>
            <a:br>
              <a:rPr lang="ru-RU" sz="3200" b="1" dirty="0" smtClean="0">
                <a:solidFill>
                  <a:srgbClr val="00990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009900"/>
                </a:solidFill>
                <a:latin typeface="Georgia" pitchFamily="18" charset="0"/>
              </a:rPr>
              <a:t> </a:t>
            </a:r>
            <a:r>
              <a:rPr lang="ru-RU" sz="3200" b="1" dirty="0">
                <a:solidFill>
                  <a:srgbClr val="009900"/>
                </a:solidFill>
                <a:latin typeface="Georgia" pitchFamily="18" charset="0"/>
              </a:rPr>
              <a:t>«У страха глаза велики». </a:t>
            </a:r>
          </a:p>
        </p:txBody>
      </p:sp>
      <p:pic>
        <p:nvPicPr>
          <p:cNvPr id="11266" name="Picture 2" descr="D:\для пед совета\кружок\IMG-52d9e416b6b0f3f88cbc4d4938b88b7d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85" y="3356992"/>
            <a:ext cx="393643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875584" cy="29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7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9900"/>
                </a:solidFill>
                <a:latin typeface="Georgia" pitchFamily="18" charset="0"/>
              </a:rPr>
              <a:t>Аппликация «Одуванчики в траве»</a:t>
            </a:r>
            <a:endParaRPr lang="ru-RU" sz="3200" b="1" dirty="0">
              <a:solidFill>
                <a:srgbClr val="009900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56" y="4884987"/>
            <a:ext cx="2296247" cy="172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328" y="1085354"/>
            <a:ext cx="2196729" cy="164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57" y="1196753"/>
            <a:ext cx="2225360" cy="166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92137" y="3026914"/>
            <a:ext cx="2196730" cy="164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" y="18129888"/>
            <a:ext cx="2286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7457" y="19653888"/>
            <a:ext cx="2506832" cy="334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43032"/>
            <a:ext cx="3312368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1960" y="21503008"/>
            <a:ext cx="3982195" cy="298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99" y="3057399"/>
            <a:ext cx="2321559" cy="174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328" y="4959624"/>
            <a:ext cx="2196730" cy="164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85353"/>
            <a:ext cx="3265563" cy="244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5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4596" y="476672"/>
            <a:ext cx="80578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dirty="0">
                <a:solidFill>
                  <a:srgbClr val="00B050"/>
                </a:solidFill>
                <a:latin typeface="Georgia" pitchFamily="18" charset="0"/>
              </a:rPr>
              <a:t>Духовно-нравственное воспитание – это формирование ценностного отношения к жизни, обеспечивающего устойчивое, гармоничное развитие человека, включающее в себя воспитание чувства долга, справедливости, ответственности и других качеств, способных придать высокий смысл делам и мыслям человека. Самая большая опасность, подстерегающая наше общество сегодня, не в развале экономики, не в смене политической системы, а в разрушении личности. Ныне материальные ценности доминируют над духовными, поэтому у детей искажены представления о доброте, милосердии, великодушии, справедливости. Высокий уровень детской преступности вызван общим ростом агрессивности и жестокости в обществе. Детей отличает эмоциональная, волевая и духовная незрелость.</a:t>
            </a:r>
          </a:p>
        </p:txBody>
      </p:sp>
    </p:spTree>
    <p:extLst>
      <p:ext uri="{BB962C8B-B14F-4D97-AF65-F5344CB8AC3E}">
        <p14:creationId xmlns:p14="http://schemas.microsoft.com/office/powerpoint/2010/main" val="73833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81369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9900"/>
                </a:solidFill>
                <a:latin typeface="Georgia" pitchFamily="18" charset="0"/>
              </a:rPr>
              <a:t>Как бы жизнь не летела-</a:t>
            </a:r>
          </a:p>
          <a:p>
            <a:pPr algn="ctr"/>
            <a:r>
              <a:rPr lang="ru-RU" sz="3200" b="1" dirty="0">
                <a:solidFill>
                  <a:srgbClr val="009900"/>
                </a:solidFill>
                <a:latin typeface="Georgia" pitchFamily="18" charset="0"/>
              </a:rPr>
              <a:t>Дней своих не жалей,</a:t>
            </a:r>
          </a:p>
          <a:p>
            <a:pPr algn="ctr"/>
            <a:r>
              <a:rPr lang="ru-RU" sz="3200" b="1" dirty="0">
                <a:solidFill>
                  <a:srgbClr val="009900"/>
                </a:solidFill>
                <a:latin typeface="Georgia" pitchFamily="18" charset="0"/>
              </a:rPr>
              <a:t>Делай доброе дело</a:t>
            </a:r>
          </a:p>
          <a:p>
            <a:pPr algn="ctr"/>
            <a:r>
              <a:rPr lang="ru-RU" sz="3200" b="1" dirty="0">
                <a:solidFill>
                  <a:srgbClr val="009900"/>
                </a:solidFill>
                <a:latin typeface="Georgia" pitchFamily="18" charset="0"/>
              </a:rPr>
              <a:t>Ради счастья людей.</a:t>
            </a:r>
          </a:p>
          <a:p>
            <a:pPr algn="ctr"/>
            <a:r>
              <a:rPr lang="ru-RU" sz="3200" b="1" dirty="0">
                <a:solidFill>
                  <a:srgbClr val="009900"/>
                </a:solidFill>
                <a:latin typeface="Georgia" pitchFamily="18" charset="0"/>
              </a:rPr>
              <a:t>Чтобы сердце горело,</a:t>
            </a:r>
          </a:p>
          <a:p>
            <a:pPr algn="ctr"/>
            <a:r>
              <a:rPr lang="ru-RU" sz="3200" b="1" dirty="0">
                <a:solidFill>
                  <a:srgbClr val="009900"/>
                </a:solidFill>
                <a:latin typeface="Georgia" pitchFamily="18" charset="0"/>
              </a:rPr>
              <a:t>А не тлело во мгле</a:t>
            </a:r>
          </a:p>
          <a:p>
            <a:pPr algn="ctr"/>
            <a:r>
              <a:rPr lang="ru-RU" sz="3200" b="1" dirty="0">
                <a:solidFill>
                  <a:srgbClr val="009900"/>
                </a:solidFill>
                <a:latin typeface="Georgia" pitchFamily="18" charset="0"/>
              </a:rPr>
              <a:t>Делай доброе дело-</a:t>
            </a:r>
          </a:p>
          <a:p>
            <a:pPr algn="ctr"/>
            <a:r>
              <a:rPr lang="ru-RU" sz="3200" b="1" dirty="0">
                <a:solidFill>
                  <a:srgbClr val="009900"/>
                </a:solidFill>
                <a:latin typeface="Georgia" pitchFamily="18" charset="0"/>
              </a:rPr>
              <a:t>Тем живём на земле.</a:t>
            </a:r>
          </a:p>
          <a:p>
            <a:pPr algn="ctr"/>
            <a:endParaRPr lang="ru-RU" sz="3200" b="1" dirty="0" smtClean="0">
              <a:solidFill>
                <a:srgbClr val="009900"/>
              </a:solidFill>
              <a:latin typeface="Georgia" pitchFamily="18" charset="0"/>
            </a:endParaRPr>
          </a:p>
          <a:p>
            <a:pPr algn="ctr"/>
            <a:endParaRPr lang="ru-RU" sz="3200" b="1" dirty="0">
              <a:solidFill>
                <a:srgbClr val="009900"/>
              </a:solidFill>
              <a:latin typeface="Georgia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Georgia" pitchFamily="18" charset="0"/>
              </a:rPr>
              <a:t>                                               А</a:t>
            </a:r>
            <a:r>
              <a:rPr lang="ru-RU" sz="3200" b="1" dirty="0">
                <a:solidFill>
                  <a:srgbClr val="009900"/>
                </a:solidFill>
                <a:latin typeface="Georgia" pitchFamily="18" charset="0"/>
              </a:rPr>
              <a:t>. Лесных</a:t>
            </a:r>
          </a:p>
        </p:txBody>
      </p:sp>
    </p:spTree>
    <p:extLst>
      <p:ext uri="{BB962C8B-B14F-4D97-AF65-F5344CB8AC3E}">
        <p14:creationId xmlns:p14="http://schemas.microsoft.com/office/powerpoint/2010/main" val="40048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9900"/>
                </a:solidFill>
                <a:latin typeface="Georgia" pitchFamily="18" charset="0"/>
              </a:rPr>
              <a:t>Спасибо за внимание!</a:t>
            </a:r>
            <a:endParaRPr lang="ru-RU" sz="9600" b="1" dirty="0">
              <a:solidFill>
                <a:srgbClr val="0099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4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4596" y="476672"/>
            <a:ext cx="8057843" cy="506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>
                <a:solidFill>
                  <a:srgbClr val="00B050"/>
                </a:solidFill>
                <a:latin typeface="Georgia" pitchFamily="18" charset="0"/>
              </a:rPr>
              <a:t>Актуальность данной программы заключается в том, что сегодня все больше и больше людей понимает, что для духовного возрождения личности недостаточно только знаний, получаемых в результате традиционного образования. Нравственность нельзя рационально усвоить посредством чисто научного образования. Никакая сумма знаний не в состоянии заменить Веру, Надежду, Любовь, Мудрость, Доброту, Сострадание.                                             Для маленького ребенка более понятными являются близкие, родные, традиционные ценности, поэтому в программу заложено широкое знакомство детей с устной литературой. Дошедший до нас фольклор родного народа, является хранителем русского языка, что само по себе уже представляет большую ценность. Мудрые пословицы и умные с хитрецой загадки, хороводные игры, песенки и </a:t>
            </a:r>
            <a:r>
              <a:rPr lang="ru-RU" sz="1600" dirty="0" err="1">
                <a:solidFill>
                  <a:srgbClr val="00B050"/>
                </a:solidFill>
                <a:latin typeface="Georgia" pitchFamily="18" charset="0"/>
              </a:rPr>
              <a:t>потешки</a:t>
            </a:r>
            <a:r>
              <a:rPr lang="ru-RU" sz="1600" dirty="0">
                <a:solidFill>
                  <a:srgbClr val="00B050"/>
                </a:solidFill>
                <a:latin typeface="Georgia" pitchFamily="18" charset="0"/>
              </a:rPr>
              <a:t>, поучительные сказки, лучшие образцы литературных текстов классиков русской литературы, картины наших выдающихся художников, музыкальные произведения русских композиторов, родная песня и народная игрушка, помогают дошкольникам лучше понять и принять ценности родной культуры.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1600" dirty="0">
                <a:solidFill>
                  <a:srgbClr val="00B050"/>
                </a:solidFill>
                <a:latin typeface="Georgia" pitchFamily="18" charset="0"/>
              </a:rPr>
              <a:t>Нравственные ценности, такие как, способность к различению добра и зла, послушание, почитание родителей, забота о ближнем, терпение, доброта, сострадание раскрывают для ребенка – дошкольника особенности национального характера, лицо народа. Постигая нравственные ценности своего народа, ребенок выходит и на овладение основами гражданской культуры</a:t>
            </a:r>
            <a:r>
              <a:rPr lang="ru-RU" sz="1600" dirty="0" smtClean="0">
                <a:solidFill>
                  <a:srgbClr val="00B050"/>
                </a:solidFill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37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4596" y="476672"/>
            <a:ext cx="80578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>
                <a:solidFill>
                  <a:srgbClr val="00B050"/>
                </a:solidFill>
                <a:latin typeface="Georgia" pitchFamily="18" charset="0"/>
              </a:rPr>
              <a:t>Цель программы: Создание условий для приобщения детей младшего дошкольного возраста к духовно–нравственным ценностям, а также воспитание готовности следовать им; формирование духовно-нравственной основы личности дошкольников, присоединение ребенка к базовым духовным и социально-культурным ценностям России через использование разнообразных видов детской деятельности: игровой, коммуникативной, трудовой, познавательно-исследовательской, продуктивной, музыкально-художественной, чтения</a:t>
            </a:r>
            <a:r>
              <a:rPr lang="ru-RU" sz="1600" dirty="0">
                <a:solidFill>
                  <a:srgbClr val="00B050"/>
                </a:solidFill>
                <a:latin typeface="Georgia" pitchFamily="18" charset="0"/>
              </a:rPr>
              <a:t>.</a:t>
            </a:r>
            <a:endParaRPr lang="ru-RU" sz="1600" dirty="0" smtClean="0">
              <a:solidFill>
                <a:srgbClr val="00B05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32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4596" y="476672"/>
            <a:ext cx="805784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dirty="0">
                <a:solidFill>
                  <a:srgbClr val="00B050"/>
                </a:solidFill>
                <a:latin typeface="Georgia" pitchFamily="18" charset="0"/>
              </a:rPr>
              <a:t>Задачи:  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ru-RU" sz="1600" dirty="0">
                <a:solidFill>
                  <a:srgbClr val="00B050"/>
                </a:solidFill>
                <a:latin typeface="Georgia" pitchFamily="18" charset="0"/>
              </a:rPr>
              <a:t>- Способствовать формированию нравственных качеств, в процессе установления позитивных межличностных отношений. Воспитывать у детей отзывчивость, общительность, дружелюбие;</a:t>
            </a:r>
          </a:p>
          <a:p>
            <a:pPr marL="285750" lvl="0" indent="-285750" algn="just">
              <a:spcBef>
                <a:spcPct val="20000"/>
              </a:spcBef>
              <a:buFontTx/>
              <a:buChar char="-"/>
              <a:defRPr/>
            </a:pPr>
            <a:r>
              <a:rPr lang="ru-RU" sz="1600" dirty="0" smtClean="0">
                <a:solidFill>
                  <a:srgbClr val="00B050"/>
                </a:solidFill>
                <a:latin typeface="Georgia" pitchFamily="18" charset="0"/>
              </a:rPr>
              <a:t>Формировать </a:t>
            </a:r>
            <a:r>
              <a:rPr lang="ru-RU" sz="1600" dirty="0">
                <a:solidFill>
                  <a:srgbClr val="00B050"/>
                </a:solidFill>
                <a:latin typeface="Georgia" pitchFamily="18" charset="0"/>
              </a:rPr>
              <a:t>умение определять различные эмоциональные состояния;                        - Формировать начальные представления о семье, о дружбе;                             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ru-RU" sz="1600" dirty="0" smtClean="0">
                <a:solidFill>
                  <a:srgbClr val="00B050"/>
                </a:solidFill>
                <a:latin typeface="Georgia" pitchFamily="18" charset="0"/>
              </a:rPr>
              <a:t>   </a:t>
            </a:r>
            <a:r>
              <a:rPr lang="ru-RU" sz="1600" dirty="0">
                <a:solidFill>
                  <a:srgbClr val="00B050"/>
                </a:solidFill>
                <a:latin typeface="Georgia" pitchFamily="18" charset="0"/>
              </a:rPr>
              <a:t>- Воспитывать чувство уважения к другим, а также самоуважения.                                       - Воспитывать в детях милосердие, сострадание, умение прощать обиды, желание помогать нуждающимся, быть терпимыми, мирными во взаимоотношениях со всеми.                                                                                                  </a:t>
            </a:r>
            <a:endParaRPr lang="ru-RU" sz="1600" dirty="0" smtClean="0">
              <a:solidFill>
                <a:srgbClr val="00B050"/>
              </a:solidFill>
              <a:latin typeface="Georgia" pitchFamily="18" charset="0"/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ru-RU" sz="1600" dirty="0" smtClean="0">
                <a:solidFill>
                  <a:srgbClr val="00B050"/>
                </a:solidFill>
                <a:latin typeface="Georgia" pitchFamily="18" charset="0"/>
              </a:rPr>
              <a:t>             </a:t>
            </a:r>
            <a:r>
              <a:rPr lang="ru-RU" sz="1600" dirty="0">
                <a:solidFill>
                  <a:srgbClr val="00B050"/>
                </a:solidFill>
                <a:latin typeface="Georgia" pitchFamily="18" charset="0"/>
              </a:rPr>
              <a:t>- Учить быть примером для других не на словах, а на деле, избегать зла, зависти – довольствоваться тем, что имеешь, уметь просить прощения, поступать честно, никогда не делать другим того, чего не желаешь себе.                           </a:t>
            </a:r>
            <a:endParaRPr lang="ru-RU" sz="1600" dirty="0" smtClean="0">
              <a:solidFill>
                <a:srgbClr val="00B050"/>
              </a:solidFill>
              <a:latin typeface="Georgia" pitchFamily="18" charset="0"/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ru-RU" sz="1600" dirty="0" smtClean="0">
                <a:solidFill>
                  <a:srgbClr val="00B050"/>
                </a:solidFill>
                <a:latin typeface="Georgia" pitchFamily="18" charset="0"/>
              </a:rPr>
              <a:t>  </a:t>
            </a:r>
            <a:r>
              <a:rPr lang="ru-RU" sz="1600" dirty="0">
                <a:solidFill>
                  <a:srgbClr val="00B050"/>
                </a:solidFill>
                <a:latin typeface="Georgia" pitchFamily="18" charset="0"/>
              </a:rPr>
              <a:t>- Совершенствовать художественный вкус, развивать творческий потенциал каждого ребенка.                                                                                                            </a:t>
            </a:r>
            <a:r>
              <a:rPr lang="ru-RU" sz="1600" dirty="0" smtClean="0">
                <a:solidFill>
                  <a:srgbClr val="00B050"/>
                </a:solidFill>
                <a:latin typeface="Georgia" pitchFamily="18" charset="0"/>
              </a:rPr>
              <a:t>                 </a:t>
            </a:r>
            <a:r>
              <a:rPr lang="ru-RU" sz="1600" dirty="0">
                <a:solidFill>
                  <a:srgbClr val="00B050"/>
                </a:solidFill>
                <a:latin typeface="Georgia" pitchFamily="18" charset="0"/>
              </a:rPr>
              <a:t>- Формировать художественно-речевые навыки, пополнять словарь детей.          - Ориентировать семью на духовно-нравственное воспитание детей, ознакомление родителей с основами педагогики и психологии, формирование представлений о формах семейного уклада.                                                               </a:t>
            </a:r>
            <a:endParaRPr lang="ru-RU" sz="1600" dirty="0" smtClean="0">
              <a:solidFill>
                <a:srgbClr val="00B050"/>
              </a:solidFill>
              <a:latin typeface="Georgia" pitchFamily="18" charset="0"/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ru-RU" sz="1600" dirty="0" smtClean="0">
                <a:solidFill>
                  <a:srgbClr val="00B050"/>
                </a:solidFill>
                <a:latin typeface="Georgia" pitchFamily="18" charset="0"/>
              </a:rPr>
              <a:t>- </a:t>
            </a:r>
            <a:r>
              <a:rPr lang="ru-RU" sz="1600" dirty="0">
                <a:solidFill>
                  <a:srgbClr val="00B050"/>
                </a:solidFill>
                <a:latin typeface="Georgia" pitchFamily="18" charset="0"/>
              </a:rPr>
              <a:t>Воспитывать трудолюбие, уважение к людям труда и бережное отношение к результатам их труда.</a:t>
            </a:r>
          </a:p>
        </p:txBody>
      </p:sp>
    </p:spTree>
    <p:extLst>
      <p:ext uri="{BB962C8B-B14F-4D97-AF65-F5344CB8AC3E}">
        <p14:creationId xmlns:p14="http://schemas.microsoft.com/office/powerpoint/2010/main" val="395639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9900"/>
                </a:solidFill>
                <a:latin typeface="Georgia" pitchFamily="18" charset="0"/>
              </a:rPr>
              <a:t>Игры «Ласковые слова», «Угадай по голосу»</a:t>
            </a:r>
          </a:p>
        </p:txBody>
      </p:sp>
      <p:pic>
        <p:nvPicPr>
          <p:cNvPr id="5128" name="Picture 8" descr="D:\работа\IMG_20181018_1559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1958916" cy="26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D:\работа\IMG_20181018_16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96672"/>
            <a:ext cx="1958916" cy="26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D:\работа\IMG_20181018_1600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32" y="3990859"/>
            <a:ext cx="1958916" cy="26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D:\работа\IMG_20181018_1601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00" y="1408315"/>
            <a:ext cx="1958916" cy="26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0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9900"/>
                </a:solidFill>
                <a:latin typeface="Georgia" pitchFamily="18" charset="0"/>
              </a:rPr>
              <a:t>Рассматривание фотографий «Моя семья». </a:t>
            </a:r>
          </a:p>
        </p:txBody>
      </p:sp>
      <p:pic>
        <p:nvPicPr>
          <p:cNvPr id="4098" name="Picture 2" descr="D:\для пед совета\IMG_20190325_1724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12775"/>
            <a:ext cx="4032449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для пед совета\IMG_20190325_1728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65004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65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009900"/>
                </a:solidFill>
                <a:latin typeface="Georgia" pitchFamily="18" charset="0"/>
              </a:rPr>
              <a:t>Понятия «Доброта», «Доброе слово». Чтение стихотворения «Доброе утро».  Аппликация «Доброе солнышко».</a:t>
            </a:r>
          </a:p>
        </p:txBody>
      </p:sp>
      <p:pic>
        <p:nvPicPr>
          <p:cNvPr id="2050" name="Picture 2" descr="D:\для пед совета\кружок\IMG-c7bb07db7e48a98d31ea59ec6d0182d9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52936"/>
            <a:ext cx="3612093" cy="203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831" y="1395502"/>
            <a:ext cx="3068657" cy="172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473" y="4725144"/>
            <a:ext cx="3335016" cy="187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3174604" cy="178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5502"/>
            <a:ext cx="2952327" cy="166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088036"/>
            <a:ext cx="6539880" cy="367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84" y="5166192"/>
            <a:ext cx="5135216" cy="288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30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9900"/>
                </a:solidFill>
                <a:latin typeface="Georgia" pitchFamily="18" charset="0"/>
              </a:rPr>
              <a:t>Аппликация </a:t>
            </a:r>
            <a:r>
              <a:rPr lang="ru-RU" sz="3200" b="1" dirty="0" smtClean="0">
                <a:solidFill>
                  <a:srgbClr val="009900"/>
                </a:solidFill>
                <a:latin typeface="Georgia" pitchFamily="18" charset="0"/>
              </a:rPr>
              <a:t>«</a:t>
            </a:r>
            <a:r>
              <a:rPr lang="ru-RU" sz="3200" b="1" smtClean="0">
                <a:solidFill>
                  <a:srgbClr val="009900"/>
                </a:solidFill>
                <a:latin typeface="Georgia" pitchFamily="18" charset="0"/>
              </a:rPr>
              <a:t>Русская березка».</a:t>
            </a:r>
            <a:endParaRPr lang="ru-RU" sz="3200" b="1" dirty="0">
              <a:solidFill>
                <a:srgbClr val="009900"/>
              </a:solidFill>
              <a:latin typeface="Georgia" pitchFamily="18" charset="0"/>
            </a:endParaRPr>
          </a:p>
        </p:txBody>
      </p:sp>
      <p:pic>
        <p:nvPicPr>
          <p:cNvPr id="1026" name="Picture 2" descr="D:\для пед совета\кружок\IMG-6801b945e249bb6ac7319ed86d4098b9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14991"/>
            <a:ext cx="2481052" cy="330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ля пед совета\кружок\IMG-4a97bdd927d55cb763e48a924b02bb37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809" y="4529285"/>
            <a:ext cx="2759485" cy="206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для пед совета\кружок\IMG-7592ea21b93a6003c9a6c901d4971ed0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721" y="1401561"/>
            <a:ext cx="2770573" cy="20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для пед совета\кружок\IMG-6cab64ce7c84c5deeb6f5e356a353502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6" y="4529285"/>
            <a:ext cx="2759484" cy="206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для пед совета\кружок\IMG-9696844f5ed38a80c02af35d708f3b51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01562"/>
            <a:ext cx="2770572" cy="20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71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1852</TotalTime>
  <Words>707</Words>
  <Application>Microsoft Office PowerPoint</Application>
  <PresentationFormat>Экран (4:3)</PresentationFormat>
  <Paragraphs>37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«Добрый мир»</vt:lpstr>
      <vt:lpstr>Презентация PowerPoint</vt:lpstr>
      <vt:lpstr>Презентация PowerPoint</vt:lpstr>
      <vt:lpstr>Презентация PowerPoint</vt:lpstr>
      <vt:lpstr>Презентация PowerPoint</vt:lpstr>
      <vt:lpstr>Игры «Ласковые слова», «Угадай по голосу»</vt:lpstr>
      <vt:lpstr>Рассматривание фотографий «Моя семья». </vt:lpstr>
      <vt:lpstr>Понятия «Доброта», «Доброе слово». Чтение стихотворения «Доброе утро».  Аппликация «Доброе солнышко».</vt:lpstr>
      <vt:lpstr>Аппликация «Русская березка».</vt:lpstr>
      <vt:lpstr>Лепка «Грибочки-дружочки».</vt:lpstr>
      <vt:lpstr> Беседа «Земля - наш общий дом, и нам хорошо живётся в нём».</vt:lpstr>
      <vt:lpstr> Беседа с детьми «Зачем нужно солнце».</vt:lpstr>
      <vt:lpstr>История праздника «Пасха».</vt:lpstr>
      <vt:lpstr>Беседа «Как мы можем помочь природе».</vt:lpstr>
      <vt:lpstr>Презентация PowerPoint</vt:lpstr>
      <vt:lpstr>  Рассказ о празднике - День Победы. </vt:lpstr>
      <vt:lpstr>Презентация PowerPoint</vt:lpstr>
      <vt:lpstr>Понятие слова «Страх». Сказка  «У страха глаза велики». </vt:lpstr>
      <vt:lpstr>Аппликация «Одуванчики в траве»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Алексей</cp:lastModifiedBy>
  <cp:revision>122</cp:revision>
  <dcterms:created xsi:type="dcterms:W3CDTF">2014-08-12T18:36:10Z</dcterms:created>
  <dcterms:modified xsi:type="dcterms:W3CDTF">2019-05-27T03:59:55Z</dcterms:modified>
</cp:coreProperties>
</file>