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8" r:id="rId2"/>
    <p:sldId id="266" r:id="rId3"/>
    <p:sldId id="269" r:id="rId4"/>
    <p:sldId id="315" r:id="rId5"/>
    <p:sldId id="270" r:id="rId6"/>
    <p:sldId id="30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301" r:id="rId15"/>
    <p:sldId id="278" r:id="rId16"/>
    <p:sldId id="302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10" r:id="rId29"/>
    <p:sldId id="311" r:id="rId30"/>
    <p:sldId id="316" r:id="rId31"/>
    <p:sldId id="290" r:id="rId32"/>
    <p:sldId id="291" r:id="rId33"/>
    <p:sldId id="292" r:id="rId34"/>
    <p:sldId id="293" r:id="rId35"/>
    <p:sldId id="294" r:id="rId36"/>
    <p:sldId id="312" r:id="rId37"/>
    <p:sldId id="313" r:id="rId38"/>
    <p:sldId id="314" r:id="rId39"/>
    <p:sldId id="295" r:id="rId40"/>
    <p:sldId id="317" r:id="rId41"/>
    <p:sldId id="296" r:id="rId42"/>
    <p:sldId id="297" r:id="rId43"/>
    <p:sldId id="298" r:id="rId44"/>
    <p:sldId id="299" r:id="rId45"/>
    <p:sldId id="300" r:id="rId46"/>
    <p:sldId id="303" r:id="rId47"/>
    <p:sldId id="304" r:id="rId48"/>
    <p:sldId id="318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embeddedFontLst>
    <p:embeddedFont>
      <p:font typeface="Comic Sans MS" pitchFamily="66" charset="0"/>
      <p:regular r:id="rId54"/>
      <p:bold r:id="rId55"/>
    </p:embeddedFont>
    <p:embeddedFont>
      <p:font typeface="Calibri" pitchFamily="34" charset="0"/>
      <p:regular r:id="rId56"/>
      <p:bold r:id="rId57"/>
      <p:italic r:id="rId58"/>
      <p:boldItalic r:id="rId5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66"/>
    <a:srgbClr val="8A0000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2130425"/>
            <a:ext cx="573784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3886200"/>
            <a:ext cx="57150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8A0000"/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7215238" cy="846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00200"/>
            <a:ext cx="7215238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  <a:lvl2pPr>
              <a:defRPr>
                <a:solidFill>
                  <a:srgbClr val="8A0000"/>
                </a:solidFill>
                <a:latin typeface="Comic Sans MS" pitchFamily="66" charset="0"/>
              </a:defRPr>
            </a:lvl2pPr>
            <a:lvl3pPr>
              <a:defRPr>
                <a:solidFill>
                  <a:srgbClr val="8A0000"/>
                </a:solidFill>
                <a:latin typeface="Comic Sans MS" pitchFamily="66" charset="0"/>
              </a:defRPr>
            </a:lvl3pPr>
            <a:lvl4pPr>
              <a:defRPr>
                <a:solidFill>
                  <a:srgbClr val="8A0000"/>
                </a:solidFill>
                <a:latin typeface="Comic Sans MS" pitchFamily="66" charset="0"/>
              </a:defRPr>
            </a:lvl4pPr>
            <a:lvl5pPr>
              <a:defRPr>
                <a:solidFill>
                  <a:srgbClr val="8A0000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7286676" cy="846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8662" y="1600200"/>
            <a:ext cx="3567138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A0000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8A0000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8A0000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8A0000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8A0000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67138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A0000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8A0000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8A0000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8A0000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8A0000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686700" cy="9175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0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215238" cy="846158"/>
          </a:xfrm>
        </p:spPr>
        <p:txBody>
          <a:bodyPr/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r>
              <a:rPr lang="ru-RU" altLang="ru-RU" sz="2400" dirty="0"/>
              <a:t/>
            </a:r>
            <a:br>
              <a:rPr lang="ru-RU" alt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ПОРТФОЛИО </a:t>
            </a:r>
            <a:endParaRPr lang="ru-RU" sz="40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Смолькиной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Юлии Игоревны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воспитателя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структурного подразделения </a:t>
            </a:r>
            <a:b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«Детский сад № 9 комбинированного вида»</a:t>
            </a:r>
            <a:b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МБДОУ «Радуга» комбинированного вида» </a:t>
            </a:r>
            <a:b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Рузаевского муниципального района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Республики Мордовия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ru-RU" sz="1600" b="1" dirty="0">
              <a:solidFill>
                <a:srgbClr val="7030A0"/>
              </a:solidFill>
              <a:latin typeface="Times New Roman"/>
              <a:cs typeface="Times New Roman"/>
              <a:sym typeface="Times New Roman"/>
            </a:endParaRPr>
          </a:p>
          <a:p>
            <a:pPr marL="36576" lvl="0" algn="ctr">
              <a:spcBef>
                <a:spcPts val="0"/>
              </a:spcBef>
              <a:buSzPts val="1920"/>
            </a:pPr>
            <a:endParaRPr lang="ru-RU" sz="1600" b="1" dirty="0">
              <a:solidFill>
                <a:srgbClr val="7030A0"/>
              </a:solidFill>
              <a:latin typeface="Times New Roman"/>
              <a:cs typeface="Times New Roman"/>
              <a:sym typeface="Times New Roman"/>
            </a:endParaRPr>
          </a:p>
          <a:p>
            <a:pPr marL="36576" lvl="0" algn="ctr">
              <a:spcBef>
                <a:spcPts val="0"/>
              </a:spcBef>
              <a:buSzPts val="1920"/>
            </a:pPr>
            <a:endParaRPr lang="ru-RU" sz="1600" b="1" dirty="0">
              <a:solidFill>
                <a:srgbClr val="7030A0"/>
              </a:solidFill>
              <a:latin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buSzPts val="1920"/>
              <a:buNone/>
            </a:pPr>
            <a:r>
              <a:rPr lang="ru-RU" sz="1600" b="1" dirty="0" err="1" smtClean="0">
                <a:solidFill>
                  <a:srgbClr val="7030A0"/>
                </a:solidFill>
                <a:latin typeface="Times New Roman"/>
                <a:cs typeface="Times New Roman"/>
                <a:sym typeface="Times New Roman"/>
              </a:rPr>
              <a:t>г.Рузаевка</a:t>
            </a:r>
            <a:r>
              <a:rPr lang="ru-RU" sz="1600" b="1" dirty="0" smtClean="0">
                <a:solidFill>
                  <a:srgbClr val="7030A0"/>
                </a:solidFill>
                <a:latin typeface="Times New Roman"/>
                <a:cs typeface="Times New Roman"/>
                <a:sym typeface="Times New Roman"/>
              </a:rPr>
              <a:t> 2021г</a:t>
            </a:r>
            <a:r>
              <a:rPr lang="ru-RU" sz="1600" b="1" dirty="0">
                <a:solidFill>
                  <a:srgbClr val="7030A0"/>
                </a:solidFill>
                <a:latin typeface="Times New Roman"/>
                <a:cs typeface="Times New Roman"/>
                <a:sym typeface="Times New Roman"/>
              </a:rPr>
              <a:t>.</a:t>
            </a:r>
            <a:endParaRPr lang="ru-RU" sz="1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26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ULIA\Documents\Scanned Documents\Рисунок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764704"/>
            <a:ext cx="4040963" cy="55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ULIA\Documents\Scanned Documents\Рисунок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2"/>
          <a:stretch/>
        </p:blipFill>
        <p:spPr bwMode="auto">
          <a:xfrm>
            <a:off x="4211959" y="659219"/>
            <a:ext cx="4412311" cy="59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80514" y="10633"/>
            <a:ext cx="44359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268760"/>
            <a:ext cx="7686700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4.Результаты участия воспитанников в конкурсах, выставках, турнирах, соревнованиях, акциях, фестивалях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Интернет- 3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уровень- 3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уровень- 2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Российский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уровень- 2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26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LIA\Desktop\аттестация 2021\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4392488" cy="604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64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Юля\РАБОТА\мои дипломы\После аттестации\дети\677383ВО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899119" cy="55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0"/>
            <a:ext cx="2635796" cy="552694"/>
          </a:xfrm>
          <a:solidFill>
            <a:srgbClr val="FFFF00"/>
          </a:solidFill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Юля\РАБОТА\мои дипломы\После аттестации\Рисун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433" y="620687"/>
            <a:ext cx="4223223" cy="58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416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56176" y="0"/>
            <a:ext cx="26357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A00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Юля\РАБОТА\мои дипломы\После аттестации\дети\4420902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6129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67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499992" y="0"/>
            <a:ext cx="4536504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A00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YULIA\Desktop\аттестация 2021\D86m9Fh4m7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7" t="1661"/>
          <a:stretch/>
        </p:blipFill>
        <p:spPr bwMode="auto">
          <a:xfrm>
            <a:off x="381894" y="692696"/>
            <a:ext cx="4120593" cy="57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Юля\РАБОТА\мои дипломы\После аттестации\дети\Рисуно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324" y="705272"/>
            <a:ext cx="4111028" cy="572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41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YULIA\Documents\Scanned Documents\Рисунок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0" t="2555" r="3577" b="2082"/>
          <a:stretch/>
        </p:blipFill>
        <p:spPr bwMode="auto">
          <a:xfrm>
            <a:off x="2555776" y="690314"/>
            <a:ext cx="4024777" cy="57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99992" y="0"/>
            <a:ext cx="4536504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A00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1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80514" y="10633"/>
            <a:ext cx="44359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YULIA\Desktop\аттестация 2021\HEAzUAdJcQ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3" t="1462"/>
          <a:stretch/>
        </p:blipFill>
        <p:spPr bwMode="auto">
          <a:xfrm>
            <a:off x="489446" y="563327"/>
            <a:ext cx="4091068" cy="58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Юля\РАБОТА\мои дипломы\После аттестации\дети\6cc67677858158ed5053c4591ecdc3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1194" y="577809"/>
            <a:ext cx="4114636" cy="58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41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80514" y="10633"/>
            <a:ext cx="44359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YULIA\Documents\Scanned Documents\Рисунок (2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2" t="1851" r="5473" b="1326"/>
          <a:stretch/>
        </p:blipFill>
        <p:spPr bwMode="auto">
          <a:xfrm>
            <a:off x="2195736" y="735703"/>
            <a:ext cx="395553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0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76872"/>
            <a:ext cx="7686700" cy="917596"/>
          </a:xfrm>
        </p:spPr>
        <p:txBody>
          <a:bodyPr/>
          <a:lstStyle/>
          <a:p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  <a:r>
              <a:rPr lang="ru-RU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0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5084068" cy="481256"/>
          </a:xfrm>
        </p:spPr>
        <p:txBody>
          <a:bodyPr/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Визитная карточка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57609"/>
            <a:ext cx="7215238" cy="4925144"/>
          </a:xfrm>
        </p:spPr>
        <p:txBody>
          <a:bodyPr/>
          <a:lstStyle/>
          <a:p>
            <a:pPr marL="36576" lvl="0" indent="0">
              <a:lnSpc>
                <a:spcPct val="150000"/>
              </a:lnSpc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1. Ф.И.О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.:  </a:t>
            </a:r>
            <a:r>
              <a:rPr lang="ru-RU" sz="1600" b="1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Смолькина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Юлия Игоревна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6576" lvl="0" indent="0">
              <a:lnSpc>
                <a:spcPct val="150000"/>
              </a:lnSpc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2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Дата рождения: 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18.07.1992г.                                           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6576" lvl="0" indent="0">
              <a:lnSpc>
                <a:spcPct val="150000"/>
              </a:lnSpc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3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Образование, наименование учебного </a:t>
            </a:r>
          </a:p>
          <a:p>
            <a:pPr marL="36576" lvl="0" indent="0">
              <a:spcBef>
                <a:spcPts val="0"/>
              </a:spcBef>
              <a:buSzPts val="1120"/>
              <a:buNone/>
            </a:pP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заведения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год 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окончания: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ысшее, МГПИ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им.М.Е.Евсевьева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«Педагогика и 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етодика дошкольного образования» с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доп.спец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«Педагогика и психология»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25.06.2014г. №101305 0219612</a:t>
            </a:r>
            <a:endParaRPr lang="ru-RU" sz="16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36576" lvl="0" indent="0">
              <a:lnSpc>
                <a:spcPct val="150000"/>
              </a:lnSpc>
              <a:spcBef>
                <a:spcPts val="0"/>
              </a:spcBef>
              <a:buSzPts val="1120"/>
              <a:buNone/>
            </a:pP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4. Должность, по которой выходит на аттестацию: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воспитатель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6576" lvl="0" indent="0"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5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Место работы: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структурное подразделение «Детский сад №9 комбинированного вида» МБДОУ «Детский сад «Радуга» комбинированного вида»</a:t>
            </a:r>
          </a:p>
          <a:p>
            <a:pPr marL="36576" lvl="0" indent="0">
              <a:lnSpc>
                <a:spcPct val="150000"/>
              </a:lnSpc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6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Общий стаж работы: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6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лет </a:t>
            </a:r>
            <a:endParaRPr lang="en-US" sz="16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36576" lvl="0" indent="0">
              <a:lnSpc>
                <a:spcPct val="150000"/>
              </a:lnSpc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7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Стаж  педагогической работы: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6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лет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36576" lvl="0" indent="0">
              <a:lnSpc>
                <a:spcPct val="150000"/>
              </a:lnSpc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8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Стаж работы в должности (в данном учреждении):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6 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лет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36576" lvl="0" indent="0"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9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Сведения о предыдущей аттестации: 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первая квалификационная категория, 20 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мая 2016г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6576" lvl="0" indent="0">
              <a:lnSpc>
                <a:spcPct val="150000"/>
              </a:lnSpc>
              <a:spcBef>
                <a:spcPts val="0"/>
              </a:spcBef>
              <a:buSzPts val="1120"/>
              <a:buNone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10</a:t>
            </a:r>
            <a:r>
              <a:rPr lang="ru-RU" sz="16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Наличие ученой степени: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нет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Comic Sans MS" pitchFamily="66" charset="0"/>
            </a:endParaRPr>
          </a:p>
        </p:txBody>
      </p:sp>
      <p:pic>
        <p:nvPicPr>
          <p:cNvPr id="5122" name="Picture 2" descr="C:\Users\YULIA\Desktop\IMG_3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60967"/>
            <a:ext cx="2196948" cy="278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35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352928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чтениях, </a:t>
            </a: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семинарах, секциях</a:t>
            </a:r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форумах, радиопередачах</a:t>
            </a:r>
            <a:b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ДОО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- 1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 - 1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 - 1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491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ULIA\Desktop\аттестация 2021\Рисунок (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464496" cy="613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41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499992" y="0"/>
            <a:ext cx="4536504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A00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Юля\РАБОТА\мои дипломы\После аттестации\Рисунок (2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891" y="-451993"/>
            <a:ext cx="2880318" cy="396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Юля\РАБОТА\мои дипломы\После аттестации\Рисунок (2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2770" y="1982006"/>
            <a:ext cx="387476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6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80514" y="10633"/>
            <a:ext cx="44359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Юля\РАБОТА\мои дипломы\После аттестации\евс.чт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3327"/>
            <a:ext cx="4176464" cy="58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5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96752"/>
            <a:ext cx="7686700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b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Уровень ДОО 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Муниципальный уровень-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уровень-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63473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56176" y="10633"/>
            <a:ext cx="2860334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YULIA\Desktop\аттестация 2021\у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59402"/>
            <a:ext cx="4309867" cy="592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82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852936"/>
            <a:ext cx="7686700" cy="917596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8.Экспертная деятельность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0365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47248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9.Общественно-педагогическая активность педагога: </a:t>
            </a: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 комиссиях, педагогических сообществах, в жюри </a:t>
            </a: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конкурсов</a:t>
            </a:r>
            <a:b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Председатель (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член)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профкома- 1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Руководитель методического объединения-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Муниципальный уровень-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Республиканский уровень-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Российский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 - 1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265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YULIA\Desktop\аттестация 2021\Рисунок (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322937" cy="594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97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LIA\Documents\Scanned Documents\Рисунок (6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5" t="3226" r="2587" b="9750"/>
          <a:stretch/>
        </p:blipFill>
        <p:spPr bwMode="auto">
          <a:xfrm>
            <a:off x="1763688" y="474804"/>
            <a:ext cx="4536504" cy="60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516216" y="10633"/>
            <a:ext cx="2500294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2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348880"/>
            <a:ext cx="7215238" cy="25202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Обобщение педагогического опыта расположено на официальном сайте детского сада:</a:t>
            </a:r>
            <a:endParaRPr lang="ru-RU" sz="2800" dirty="0"/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://ds9ruz.schoolrm.ru/sveden/employees/19282/214616/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1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YULIA\Desktop\аттестация 2021\Рисунок (9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537057"/>
            <a:ext cx="4104456" cy="60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YULIA\Desktop\аттестация 2021\Рисунок (9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9199" y="537057"/>
            <a:ext cx="4176465" cy="60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47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80514" y="10633"/>
            <a:ext cx="44359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YULIA\Documents\Scanned Documents\Рисунок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6" t="1699" r="4361" b="3068"/>
          <a:stretch/>
        </p:blipFill>
        <p:spPr bwMode="auto">
          <a:xfrm>
            <a:off x="2267744" y="563327"/>
            <a:ext cx="4272793" cy="59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22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80920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10.Позитивные результаты работы с   </a:t>
            </a: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воспитанниками:</a:t>
            </a:r>
            <a:b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-реализация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технологий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воспитательном процессе;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3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YULIA\Desktop\аттестация 2021\Рисунок (8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3" r="5700"/>
          <a:stretch/>
        </p:blipFill>
        <p:spPr bwMode="auto">
          <a:xfrm>
            <a:off x="395536" y="450603"/>
            <a:ext cx="4104456" cy="623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YULIA\Desktop\аттестация 2021\Рисунок (9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99" r="5222"/>
          <a:stretch/>
        </p:blipFill>
        <p:spPr bwMode="auto">
          <a:xfrm>
            <a:off x="4546259" y="450603"/>
            <a:ext cx="4122268" cy="623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26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147248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itchFamily="18" charset="0"/>
              </a:rPr>
              <a:t>11.Качество взаимодействия с 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itchFamily="18" charset="0"/>
              </a:rPr>
              <a:t>родителями:</a:t>
            </a:r>
            <a:b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-систематическое проведение родительских собраний;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07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ULIA\Desktop\аттестация 2021\Рисунок (7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51" b="3033"/>
          <a:stretch/>
        </p:blipFill>
        <p:spPr bwMode="auto">
          <a:xfrm>
            <a:off x="323528" y="332656"/>
            <a:ext cx="4392487" cy="624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YULIA\Desktop\аттестация 2021\Рисунок (8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0" r="7039" b="3512"/>
          <a:stretch/>
        </p:blipFill>
        <p:spPr bwMode="auto">
          <a:xfrm>
            <a:off x="4716015" y="352931"/>
            <a:ext cx="4224074" cy="62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00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ULIA\Documents\Scanned Documents\Рисунок (6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316530" cy="593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ULIA\Documents\Scanned Documents\Рисунок (7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76672"/>
            <a:ext cx="4211805" cy="57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75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LIA\Documents\Scanned Documents\Рисунок (7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125"/>
          <a:stretch/>
        </p:blipFill>
        <p:spPr bwMode="auto">
          <a:xfrm>
            <a:off x="1619672" y="548678"/>
            <a:ext cx="5616624" cy="593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07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ULIA\Documents\Scanned Documents\Рисунок (7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894"/>
            <a:ext cx="4328628" cy="59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ULIA\Documents\Scanned Documents\Рисунок (7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971" y="483893"/>
            <a:ext cx="4457321" cy="612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23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686700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12.Работа с детьми </a:t>
            </a: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</a:t>
            </a:r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5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LIA\Desktop\аттестация 2021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1"/>
            <a:ext cx="4427402" cy="60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ULIA\Desktop\аттестация 2021\Рисунок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13" y="476671"/>
            <a:ext cx="4473615" cy="61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63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YULIA\Desktop\аттестация 2021\Рисунок (9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8" r="5372" b="4894"/>
          <a:stretch/>
        </p:blipFill>
        <p:spPr bwMode="auto">
          <a:xfrm>
            <a:off x="467544" y="332656"/>
            <a:ext cx="4176464" cy="630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YULIA\Desktop\аттестация 2021\Рисунок (9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0" r="4544" b="6602"/>
          <a:stretch/>
        </p:blipFill>
        <p:spPr bwMode="auto">
          <a:xfrm>
            <a:off x="4675906" y="332656"/>
            <a:ext cx="4133394" cy="630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45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424936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13.Участие педагога в профессиональных </a:t>
            </a: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Интернет различных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уровней- 2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Очные  муниципальные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конкурсы- 1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Очные республиканские конкурсы-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муниципальных конкурсах-Победы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призовые места в очных республиканских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конкурсах-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конкурсах - 1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конкурсах 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5193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ULIA\Desktop\аттестация 2021\Рисунок (29)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898" y="476672"/>
            <a:ext cx="4361887" cy="599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52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56176" y="0"/>
            <a:ext cx="26357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Юля\РАБОТА\мои дипломы\После аттестации\март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030273" cy="56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Юля\РАБОТА\мои дипломы\После аттестации\Смолькина Юлия Игоревна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81111"/>
            <a:ext cx="4035955" cy="570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78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499992" y="0"/>
            <a:ext cx="4536504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A00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Юля\РАБОТА\мои дипломы\После аттестации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0688"/>
            <a:ext cx="4272380" cy="59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43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92080" y="10633"/>
            <a:ext cx="3724430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Юля\РАБОТА\мои дипломы\После аттестации\Смолькина Юлия Игоревна Год кин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587488"/>
            <a:ext cx="4050589" cy="57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YULIA\Documents\Scanned Documents\Рисунок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64702"/>
            <a:ext cx="4134812" cy="56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49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92080" y="10633"/>
            <a:ext cx="3724430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Юля\РАБОТА\мои дипломы\После аттестации\Рисунок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72"/>
          <a:stretch/>
        </p:blipFill>
        <p:spPr bwMode="auto">
          <a:xfrm>
            <a:off x="2339752" y="560231"/>
            <a:ext cx="4104456" cy="586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34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686700" cy="917596"/>
          </a:xfrm>
        </p:spPr>
        <p:txBody>
          <a:bodyPr/>
          <a:lstStyle/>
          <a:p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14.Награды и поощрения </a:t>
            </a: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педагога</a:t>
            </a:r>
            <a:b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Интернет - 1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Поощрения муниципального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уровня - 1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Поощрения республиканского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уровня - 1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Поощрения российского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уровня - 2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Поощрения международного уровня-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Почетная грамота Министерства образования Российской Федерации-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Почетный работник просвещения-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Заслуженный работник образования РМ-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24720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YULIA\Desktop\аттестация 2021\Рисунок (30)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320480" cy="594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58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Юля\РАБОТА\мои дипломы\После аттестации\Смолькина Юлия Игоревна благ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64" y="552694"/>
            <a:ext cx="4189607" cy="59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156176" y="0"/>
            <a:ext cx="26357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Юля\РАБОТА\мои дипломы\После аттестации\14420902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4234"/>
            <a:ext cx="4045481" cy="57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35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215238" cy="846158"/>
          </a:xfrm>
        </p:spPr>
        <p:txBody>
          <a:bodyPr/>
          <a:lstStyle/>
          <a:p>
            <a:r>
              <a:rPr lang="ru-RU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(экспериментальной) деятельности</a:t>
            </a:r>
            <a:r>
              <a:rPr lang="ru-RU" sz="2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2051" name="Picture 3" descr="C:\Users\YULIA\Desktop\аттестация 2021\Рисуно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13" b="5555"/>
          <a:stretch/>
        </p:blipFill>
        <p:spPr bwMode="auto">
          <a:xfrm>
            <a:off x="4499992" y="1398619"/>
            <a:ext cx="4111033" cy="50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YULIA\Documents\Scanned Documents\Рисуно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6" r="5033"/>
          <a:stretch/>
        </p:blipFill>
        <p:spPr bwMode="auto">
          <a:xfrm>
            <a:off x="683568" y="1340767"/>
            <a:ext cx="3617481" cy="51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126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499992" y="0"/>
            <a:ext cx="4536504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8A00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Юля\РАБОТА\мои дипломы\После аттестации\Смоль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8010"/>
            <a:ext cx="4202720" cy="594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80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80514" y="10633"/>
            <a:ext cx="44359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Юля\РАБОТА\мои дипломы\После аттестации\Рисунок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" t="1577" r="3617" b="1766"/>
          <a:stretch/>
        </p:blipFill>
        <p:spPr bwMode="auto">
          <a:xfrm>
            <a:off x="2525496" y="563327"/>
            <a:ext cx="4171912" cy="58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40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92080" y="10633"/>
            <a:ext cx="3724430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оссийский уровень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C:\Юля\РАБОТА\мои дипломы\После аттестации\Рисунок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3" t="2633" r="3178" b="2375"/>
          <a:stretch/>
        </p:blipFill>
        <p:spPr bwMode="auto">
          <a:xfrm>
            <a:off x="2123728" y="692696"/>
            <a:ext cx="4192450" cy="577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90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ULIA\Desktop\аттестация 2021\Рисунок (9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6672"/>
            <a:ext cx="4392488" cy="604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37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924944"/>
            <a:ext cx="7215238" cy="846158"/>
          </a:xfrm>
        </p:spPr>
        <p:txBody>
          <a:bodyPr/>
          <a:lstStyle/>
          <a:p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b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3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215238" cy="84615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Интернет- 2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Муниципальный уровень-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уровень- 1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1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ULIA\Documents\Scanned Documents\Рисуно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2" t="4691" r="9922" b="4486"/>
          <a:stretch/>
        </p:blipFill>
        <p:spPr bwMode="auto">
          <a:xfrm>
            <a:off x="4716016" y="706639"/>
            <a:ext cx="3785190" cy="56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Юля\РАБОТА\мои дипломы\После аттестации\svidetelstvo-3918502-1922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5059"/>
            <a:ext cx="4014425" cy="567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56176" y="0"/>
            <a:ext cx="2635796" cy="552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2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283</Words>
  <Application>Microsoft Office PowerPoint</Application>
  <PresentationFormat>Экран (4:3)</PresentationFormat>
  <Paragraphs>63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Times New Roman</vt:lpstr>
      <vt:lpstr>Comic Sans MS</vt:lpstr>
      <vt:lpstr>Calibri</vt:lpstr>
      <vt:lpstr>1_Тема Office</vt:lpstr>
      <vt:lpstr>Министерство образования  Республики Мордовия </vt:lpstr>
      <vt:lpstr>Визитная карточка</vt:lpstr>
      <vt:lpstr>Слайд 3</vt:lpstr>
      <vt:lpstr>Слайд 4</vt:lpstr>
      <vt:lpstr>1.Участие в инновационной (экспериментальной) деятельности </vt:lpstr>
      <vt:lpstr>Слайд 6</vt:lpstr>
      <vt:lpstr>2. Наставничество </vt:lpstr>
      <vt:lpstr>3.Наличие публикаций  Интернет- 2 Муниципальный уровень- Республиканский уровень- 1 Российский уровень- Международный уровень- </vt:lpstr>
      <vt:lpstr>Слайд 9</vt:lpstr>
      <vt:lpstr>Слайд 10</vt:lpstr>
      <vt:lpstr>4.Результаты участия воспитанников в конкурсах, выставках, турнирах, соревнованиях, акциях, фестивалях  Интернет- 3 Муниципальный уровень- 3 Республиканский уровень- 2 Российский уровень- 2 Международный уровень- </vt:lpstr>
      <vt:lpstr>Слайд 12</vt:lpstr>
      <vt:lpstr>Интернет</vt:lpstr>
      <vt:lpstr>Слайд 14</vt:lpstr>
      <vt:lpstr>Слайд 15</vt:lpstr>
      <vt:lpstr>Слайд 16</vt:lpstr>
      <vt:lpstr>Слайд 17</vt:lpstr>
      <vt:lpstr>Слайд 18</vt:lpstr>
      <vt:lpstr>5.Наличие авторских программ, методических пособий </vt:lpstr>
      <vt:lpstr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Уровень ДОО - 1 Муниципальный уровень - 1 Республиканский уровень - 1 Российский уровень- Международный уровень- </vt:lpstr>
      <vt:lpstr>Слайд 21</vt:lpstr>
      <vt:lpstr>Слайд 22</vt:lpstr>
      <vt:lpstr>Слайд 23</vt:lpstr>
      <vt:lpstr>7.Проведение открытых занятий, мастер-классов, мероприятий  Уровень ДОО - 3 Муниципальный уровень- Республиканский уровень- Российский уровень- Международный уровень- </vt:lpstr>
      <vt:lpstr>Слайд 25</vt:lpstr>
      <vt:lpstr>8.Экспертная деятельность </vt:lpstr>
      <vt:lpstr>9.Общественно-педагогическая активность педагога:  участие в комиссиях, педагогических сообществах, в жюри конкурсов  Председатель (член) профкома- 1 Руководитель методического объединения- Муниципальный уровень- Республиканский уровень- Российский уровень - 1 Международный уровень- </vt:lpstr>
      <vt:lpstr>Слайд 28</vt:lpstr>
      <vt:lpstr>Слайд 29</vt:lpstr>
      <vt:lpstr>Слайд 30</vt:lpstr>
      <vt:lpstr>Слайд 31</vt:lpstr>
      <vt:lpstr>10.Позитивные результаты работы с   воспитанниками: 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-отлаженная система взаимодействия с родителями; - отсутствие жалоб и обращений родителей на неправомерные действия; -реализация здоровьесберегающих технологий  в воспитательном процессе; - духовно-нравственное воспитание и народные традиции. </vt:lpstr>
      <vt:lpstr>Слайд 33</vt:lpstr>
      <vt:lpstr>11.Качество взаимодействия с родителями:  -систематическое проведение родительских собраний; -проведение круглых столов, консультаций в нетрадиционной форме (педагогическое просвещение родителей; -проведение экскурсий, образовательных путешествий с детьми; -проведение совместных конкурсов, выставок; -организация родителей на субботниках, благоустройстве участков, создании развивающей среды группы </vt:lpstr>
      <vt:lpstr>Слайд 35</vt:lpstr>
      <vt:lpstr>Слайд 36</vt:lpstr>
      <vt:lpstr>Слайд 37</vt:lpstr>
      <vt:lpstr>Слайд 38</vt:lpstr>
      <vt:lpstr>12.Работа с детьми  из социально-неблагополучных семей </vt:lpstr>
      <vt:lpstr>Слайд 40</vt:lpstr>
      <vt:lpstr>13.Участие педагога в профессиональных конкурсах  Интернет различных уровней- 2 Очные  муниципальные конкурсы- 1 Очные республиканские конкурсы- Победы и призовые места в очных муниципальных конкурсах-Победы и призовые места в очных республиканских конкурсах- Победы и призовые места в очных российских конкурсах - 1 Победы и призовые места в очных международных  конкурсах - </vt:lpstr>
      <vt:lpstr>Слайд 42</vt:lpstr>
      <vt:lpstr>Слайд 43</vt:lpstr>
      <vt:lpstr>Слайд 44</vt:lpstr>
      <vt:lpstr>Слайд 45</vt:lpstr>
      <vt:lpstr>Слайд 46</vt:lpstr>
      <vt:lpstr>14.Награды и поощрения педагога  Интернет - 1 Поощрения муниципального уровня - 1 Поощрения республиканского уровня - 1 Поощрения российского уровня - 2 Поощрения международного уровня- Почетная грамота Министерства образования Российской Федерации- Почетный работник просвещения- Заслуженный работник образования РМ- 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1</cp:lastModifiedBy>
  <cp:revision>107</cp:revision>
  <dcterms:created xsi:type="dcterms:W3CDTF">2014-07-06T18:18:01Z</dcterms:created>
  <dcterms:modified xsi:type="dcterms:W3CDTF">2021-02-15T09:55:21Z</dcterms:modified>
</cp:coreProperties>
</file>