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50" r:id="rId2"/>
    <p:sldMasterId id="2147483651" r:id="rId3"/>
    <p:sldMasterId id="2147483652" r:id="rId4"/>
    <p:sldMasterId id="2147483709" r:id="rId5"/>
  </p:sldMasterIdLst>
  <p:notesMasterIdLst>
    <p:notesMasterId r:id="rId39"/>
  </p:notesMasterIdLst>
  <p:sldIdLst>
    <p:sldId id="256" r:id="rId6"/>
    <p:sldId id="307" r:id="rId7"/>
    <p:sldId id="277" r:id="rId8"/>
    <p:sldId id="297" r:id="rId9"/>
    <p:sldId id="260" r:id="rId10"/>
    <p:sldId id="264" r:id="rId11"/>
    <p:sldId id="311" r:id="rId12"/>
    <p:sldId id="266" r:id="rId13"/>
    <p:sldId id="308" r:id="rId14"/>
    <p:sldId id="268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4" r:id="rId25"/>
    <p:sldId id="295" r:id="rId26"/>
    <p:sldId id="306" r:id="rId27"/>
    <p:sldId id="302" r:id="rId28"/>
    <p:sldId id="303" r:id="rId29"/>
    <p:sldId id="278" r:id="rId30"/>
    <p:sldId id="269" r:id="rId31"/>
    <p:sldId id="309" r:id="rId32"/>
    <p:sldId id="310" r:id="rId33"/>
    <p:sldId id="273" r:id="rId34"/>
    <p:sldId id="292" r:id="rId35"/>
    <p:sldId id="293" r:id="rId36"/>
    <p:sldId id="304" r:id="rId37"/>
    <p:sldId id="279" r:id="rId38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MS Gothic" pitchFamily="49" charset="-128"/>
        <a:cs typeface="Arial" charset="0"/>
      </a:defRPr>
    </a:lvl1pPr>
    <a:lvl2pPr marL="742950" indent="-28575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MS Gothic" pitchFamily="49" charset="-128"/>
        <a:cs typeface="Arial" charset="0"/>
      </a:defRPr>
    </a:lvl2pPr>
    <a:lvl3pPr marL="1143000" indent="-22860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MS Gothic" pitchFamily="49" charset="-128"/>
        <a:cs typeface="Arial" charset="0"/>
      </a:defRPr>
    </a:lvl3pPr>
    <a:lvl4pPr marL="1600200" indent="-22860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MS Gothic" pitchFamily="49" charset="-128"/>
        <a:cs typeface="Arial" charset="0"/>
      </a:defRPr>
    </a:lvl4pPr>
    <a:lvl5pPr marL="2057400" indent="-22860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MS Gothic" pitchFamily="49" charset="-128"/>
        <a:cs typeface="Arial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MS Gothic" pitchFamily="49" charset="-128"/>
        <a:cs typeface="Arial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MS Gothic" pitchFamily="49" charset="-128"/>
        <a:cs typeface="Arial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MS Gothic" pitchFamily="49" charset="-128"/>
        <a:cs typeface="Arial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MS Gothic" pitchFamily="49" charset="-128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7241" autoAdjust="0"/>
  </p:normalViewPr>
  <p:slideViewPr>
    <p:cSldViewPr>
      <p:cViewPr>
        <p:scale>
          <a:sx n="100" d="100"/>
          <a:sy n="100" d="100"/>
        </p:scale>
        <p:origin x="-1944" y="-39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701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 altLang="ru-RU">
              <a:ea typeface="MS Gothic" charset="-128"/>
              <a:cs typeface="+mn-cs"/>
            </a:endParaRPr>
          </a:p>
        </p:txBody>
      </p:sp>
      <p:sp>
        <p:nvSpPr>
          <p:cNvPr id="24579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 altLang="ru-RU">
              <a:ea typeface="MS Gothic" charset="-128"/>
              <a:cs typeface="+mn-cs"/>
            </a:endParaRPr>
          </a:p>
        </p:txBody>
      </p:sp>
      <p:sp>
        <p:nvSpPr>
          <p:cNvPr id="24580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 altLang="ru-RU">
              <a:ea typeface="MS Gothic" charset="-128"/>
              <a:cs typeface="+mn-cs"/>
            </a:endParaRPr>
          </a:p>
        </p:txBody>
      </p:sp>
      <p:sp>
        <p:nvSpPr>
          <p:cNvPr id="24581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 altLang="ru-RU">
              <a:ea typeface="MS Gothic" charset="-128"/>
              <a:cs typeface="+mn-cs"/>
            </a:endParaRPr>
          </a:p>
        </p:txBody>
      </p:sp>
      <p:sp>
        <p:nvSpPr>
          <p:cNvPr id="24582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 altLang="ru-RU">
              <a:ea typeface="MS Gothic" charset="-128"/>
              <a:cs typeface="+mn-cs"/>
            </a:endParaRPr>
          </a:p>
        </p:txBody>
      </p:sp>
      <p:sp>
        <p:nvSpPr>
          <p:cNvPr id="24583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 altLang="ru-RU">
              <a:ea typeface="MS Gothic" charset="-128"/>
              <a:cs typeface="+mn-cs"/>
            </a:endParaRPr>
          </a:p>
        </p:txBody>
      </p:sp>
      <p:sp>
        <p:nvSpPr>
          <p:cNvPr id="24584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 altLang="ru-RU">
              <a:ea typeface="MS Gothic" charset="-128"/>
              <a:cs typeface="+mn-cs"/>
            </a:endParaRPr>
          </a:p>
        </p:txBody>
      </p:sp>
      <p:sp>
        <p:nvSpPr>
          <p:cNvPr id="63497" name="Rectangle 8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5700" y="933450"/>
            <a:ext cx="4341813" cy="3351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6153" name="Rectangle 9"/>
          <p:cNvSpPr>
            <a:spLocks noGrp="1" noChangeArrowheads="1"/>
          </p:cNvSpPr>
          <p:nvPr>
            <p:ph type="body"/>
          </p:nvPr>
        </p:nvSpPr>
        <p:spPr bwMode="auto">
          <a:xfrm>
            <a:off x="1031875" y="4624388"/>
            <a:ext cx="4595813" cy="37226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 noProof="0" smtClean="0"/>
          </a:p>
        </p:txBody>
      </p:sp>
    </p:spTree>
    <p:extLst>
      <p:ext uri="{BB962C8B-B14F-4D97-AF65-F5344CB8AC3E}">
        <p14:creationId xmlns:p14="http://schemas.microsoft.com/office/powerpoint/2010/main" val="41678447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65539" name="Rectangle 2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68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8338" cy="33607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885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8338" cy="33607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089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39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137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54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AA9C26-4D84-47BA-B21F-95D2C249338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55761C-6C06-4538-A23E-4210AD8E707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96063" y="128588"/>
            <a:ext cx="2044700" cy="5973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5986463" cy="5973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746892-C254-444D-AE33-ECE3DD2A54A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17937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1850" y="1906588"/>
            <a:ext cx="3819525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1DE1F3-DCFD-4816-B9FF-3A69F620C1E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139700"/>
            <a:ext cx="194627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1513" y="139700"/>
            <a:ext cx="569118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19525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3438" y="1906588"/>
            <a:ext cx="3819525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C01825-B7CD-406A-ADE0-FD258F0997A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139700"/>
            <a:ext cx="1947863" cy="62753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1513" y="139700"/>
            <a:ext cx="5691187" cy="62753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19525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3438" y="1906588"/>
            <a:ext cx="3819525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14788" cy="4502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4388" y="1600200"/>
            <a:ext cx="4016375" cy="4502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390B8D-0911-4912-AA17-89B6DBEE971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139700"/>
            <a:ext cx="1947863" cy="62753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1513" y="139700"/>
            <a:ext cx="5691187" cy="62753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>
              <a:ea typeface="MS Gothic" charset="-128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2BA166D-C422-4E30-9324-C0122EF326B7}" type="datetimeFigureOut">
              <a:rPr lang="en-US"/>
              <a:pPr>
                <a:defRPr/>
              </a:pPr>
              <a:t>12/23/2020</a:t>
            </a:fld>
            <a:endParaRPr lang="en-US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4D8B13-E6B5-419D-85ED-FF90E65D57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B5B2025-C563-4218-BD42-85C8EAE32515}" type="datetimeFigureOut">
              <a:rPr lang="en-US"/>
              <a:pPr>
                <a:defRPr/>
              </a:pPr>
              <a:t>12/23/2020</a:t>
            </a:fld>
            <a:endParaRPr lang="en-US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50E4B-D2E7-4A96-9A28-55C85A645C0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>
              <a:ea typeface="MS Gothic" charset="-128"/>
              <a:cs typeface="+mn-cs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E34EEE2-4248-4A01-BF6B-A391D5221B99}" type="datetimeFigureOut">
              <a:rPr lang="en-US"/>
              <a:pPr>
                <a:defRPr/>
              </a:pPr>
              <a:t>12/23/2020</a:t>
            </a:fld>
            <a:endParaRPr lang="en-US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B26EC-9AEF-4E1C-86AE-B2F35D078A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E7FF81A-5889-433F-9747-BB6DCACE2EC1}" type="datetimeFigureOut">
              <a:rPr lang="en-US"/>
              <a:pPr>
                <a:defRPr/>
              </a:pPr>
              <a:t>12/23/2020</a:t>
            </a:fld>
            <a:endParaRPr lang="en-US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5B10D-1E09-48F2-A7C1-D896D7F974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>
              <a:ea typeface="MS Gothic" charset="-128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1371777-6D03-45D4-A6F9-F28BE5178D39}" type="datetimeFigureOut">
              <a:rPr lang="en-US"/>
              <a:pPr>
                <a:defRPr/>
              </a:pPr>
              <a:t>12/23/2020</a:t>
            </a:fld>
            <a:endParaRPr lang="en-US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6F8735-0338-4B9D-8E09-607C3A11BB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A191F-CA6B-4F20-8F82-84E0AC3D15A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A891E6A-1459-4140-9E43-F07F9463805B}" type="datetimeFigureOut">
              <a:rPr lang="en-US"/>
              <a:pPr>
                <a:defRPr/>
              </a:pPr>
              <a:t>12/23/2020</a:t>
            </a:fld>
            <a:endParaRPr lang="en-US"/>
          </a:p>
        </p:txBody>
      </p:sp>
      <p:sp>
        <p:nvSpPr>
          <p:cNvPr id="4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3A1BAD-A7D1-4385-ABDC-970C3B4EE9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1C489DE-B2CB-41A6-9B77-C14B5AD62001}" type="datetimeFigureOut">
              <a:rPr lang="en-US"/>
              <a:pPr>
                <a:defRPr/>
              </a:pPr>
              <a:t>12/23/2020</a:t>
            </a:fld>
            <a:endParaRPr lang="en-US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CD56D-9929-47C2-9F7F-77DBF1D881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>
              <a:ea typeface="MS Gothic" charset="-128"/>
              <a:cs typeface="+mn-cs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40D5C16-DE93-4F77-9744-79A255FB0C55}" type="datetimeFigureOut">
              <a:rPr lang="en-US"/>
              <a:pPr>
                <a:defRPr/>
              </a:pPr>
              <a:t>12/23/2020</a:t>
            </a:fld>
            <a:endParaRPr lang="en-US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DBD4B-EEE6-4219-91B4-C9754A90F0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BAE33C2-D741-49C7-8728-FA05256D3502}" type="datetimeFigureOut">
              <a:rPr lang="en-US"/>
              <a:pPr>
                <a:defRPr/>
              </a:pPr>
              <a:t>12/23/2020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B32C5-AEC8-4A91-84A7-8A42AF100B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07FF396-603E-478E-8A00-921FD2E791AB}" type="datetimeFigureOut">
              <a:rPr lang="en-US"/>
              <a:pPr>
                <a:defRPr/>
              </a:pPr>
              <a:t>12/23/2020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0FD3F-A663-4C83-9BAD-4433EEF859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4002A63-FB09-44D9-8CCB-5695E75467EC}" type="datetimeFigureOut">
              <a:rPr lang="en-US"/>
              <a:pPr>
                <a:defRPr/>
              </a:pPr>
              <a:t>12/23/2020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E77C2E-8A9A-4A0E-818A-79503B1276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18684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C980BD-A924-41E5-9AE2-CFBE0D3983D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B2A0F2-3642-4658-B0E1-4C1F139882C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9F37BE-396A-4130-A353-B95986310B6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7A788C-AE5F-4988-AC88-AAB45822A76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183563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183563" cy="4502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087563" cy="4302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ea typeface="MS Gothic" charset="-128"/>
                <a:cs typeface="+mn-cs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49563" cy="4302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ea typeface="MS Gothic" charset="-128"/>
                <a:cs typeface="+mn-cs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087563" cy="4302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ea typeface="MS Gothic" charset="-128"/>
                <a:cs typeface="+mn-cs"/>
              </a:defRPr>
            </a:lvl1pPr>
          </a:lstStyle>
          <a:p>
            <a:pPr>
              <a:defRPr/>
            </a:pPr>
            <a:fld id="{9E343688-F210-491A-8ED1-EC44FE522C8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S Gothic" charset="-128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S Gothic" charset="-128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S Gothic" charset="-128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S Gothic" charset="-128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-128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-128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-128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-128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1"/>
          <p:cNvSpPr>
            <a:spLocks noChangeArrowheads="1"/>
          </p:cNvSpPr>
          <p:nvPr/>
        </p:nvSpPr>
        <p:spPr bwMode="auto">
          <a:xfrm>
            <a:off x="366713" y="1717675"/>
            <a:ext cx="8775700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 altLang="ru-RU">
              <a:ea typeface="MS Gothic" charset="-128"/>
              <a:cs typeface="+mn-cs"/>
            </a:endParaRP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139700"/>
            <a:ext cx="7789862" cy="1868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789862" cy="4506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3077" name="AutoShape 4"/>
          <p:cNvSpPr>
            <a:spLocks noChangeArrowheads="1"/>
          </p:cNvSpPr>
          <p:nvPr/>
        </p:nvSpPr>
        <p:spPr bwMode="auto">
          <a:xfrm>
            <a:off x="0" y="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 altLang="ru-RU">
              <a:ea typeface="MS Gothic" charset="-128"/>
              <a:cs typeface="+mn-cs"/>
            </a:endParaRPr>
          </a:p>
        </p:txBody>
      </p:sp>
      <p:sp>
        <p:nvSpPr>
          <p:cNvPr id="3078" name="AutoShape 5"/>
          <p:cNvSpPr>
            <a:spLocks noChangeArrowheads="1"/>
          </p:cNvSpPr>
          <p:nvPr/>
        </p:nvSpPr>
        <p:spPr bwMode="auto">
          <a:xfrm>
            <a:off x="0" y="2160588"/>
            <a:ext cx="165100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 altLang="ru-RU">
              <a:ea typeface="MS Gothic" charset="-128"/>
              <a:cs typeface="+mn-cs"/>
            </a:endParaRPr>
          </a:p>
        </p:txBody>
      </p:sp>
      <p:sp>
        <p:nvSpPr>
          <p:cNvPr id="3079" name="AutoShape 6"/>
          <p:cNvSpPr>
            <a:spLocks noChangeArrowheads="1"/>
          </p:cNvSpPr>
          <p:nvPr/>
        </p:nvSpPr>
        <p:spPr bwMode="auto">
          <a:xfrm>
            <a:off x="0" y="106045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 altLang="ru-RU">
              <a:ea typeface="MS Gothic" charset="-128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1"/>
          <p:cNvSpPr>
            <a:spLocks noChangeArrowheads="1"/>
          </p:cNvSpPr>
          <p:nvPr/>
        </p:nvSpPr>
        <p:spPr bwMode="auto">
          <a:xfrm>
            <a:off x="366713" y="1717675"/>
            <a:ext cx="8775700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 altLang="ru-RU">
              <a:ea typeface="MS Gothic" charset="-128"/>
              <a:cs typeface="+mn-cs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139700"/>
            <a:ext cx="7791450" cy="1868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791450" cy="4508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4101" name="AutoShape 4"/>
          <p:cNvSpPr>
            <a:spLocks noChangeArrowheads="1"/>
          </p:cNvSpPr>
          <p:nvPr/>
        </p:nvSpPr>
        <p:spPr bwMode="auto">
          <a:xfrm>
            <a:off x="0" y="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 altLang="ru-RU">
              <a:ea typeface="MS Gothic" charset="-128"/>
              <a:cs typeface="+mn-cs"/>
            </a:endParaRPr>
          </a:p>
        </p:txBody>
      </p:sp>
      <p:sp>
        <p:nvSpPr>
          <p:cNvPr id="4102" name="AutoShape 5"/>
          <p:cNvSpPr>
            <a:spLocks noChangeArrowheads="1"/>
          </p:cNvSpPr>
          <p:nvPr/>
        </p:nvSpPr>
        <p:spPr bwMode="auto">
          <a:xfrm>
            <a:off x="0" y="2160588"/>
            <a:ext cx="165100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 altLang="ru-RU">
              <a:ea typeface="MS Gothic" charset="-128"/>
              <a:cs typeface="+mn-cs"/>
            </a:endParaRPr>
          </a:p>
        </p:txBody>
      </p:sp>
      <p:sp>
        <p:nvSpPr>
          <p:cNvPr id="4103" name="AutoShape 6"/>
          <p:cNvSpPr>
            <a:spLocks noChangeArrowheads="1"/>
          </p:cNvSpPr>
          <p:nvPr/>
        </p:nvSpPr>
        <p:spPr bwMode="auto">
          <a:xfrm>
            <a:off x="0" y="106045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 altLang="ru-RU">
              <a:ea typeface="MS Gothic" charset="-128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1"/>
          <p:cNvSpPr>
            <a:spLocks noChangeArrowheads="1"/>
          </p:cNvSpPr>
          <p:nvPr/>
        </p:nvSpPr>
        <p:spPr bwMode="auto">
          <a:xfrm>
            <a:off x="366713" y="1717675"/>
            <a:ext cx="8775700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 altLang="ru-RU">
              <a:ea typeface="MS Gothic" charset="-128"/>
              <a:cs typeface="+mn-cs"/>
            </a:endParaRPr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139700"/>
            <a:ext cx="7791450" cy="1868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791450" cy="4508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5125" name="AutoShape 4"/>
          <p:cNvSpPr>
            <a:spLocks noChangeArrowheads="1"/>
          </p:cNvSpPr>
          <p:nvPr/>
        </p:nvSpPr>
        <p:spPr bwMode="auto">
          <a:xfrm>
            <a:off x="0" y="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 altLang="ru-RU">
              <a:ea typeface="MS Gothic" charset="-128"/>
              <a:cs typeface="+mn-cs"/>
            </a:endParaRPr>
          </a:p>
        </p:txBody>
      </p:sp>
      <p:sp>
        <p:nvSpPr>
          <p:cNvPr id="5126" name="AutoShape 5"/>
          <p:cNvSpPr>
            <a:spLocks noChangeArrowheads="1"/>
          </p:cNvSpPr>
          <p:nvPr/>
        </p:nvSpPr>
        <p:spPr bwMode="auto">
          <a:xfrm>
            <a:off x="0" y="2160588"/>
            <a:ext cx="165100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 altLang="ru-RU">
              <a:ea typeface="MS Gothic" charset="-128"/>
              <a:cs typeface="+mn-cs"/>
            </a:endParaRPr>
          </a:p>
        </p:txBody>
      </p:sp>
      <p:sp>
        <p:nvSpPr>
          <p:cNvPr id="5127" name="AutoShape 6"/>
          <p:cNvSpPr>
            <a:spLocks noChangeArrowheads="1"/>
          </p:cNvSpPr>
          <p:nvPr/>
        </p:nvSpPr>
        <p:spPr bwMode="auto">
          <a:xfrm>
            <a:off x="0" y="106045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 altLang="ru-RU">
              <a:ea typeface="MS Gothic" charset="-128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>
              <a:ea typeface="MS Gothic" charset="-128"/>
              <a:cs typeface="+mn-cs"/>
            </a:endParaRPr>
          </a:p>
        </p:txBody>
      </p:sp>
      <p:sp>
        <p:nvSpPr>
          <p:cNvPr id="50181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 kumimoji="0" sz="1200">
                <a:solidFill>
                  <a:schemeClr val="accent1">
                    <a:shade val="75000"/>
                  </a:schemeClr>
                </a:solidFill>
                <a:ea typeface="MS Gothic" charset="-128"/>
                <a:cs typeface="+mn-cs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 kumimoji="0" sz="1200">
                <a:solidFill>
                  <a:schemeClr val="accent1">
                    <a:shade val="75000"/>
                  </a:schemeClr>
                </a:solidFill>
                <a:ea typeface="MS Gothic" charset="-128"/>
                <a:cs typeface="+mn-cs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 kumimoji="0" sz="1200" smtClean="0">
                <a:solidFill>
                  <a:schemeClr val="accent1">
                    <a:shade val="75000"/>
                  </a:schemeClr>
                </a:solidFill>
                <a:ea typeface="MS Gothic" charset="-128"/>
                <a:cs typeface="+mn-cs"/>
              </a:defRPr>
            </a:lvl1pPr>
          </a:lstStyle>
          <a:p>
            <a:pPr>
              <a:defRPr/>
            </a:pPr>
            <a:fld id="{76D98ACF-B856-4AA8-BC95-A4942046424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>
              <a:ea typeface="MS Gothic" charset="-128"/>
              <a:cs typeface="+mn-cs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>
              <a:ea typeface="MS Gothic" charset="-128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Grp="1" noChangeArrowheads="1"/>
          </p:cNvSpPr>
          <p:nvPr>
            <p:ph type="title"/>
          </p:nvPr>
        </p:nvSpPr>
        <p:spPr>
          <a:xfrm>
            <a:off x="528637" y="371475"/>
            <a:ext cx="8208964" cy="3779837"/>
          </a:xfrm>
        </p:spPr>
        <p:txBody>
          <a:bodyPr lIns="90000" tIns="46800" rIns="90000" bIns="46800">
            <a:normAutofit fontScale="90000"/>
          </a:bodyPr>
          <a:lstStyle/>
          <a:p>
            <a:pPr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3200" i="1" dirty="0" smtClean="0">
                <a:solidFill>
                  <a:srgbClr val="CC0000"/>
                </a:solidFill>
              </a:rPr>
              <a:t>Министерство образования</a:t>
            </a:r>
            <a:r>
              <a:rPr lang="ru-RU" altLang="ru-RU" sz="4000" i="1" dirty="0" smtClean="0">
                <a:solidFill>
                  <a:srgbClr val="CC0000"/>
                </a:solidFill>
              </a:rPr>
              <a:t> РМ</a:t>
            </a:r>
            <a:br>
              <a:rPr lang="ru-RU" altLang="ru-RU" sz="4000" i="1" dirty="0" smtClean="0">
                <a:solidFill>
                  <a:srgbClr val="CC0000"/>
                </a:solidFill>
              </a:rPr>
            </a:br>
            <a:r>
              <a:rPr lang="ru-RU" altLang="ru-RU" sz="4000" i="1" dirty="0" smtClean="0">
                <a:solidFill>
                  <a:srgbClr val="CC0000"/>
                </a:solidFill>
              </a:rPr>
              <a:t/>
            </a:r>
            <a:br>
              <a:rPr lang="ru-RU" altLang="ru-RU" sz="4000" i="1" dirty="0" smtClean="0">
                <a:solidFill>
                  <a:srgbClr val="CC0000"/>
                </a:solidFill>
              </a:rPr>
            </a:br>
            <a:r>
              <a:rPr lang="ru-RU" altLang="ru-RU" sz="4000" i="1" dirty="0" smtClean="0">
                <a:solidFill>
                  <a:srgbClr val="CC0000"/>
                </a:solidFill>
              </a:rPr>
              <a:t/>
            </a:r>
            <a:br>
              <a:rPr lang="ru-RU" altLang="ru-RU" sz="4000" i="1" dirty="0" smtClean="0">
                <a:solidFill>
                  <a:srgbClr val="CC0000"/>
                </a:solidFill>
              </a:rPr>
            </a:br>
            <a:r>
              <a:rPr lang="ru-RU" altLang="ru-RU" sz="4000" i="1" dirty="0" smtClean="0">
                <a:solidFill>
                  <a:srgbClr val="CC0000"/>
                </a:solidFill>
              </a:rPr>
              <a:t>Портфолио</a:t>
            </a:r>
            <a:r>
              <a:rPr lang="ru-RU" altLang="ru-RU" sz="3200" i="1" dirty="0" smtClean="0">
                <a:solidFill>
                  <a:srgbClr val="000099"/>
                </a:solidFill>
              </a:rPr>
              <a:t> </a:t>
            </a:r>
            <a:r>
              <a:rPr lang="ru-RU" altLang="ru-RU" sz="2800" i="1" dirty="0" smtClean="0">
                <a:solidFill>
                  <a:srgbClr val="000099"/>
                </a:solidFill>
              </a:rPr>
              <a:t/>
            </a:r>
            <a:br>
              <a:rPr lang="ru-RU" altLang="ru-RU" sz="2800" i="1" dirty="0" smtClean="0">
                <a:solidFill>
                  <a:srgbClr val="000099"/>
                </a:solidFill>
              </a:rPr>
            </a:br>
            <a:r>
              <a:rPr lang="ru-RU" altLang="ru-RU" sz="2800" i="1" dirty="0" err="1" smtClean="0">
                <a:solidFill>
                  <a:srgbClr val="000099"/>
                </a:solidFill>
              </a:rPr>
              <a:t>Аношкиной</a:t>
            </a:r>
            <a:r>
              <a:rPr lang="ru-RU" altLang="ru-RU" sz="2800" i="1" dirty="0" smtClean="0">
                <a:solidFill>
                  <a:srgbClr val="000099"/>
                </a:solidFill>
              </a:rPr>
              <a:t> </a:t>
            </a:r>
            <a:r>
              <a:rPr lang="ru-RU" altLang="ru-RU" sz="2800" i="1" dirty="0" err="1" smtClean="0">
                <a:solidFill>
                  <a:srgbClr val="000099"/>
                </a:solidFill>
              </a:rPr>
              <a:t>ольги</a:t>
            </a:r>
            <a:r>
              <a:rPr lang="ru-RU" altLang="ru-RU" sz="2800" i="1" dirty="0" smtClean="0">
                <a:solidFill>
                  <a:srgbClr val="000099"/>
                </a:solidFill>
              </a:rPr>
              <a:t> </a:t>
            </a:r>
            <a:r>
              <a:rPr lang="ru-RU" altLang="ru-RU" sz="2800" i="1" dirty="0" err="1" smtClean="0">
                <a:solidFill>
                  <a:srgbClr val="000099"/>
                </a:solidFill>
              </a:rPr>
              <a:t>борисовны</a:t>
            </a:r>
            <a:r>
              <a:rPr lang="ru-RU" altLang="ru-RU" sz="2800" i="1" dirty="0" smtClean="0">
                <a:solidFill>
                  <a:srgbClr val="000099"/>
                </a:solidFill>
              </a:rPr>
              <a:t>, </a:t>
            </a:r>
            <a:br>
              <a:rPr lang="ru-RU" altLang="ru-RU" sz="2800" i="1" dirty="0" smtClean="0">
                <a:solidFill>
                  <a:srgbClr val="000099"/>
                </a:solidFill>
              </a:rPr>
            </a:br>
            <a:r>
              <a:rPr lang="ru-RU" altLang="ru-RU" sz="2800" i="1" dirty="0" smtClean="0">
                <a:solidFill>
                  <a:srgbClr val="000099"/>
                </a:solidFill>
              </a:rPr>
              <a:t>тренера-преподавателя по легкой </a:t>
            </a:r>
            <a:r>
              <a:rPr lang="ru-RU" altLang="ru-RU" sz="2800" i="1" dirty="0" err="1" smtClean="0">
                <a:solidFill>
                  <a:srgbClr val="000099"/>
                </a:solidFill>
              </a:rPr>
              <a:t>ателитеке</a:t>
            </a:r>
            <a:r>
              <a:rPr lang="ru-RU" altLang="ru-RU" sz="2800" i="1" dirty="0" smtClean="0">
                <a:solidFill>
                  <a:srgbClr val="000099"/>
                </a:solidFill>
              </a:rPr>
              <a:t> </a:t>
            </a:r>
            <a:br>
              <a:rPr lang="ru-RU" altLang="ru-RU" sz="2800" i="1" dirty="0" smtClean="0">
                <a:solidFill>
                  <a:srgbClr val="000099"/>
                </a:solidFill>
              </a:rPr>
            </a:br>
            <a:r>
              <a:rPr lang="ru-RU" altLang="ru-RU" sz="2800" i="1" dirty="0" err="1" smtClean="0">
                <a:solidFill>
                  <a:srgbClr val="000099"/>
                </a:solidFill>
              </a:rPr>
              <a:t>МУдо</a:t>
            </a:r>
            <a:r>
              <a:rPr lang="ru-RU" altLang="ru-RU" sz="2800" i="1" dirty="0" smtClean="0">
                <a:solidFill>
                  <a:srgbClr val="000099"/>
                </a:solidFill>
              </a:rPr>
              <a:t> «</a:t>
            </a:r>
            <a:r>
              <a:rPr lang="ru-RU" altLang="ru-RU" sz="2800" i="1" dirty="0" err="1" smtClean="0">
                <a:solidFill>
                  <a:srgbClr val="000099"/>
                </a:solidFill>
              </a:rPr>
              <a:t>дюсш</a:t>
            </a:r>
            <a:r>
              <a:rPr lang="ru-RU" altLang="ru-RU" sz="2800" i="1" dirty="0" smtClean="0">
                <a:solidFill>
                  <a:srgbClr val="000099"/>
                </a:solidFill>
              </a:rPr>
              <a:t> №4» г.о.Саранск</a:t>
            </a:r>
            <a:br>
              <a:rPr lang="ru-RU" altLang="ru-RU" sz="2800" i="1" dirty="0" smtClean="0">
                <a:solidFill>
                  <a:srgbClr val="000099"/>
                </a:solidFill>
              </a:rPr>
            </a:br>
            <a:endParaRPr lang="ru-RU" altLang="ru-RU" sz="2800" i="1" dirty="0" smtClean="0">
              <a:solidFill>
                <a:srgbClr val="000099"/>
              </a:solidFill>
            </a:endParaRPr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684213" y="3600450"/>
            <a:ext cx="8459787" cy="3060700"/>
          </a:xfrm>
        </p:spPr>
        <p:txBody>
          <a:bodyPr lIns="90000" tIns="46800" rIns="90000" bIns="46800"/>
          <a:lstStyle/>
          <a:p>
            <a:pPr marL="0" indent="0" algn="ctr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800" b="1" smtClean="0">
              <a:solidFill>
                <a:srgbClr val="B80047"/>
              </a:solidFill>
              <a:latin typeface="Times New Roman" pitchFamily="18" charset="0"/>
            </a:endParaRPr>
          </a:p>
          <a:p>
            <a:pPr marL="0" indent="0" algn="ctr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800" b="1" smtClean="0">
              <a:solidFill>
                <a:srgbClr val="B80047"/>
              </a:solidFill>
              <a:latin typeface="Times New Roman" pitchFamily="18" charset="0"/>
            </a:endParaRPr>
          </a:p>
          <a:p>
            <a:pPr marL="0" inden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smtClean="0">
                <a:solidFill>
                  <a:srgbClr val="B80047"/>
                </a:solidFill>
                <a:latin typeface="Times New Roman" pitchFamily="18" charset="0"/>
              </a:rPr>
              <a:t>Дата рождения: 02.08.1973</a:t>
            </a:r>
          </a:p>
          <a:p>
            <a:pPr marL="0" inden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smtClean="0">
                <a:solidFill>
                  <a:srgbClr val="B80047"/>
                </a:solidFill>
                <a:latin typeface="Times New Roman" pitchFamily="18" charset="0"/>
              </a:rPr>
              <a:t>Профессиональное образование: учитель физической культуры, МГПИ  ЭВ № 048726 дата выдачи 05.07.1994</a:t>
            </a:r>
          </a:p>
          <a:p>
            <a:pPr marL="0" inden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smtClean="0">
                <a:solidFill>
                  <a:srgbClr val="B80047"/>
                </a:solidFill>
                <a:latin typeface="Times New Roman" pitchFamily="18" charset="0"/>
              </a:rPr>
              <a:t>Стаж педагогической работы (по специальности): 25 лет</a:t>
            </a:r>
          </a:p>
          <a:p>
            <a:pPr marL="0" inden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smtClean="0">
                <a:solidFill>
                  <a:srgbClr val="B80047"/>
                </a:solidFill>
                <a:latin typeface="Times New Roman" pitchFamily="18" charset="0"/>
              </a:rPr>
              <a:t>Общий трудовой стаж: 25 лет</a:t>
            </a:r>
          </a:p>
          <a:p>
            <a:pPr marL="0" inden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smtClean="0">
                <a:solidFill>
                  <a:srgbClr val="B80047"/>
                </a:solidFill>
                <a:latin typeface="Times New Roman" pitchFamily="18" charset="0"/>
              </a:rPr>
              <a:t>Наличие квалификационной категории: высшая </a:t>
            </a:r>
          </a:p>
          <a:p>
            <a:pPr marL="0" inden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smtClean="0">
                <a:solidFill>
                  <a:srgbClr val="B80047"/>
                </a:solidFill>
                <a:latin typeface="Times New Roman" pitchFamily="18" charset="0"/>
              </a:rPr>
              <a:t>Дата последней аттестации: </a:t>
            </a:r>
            <a:r>
              <a:rPr lang="ru-RU" altLang="ru-RU" sz="2000" b="1" u="sng" smtClean="0">
                <a:solidFill>
                  <a:srgbClr val="B80047"/>
                </a:solidFill>
                <a:latin typeface="Times New Roman" pitchFamily="18" charset="0"/>
              </a:rPr>
              <a:t>27.06.2016</a:t>
            </a:r>
          </a:p>
          <a:p>
            <a:pPr marL="0" inden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000" b="1" u="sng" smtClean="0">
              <a:solidFill>
                <a:srgbClr val="B80047"/>
              </a:solidFill>
              <a:latin typeface="Times New Roman" pitchFamily="18" charset="0"/>
            </a:endParaRPr>
          </a:p>
          <a:p>
            <a:pPr marL="0" inden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000" b="1" smtClean="0">
              <a:solidFill>
                <a:srgbClr val="B80047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Grp="1" noChangeArrowheads="1"/>
          </p:cNvSpPr>
          <p:nvPr>
            <p:ph type="title"/>
          </p:nvPr>
        </p:nvSpPr>
        <p:spPr>
          <a:xfrm>
            <a:off x="395288" y="184150"/>
            <a:ext cx="8569325" cy="1779588"/>
          </a:xfrm>
        </p:spPr>
        <p:txBody>
          <a:bodyPr/>
          <a:lstStyle/>
          <a:p>
            <a:pPr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2800" dirty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9</a:t>
            </a:r>
            <a:r>
              <a:rPr lang="ru-RU" altLang="ru-RU" sz="28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.</a:t>
            </a:r>
            <a:r>
              <a:rPr lang="ru-RU" altLang="ru-RU" sz="2800" i="1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ru-RU" altLang="ru-RU" sz="28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Результаты участия воспитанников в официальных соревнованиях</a:t>
            </a:r>
            <a:endParaRPr lang="ru-RU" altLang="ru-RU" sz="2800" i="1" dirty="0" smtClean="0">
              <a:solidFill>
                <a:srgbClr val="C00000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82946" name="Picture 2" descr="D:\Desktop\аношкина\участие в соревнованиях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995613" y="1554163"/>
            <a:ext cx="3808412" cy="5216525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8499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476250"/>
            <a:ext cx="3671888" cy="5041900"/>
          </a:xfrm>
        </p:spPr>
      </p:pic>
      <p:pic>
        <p:nvPicPr>
          <p:cNvPr id="84995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836613"/>
            <a:ext cx="4032250" cy="567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6018" name="Picture 5" descr="D:\Desktop\аношкина\грамоты\2016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3688" y="476250"/>
            <a:ext cx="4225925" cy="595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19" name="Picture 6" descr="D:\Desktop\аношкина\грамоты\2016-4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859338" y="476250"/>
            <a:ext cx="4138612" cy="5929313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87042" name="Picture 2" descr="D:\Desktop\аношкина\грамоты\2018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04813"/>
            <a:ext cx="2938463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3" name="Picture 3" descr="D:\Desktop\аношкина\грамоты\201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30538" y="981075"/>
            <a:ext cx="3041650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4" name="Picture 4" descr="D:\Desktop\аношкина\грамоты\2018-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57888" y="2633663"/>
            <a:ext cx="3168650" cy="422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8066" name="Picture 3" descr="D:\Desktop\аношкина\грамоты\2018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476250"/>
            <a:ext cx="2897188" cy="386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7" name="Picture 4" descr="D:\Desktop\аношкина\грамоты\2018-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21038" y="2781300"/>
            <a:ext cx="2916237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8" name="Picture 5" descr="D:\Desktop\аношкина\грамоты\2018-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6963" y="428625"/>
            <a:ext cx="2933700" cy="39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9090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89091" name="Picture 2" descr="D:\Desktop\аношкина\грамоты\20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442913"/>
            <a:ext cx="4392613" cy="603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2" name="Picture 3" descr="D:\Desktop\аношкина\грамоты\2019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95825" y="442913"/>
            <a:ext cx="4392613" cy="603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0114" name="Picture 2" descr="D:\Desktop\аношкина\грамоты\2019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363" y="517525"/>
            <a:ext cx="2916237" cy="400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5" name="Picture 3" descr="D:\Desktop\аношкина\грамоты\2019-3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248025" y="2708275"/>
            <a:ext cx="3057525" cy="4076700"/>
          </a:xfrm>
        </p:spPr>
      </p:pic>
      <p:pic>
        <p:nvPicPr>
          <p:cNvPr id="90116" name="Picture 4" descr="D:\Desktop\аношкина\грамоты\2019-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2050" y="520700"/>
            <a:ext cx="2882900" cy="384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1138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91139" name="Picture 2" descr="D:\Desktop\аношкина\грамоты\2019-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476250"/>
            <a:ext cx="4572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0" name="Picture 3" descr="D:\Desktop\аношкина\грамоты\2019-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0413" y="474663"/>
            <a:ext cx="457358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2162" name="Picture 2" descr="D:\Desktop\аношкина\грамоты\2019-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476250"/>
            <a:ext cx="2663825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3" name="Picture 3" descr="D:\Desktop\аношкина\грамоты\2019-8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443663" y="438150"/>
            <a:ext cx="2689225" cy="3586163"/>
          </a:xfrm>
        </p:spPr>
      </p:pic>
      <p:pic>
        <p:nvPicPr>
          <p:cNvPr id="92164" name="Picture 4" descr="D:\Desktop\аношкина\грамоты\2019-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32138" y="2674938"/>
            <a:ext cx="3113087" cy="415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3186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93187" name="Picture 2" descr="D:\Desktop\аношкина\грамоты\2019-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476250"/>
            <a:ext cx="4248150" cy="566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8" name="Picture 3" descr="D:\Desktop\аношкина\грамоты\2019-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476250"/>
            <a:ext cx="4248150" cy="566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/>
          </p:cNvSpPr>
          <p:nvPr>
            <p:ph type="title" idx="4294967295"/>
          </p:nvPr>
        </p:nvSpPr>
        <p:spPr bwMode="auto">
          <a:xfrm flipH="1" flipV="1">
            <a:off x="387350" y="-1179513"/>
            <a:ext cx="69850" cy="71438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endParaRPr lang="ru-RU" sz="3200" cap="none" smtClean="0">
              <a:effectLst/>
            </a:endParaRPr>
          </a:p>
        </p:txBody>
      </p:sp>
      <p:sp>
        <p:nvSpPr>
          <p:cNvPr id="123907" name="Rectangle 3"/>
          <p:cNvSpPr>
            <a:spLocks noGrp="1"/>
          </p:cNvSpPr>
          <p:nvPr>
            <p:ph type="body" idx="4294967295"/>
          </p:nvPr>
        </p:nvSpPr>
        <p:spPr>
          <a:xfrm>
            <a:off x="179388" y="333375"/>
            <a:ext cx="8831262" cy="6264275"/>
          </a:xfrm>
        </p:spPr>
        <p:txBody>
          <a:bodyPr/>
          <a:lstStyle/>
          <a:p>
            <a:endParaRPr lang="ru-RU" dirty="0" smtClean="0"/>
          </a:p>
        </p:txBody>
      </p:sp>
      <p:pic>
        <p:nvPicPr>
          <p:cNvPr id="123908" name="Picture 4" descr="представление на Аношкину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150" y="333375"/>
            <a:ext cx="5075238" cy="62642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4210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94211" name="Picture 2" descr="D:\Desktop\аношкина\грамоты\20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638" y="404813"/>
            <a:ext cx="4410075" cy="605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2" name="Picture 3" descr="D:\Desktop\аношкина\грамоты\2020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4713" y="447675"/>
            <a:ext cx="4298950" cy="596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2" descr="D:\Desktop\аношкина\грамоты\2020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5"/>
            <a:ext cx="4503738" cy="629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4" name="Picture 3" descr="D:\Desktop\аношкина\грамоты\2020-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0"/>
            <a:ext cx="4398963" cy="631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2" descr="C:\Users\scmgu\Desktop\грамоты\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333375"/>
            <a:ext cx="4327525" cy="611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58" name="Picture 3" descr="C:\Users\scmgu\Desktop\грамоты\12 - 0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404813"/>
            <a:ext cx="4292600" cy="604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2" descr="C:\Users\scmgu\Desktop\грамоты\кочетков 20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" y="0"/>
            <a:ext cx="4117975" cy="566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2" name="Picture 3" descr="C:\Users\scmgu\Desktop\грамоты\кочетков 2019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363" y="1268413"/>
            <a:ext cx="3881437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2" descr="C:\Users\scmgu\Desktop\грамоты\кочетков 2019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638" y="404813"/>
            <a:ext cx="4221162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6" name="Picture 3" descr="C:\Users\scmgu\Desktop\грамоты\кочетков 2019-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72025" y="404813"/>
            <a:ext cx="4221163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15605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sz="28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10. </a:t>
            </a:r>
            <a:r>
              <a:rPr lang="ru-RU" altLang="ru-RU" sz="28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Система взаимодействия с </a:t>
            </a:r>
            <a:r>
              <a:rPr lang="ru-RU" altLang="ru-RU" sz="28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родителями воспитанников</a:t>
            </a:r>
            <a:endParaRPr lang="ru-RU" altLang="ru-RU" sz="2800" dirty="0" smtClean="0">
              <a:solidFill>
                <a:srgbClr val="C00000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99330" name="Picture 2" descr="D:\Desktop\аношкина\работа с родителями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995613" y="1554163"/>
            <a:ext cx="3808412" cy="5216525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Grp="1" noChangeArrowheads="1"/>
          </p:cNvSpPr>
          <p:nvPr>
            <p:ph type="title"/>
          </p:nvPr>
        </p:nvSpPr>
        <p:spPr>
          <a:xfrm>
            <a:off x="720725" y="184150"/>
            <a:ext cx="8243888" cy="1435100"/>
          </a:xfrm>
        </p:spPr>
        <p:txBody>
          <a:bodyPr/>
          <a:lstStyle/>
          <a:p>
            <a:pPr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24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11. Наличие публикаций, </a:t>
            </a:r>
            <a:r>
              <a:rPr lang="ru-RU" altLang="ru-RU" sz="24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авторских программ, методических </a:t>
            </a:r>
            <a:r>
              <a:rPr lang="ru-RU" altLang="ru-RU" sz="24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пособий, методических рекомендаций</a:t>
            </a:r>
            <a:endParaRPr lang="ru-RU" altLang="ru-RU" sz="2400" i="1" dirty="0" smtClean="0">
              <a:solidFill>
                <a:srgbClr val="C00000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100354" name="Picture 2" descr="D:\Desktop\пппп.pn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838450" y="1554163"/>
            <a:ext cx="4110038" cy="5140325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13. Экспертная деятельность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scmgu\Desktop\2020\аношкина\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196752"/>
            <a:ext cx="3888432" cy="549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8490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scmgu\Desktop\2020\аношкина\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3984663" cy="563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cmgu\Desktop\2020\аношкина\12.jp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861" y="485452"/>
            <a:ext cx="3978451" cy="5622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5946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ChangeArrowheads="1"/>
          </p:cNvSpPr>
          <p:nvPr>
            <p:ph type="title"/>
          </p:nvPr>
        </p:nvSpPr>
        <p:spPr>
          <a:xfrm>
            <a:off x="671513" y="184150"/>
            <a:ext cx="7797800" cy="1779588"/>
          </a:xfrm>
        </p:spPr>
        <p:txBody>
          <a:bodyPr/>
          <a:lstStyle/>
          <a:p>
            <a:pPr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28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15. Награды и поощрения</a:t>
            </a:r>
            <a:endParaRPr lang="ru-RU" altLang="ru-RU" sz="3200" dirty="0" smtClean="0">
              <a:solidFill>
                <a:srgbClr val="C00000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104450" name="Содержимое 3" descr="Image0001.BMP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71500" y="1643063"/>
            <a:ext cx="3786188" cy="5072062"/>
          </a:xfrm>
        </p:spPr>
      </p:pic>
      <p:pic>
        <p:nvPicPr>
          <p:cNvPr id="104451" name="Picture 2" descr="C:\Documents and Settings\Администратор\Мои документы\документы Козлова\АТТЕСТАЦИЯ\Аттестация 2016 год Аношкина\грамоты и справки ОБ\Image0002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0" y="1643063"/>
            <a:ext cx="3643313" cy="507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ru-RU" sz="28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2</a:t>
            </a:r>
            <a:r>
              <a:rPr lang="ru-RU" altLang="ru-RU" sz="28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. </a:t>
            </a:r>
            <a:r>
              <a:rPr lang="ru-RU" altLang="ru-RU" sz="28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Степень обеспечения повышения уровня подготовленности воспитанников</a:t>
            </a:r>
          </a:p>
        </p:txBody>
      </p:sp>
      <p:pic>
        <p:nvPicPr>
          <p:cNvPr id="73730" name="Picture 2" descr="D:\Desktop\аношкина\ОФП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038475" y="1554163"/>
            <a:ext cx="3549650" cy="4989512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6498" name="Содержимое 3" descr="Image0003.BMP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00063" y="428625"/>
            <a:ext cx="3929062" cy="5572125"/>
          </a:xfrm>
        </p:spPr>
      </p:pic>
      <p:pic>
        <p:nvPicPr>
          <p:cNvPr id="106499" name="Picture 2" descr="C:\Documents and Settings\Администратор\Мои документы\документы Козлова\АТТЕСТАЦИЯ\Аттестация 2016 год Аношкина\грамоты и справки ОБ\Image0004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428625"/>
            <a:ext cx="3922712" cy="554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7522" name="Picture 2" descr="C:\Documents and Settings\Администратор\Мои документы\документы Козлова\АТТЕСТАЦИЯ\Аттестация 2016 год Аношкина\грамоты и справки ОБ\Image0006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5" y="357188"/>
            <a:ext cx="4284663" cy="605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07524" name="Picture 3" descr="C:\Users\scmgu\Desktop\грамоты\20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301625"/>
            <a:ext cx="4178300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3" descr="C:\Users\scmgu\Desktop\грамоты\2016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333375"/>
            <a:ext cx="4138613" cy="584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6" name="Picture 4" descr="C:\Users\scmgu\Desktop\грамоты\20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404813"/>
            <a:ext cx="4087812" cy="577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16. общественно-педагогическая активность педагога: участие в комиссиях, педагогических сообществах, в жюри конкурсов</a:t>
            </a:r>
            <a:endParaRPr lang="ru-RU" sz="2000" dirty="0" smtClean="0">
              <a:solidFill>
                <a:srgbClr val="C00000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567" y="1554163"/>
            <a:ext cx="3263265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74754" name="Picture 3" descr="D:\Desktop\аношкина\Протокол КП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620688"/>
            <a:ext cx="8137276" cy="607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title"/>
          </p:nvPr>
        </p:nvSpPr>
        <p:spPr>
          <a:xfrm>
            <a:off x="720725" y="184150"/>
            <a:ext cx="7748588" cy="14351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altLang="ru-RU" sz="3200" dirty="0" smtClean="0">
                <a:solidFill>
                  <a:srgbClr val="C00000"/>
                </a:solidFill>
              </a:rPr>
              <a:t>3</a:t>
            </a:r>
            <a:r>
              <a:rPr lang="ru-RU" altLang="ru-RU" sz="3200" dirty="0" smtClean="0">
                <a:solidFill>
                  <a:srgbClr val="C00000"/>
                </a:solidFill>
              </a:rPr>
              <a:t>. </a:t>
            </a:r>
            <a:r>
              <a:rPr lang="ru-RU" altLang="ru-RU" sz="3200" dirty="0" smtClean="0">
                <a:solidFill>
                  <a:srgbClr val="C00000"/>
                </a:solidFill>
              </a:rPr>
              <a:t>Сохранность контингента воспитанников на этапах спортивной подготовки</a:t>
            </a:r>
            <a:endParaRPr lang="ru-RU" altLang="ru-RU" sz="3200" i="1" dirty="0" smtClean="0">
              <a:solidFill>
                <a:srgbClr val="C00000"/>
              </a:solidFill>
            </a:endParaRPr>
          </a:p>
        </p:txBody>
      </p:sp>
      <p:pic>
        <p:nvPicPr>
          <p:cNvPr id="75778" name="Picture 2" descr="D:\Desktop\аношкина\контенгент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038475" y="1554163"/>
            <a:ext cx="3621088" cy="5089525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ChangeArrowheads="1"/>
          </p:cNvSpPr>
          <p:nvPr>
            <p:ph type="title"/>
          </p:nvPr>
        </p:nvSpPr>
        <p:spPr>
          <a:xfrm>
            <a:off x="720725" y="139700"/>
            <a:ext cx="7750175" cy="1479550"/>
          </a:xfrm>
        </p:spPr>
        <p:txBody>
          <a:bodyPr/>
          <a:lstStyle/>
          <a:p>
            <a:pPr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altLang="ru-RU" sz="28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4</a:t>
            </a:r>
            <a:r>
              <a:rPr lang="ru-RU" altLang="ru-RU" sz="28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. </a:t>
            </a:r>
            <a:r>
              <a:rPr lang="ru-RU" altLang="ru-RU" sz="28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Результаты анализа текущей документации</a:t>
            </a:r>
          </a:p>
        </p:txBody>
      </p:sp>
      <p:sp>
        <p:nvSpPr>
          <p:cNvPr id="77826" name="Rectangle 2"/>
          <p:cNvSpPr>
            <a:spLocks noGrp="1" noChangeArrowheads="1"/>
          </p:cNvSpPr>
          <p:nvPr>
            <p:ph idx="1"/>
          </p:nvPr>
        </p:nvSpPr>
        <p:spPr>
          <a:xfrm>
            <a:off x="841375" y="1773238"/>
            <a:ext cx="7620000" cy="4684712"/>
          </a:xfrm>
        </p:spPr>
        <p:txBody>
          <a:bodyPr/>
          <a:lstStyle/>
          <a:p>
            <a:pPr>
              <a:buFont typeface="Wingdings 2" pitchFamily="18" charset="2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 i="1" dirty="0" smtClean="0">
                <a:solidFill>
                  <a:srgbClr val="000099"/>
                </a:solidFill>
              </a:rPr>
              <a:t>  </a:t>
            </a:r>
            <a:endParaRPr lang="ru-RU" altLang="ru-RU" sz="2800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800" i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7827" name="Picture 2" descr="D:\Desktop\аношкина\работа с документацией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16238" y="1341438"/>
            <a:ext cx="3760787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6. Выполнение воспитанниками требований для присвоения спортивных званий и разрядов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5122" name="Picture 2" descr="C:\Users\scmgu\Desktop\2020\аношкина\Разряды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554162"/>
            <a:ext cx="3672408" cy="515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979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title"/>
          </p:nvPr>
        </p:nvSpPr>
        <p:spPr>
          <a:xfrm>
            <a:off x="720725" y="139700"/>
            <a:ext cx="7750175" cy="1479550"/>
          </a:xfrm>
        </p:spPr>
        <p:txBody>
          <a:bodyPr/>
          <a:lstStyle/>
          <a:p>
            <a:pPr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altLang="ru-RU" sz="3200" dirty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7</a:t>
            </a:r>
            <a:r>
              <a:rPr lang="ru-RU" altLang="ru-RU" sz="32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. </a:t>
            </a:r>
            <a:r>
              <a:rPr lang="ru-RU" altLang="ru-RU" sz="3200" dirty="0" smtClean="0">
                <a:solidFill>
                  <a:srgbClr val="C00000"/>
                </a:solidFill>
                <a:latin typeface="Times New Roman" pitchFamily="16" charset="0"/>
                <a:cs typeface="Times New Roman" pitchFamily="16" charset="0"/>
              </a:rPr>
              <a:t>Проведение открытых мастер-классов, мероприятий</a:t>
            </a:r>
          </a:p>
        </p:txBody>
      </p:sp>
      <p:pic>
        <p:nvPicPr>
          <p:cNvPr id="79874" name="Picture 2" descr="D:\Desktop\аношкина\Открытые мероприятия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035300" y="1554163"/>
            <a:ext cx="3697288" cy="5186362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8</a:t>
            </a:r>
            <a:r>
              <a:rPr lang="ru-RU" sz="2000" dirty="0" smtClean="0">
                <a:solidFill>
                  <a:srgbClr val="FF0000"/>
                </a:solidFill>
              </a:rPr>
              <a:t>. Выступление на </a:t>
            </a:r>
            <a:r>
              <a:rPr lang="ru-RU" sz="2000" dirty="0" err="1" smtClean="0">
                <a:solidFill>
                  <a:srgbClr val="FF0000"/>
                </a:solidFill>
              </a:rPr>
              <a:t>заседниях</a:t>
            </a:r>
            <a:r>
              <a:rPr lang="ru-RU" sz="2000" dirty="0" smtClean="0">
                <a:solidFill>
                  <a:srgbClr val="FF0000"/>
                </a:solidFill>
              </a:rPr>
              <a:t> </a:t>
            </a:r>
            <a:r>
              <a:rPr lang="ru-RU" sz="2000" dirty="0" err="1" smtClean="0">
                <a:solidFill>
                  <a:srgbClr val="FF0000"/>
                </a:solidFill>
              </a:rPr>
              <a:t>методичнских</a:t>
            </a:r>
            <a:r>
              <a:rPr lang="ru-RU" sz="2000" dirty="0" smtClean="0">
                <a:solidFill>
                  <a:srgbClr val="FF0000"/>
                </a:solidFill>
              </a:rPr>
              <a:t> советов, научно-практических конференциях, педагогических чтениях, семинарах, секциях, форумах, радиопередачах (очно)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scmgu\Desktop\2020\аношкина\справка контингент_0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554163"/>
            <a:ext cx="3721045" cy="517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339320"/>
      </p:ext>
    </p:extLst>
  </p:cSld>
  <p:clrMapOvr>
    <a:masterClrMapping/>
  </p:clrMapOvr>
</p:sld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S Gothic"/>
        <a:cs typeface=""/>
      </a:majorFont>
      <a:minorFont>
        <a:latin typeface="Arial"/>
        <a:ea typeface="MS Gothic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1041</TotalTime>
  <Words>165</Words>
  <Application>Microsoft Office PowerPoint</Application>
  <PresentationFormat>Экран (4:3)</PresentationFormat>
  <Paragraphs>22</Paragraphs>
  <Slides>33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33</vt:i4>
      </vt:variant>
    </vt:vector>
  </HeadingPairs>
  <TitlesOfParts>
    <vt:vector size="38" baseType="lpstr">
      <vt:lpstr>Тема Office</vt:lpstr>
      <vt:lpstr>2_Тема Office</vt:lpstr>
      <vt:lpstr>3_Тема Office</vt:lpstr>
      <vt:lpstr>4_Тема Office</vt:lpstr>
      <vt:lpstr>Трек</vt:lpstr>
      <vt:lpstr>Министерство образования РМ   Портфолио  Аношкиной ольги борисовны,  тренера-преподавателя по легкой ателитеке  МУдо «дюсш №4» г.о.Саранск </vt:lpstr>
      <vt:lpstr>Презентация PowerPoint</vt:lpstr>
      <vt:lpstr>2. Степень обеспечения повышения уровня подготовленности воспитанников</vt:lpstr>
      <vt:lpstr>Презентация PowerPoint</vt:lpstr>
      <vt:lpstr>3. Сохранность контингента воспитанников на этапах спортивной подготовки</vt:lpstr>
      <vt:lpstr>4. Результаты анализа текущей документации</vt:lpstr>
      <vt:lpstr>6. Выполнение воспитанниками требований для присвоения спортивных званий и разрядов</vt:lpstr>
      <vt:lpstr>7. Проведение открытых мастер-классов, мероприятий</vt:lpstr>
      <vt:lpstr>8. Выступление на заседниях методичнских советов, научно-практических конференциях, педагогических чтениях, семинарах, секциях, форумах, радиопередачах (очно)</vt:lpstr>
      <vt:lpstr>9. Результаты участия воспитанников в официальных соревнованиях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10. Система взаимодействия с родителями воспитанников</vt:lpstr>
      <vt:lpstr>11. Наличие публикаций, авторских программ, методических пособий, методических рекомендаций</vt:lpstr>
      <vt:lpstr>13. Экспертная деятельность</vt:lpstr>
      <vt:lpstr>Презентация PowerPoint</vt:lpstr>
      <vt:lpstr>15. Награды и поощрения</vt:lpstr>
      <vt:lpstr>Презентация PowerPoint</vt:lpstr>
      <vt:lpstr>Презентация PowerPoint</vt:lpstr>
      <vt:lpstr>Презентация PowerPoint</vt:lpstr>
      <vt:lpstr>16. общественно-педагогическая активность педагога: участие в комиссиях, педагогических сообществах, в жюри конкурсов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Роль ПНПО в развитии (модернизации) образования страны</dc:title>
  <dc:creator>User User</dc:creator>
  <cp:lastModifiedBy>scmgu@mail.ru</cp:lastModifiedBy>
  <cp:revision>121</cp:revision>
  <cp:lastPrinted>1601-01-01T00:00:00Z</cp:lastPrinted>
  <dcterms:created xsi:type="dcterms:W3CDTF">2010-08-04T11:06:49Z</dcterms:created>
  <dcterms:modified xsi:type="dcterms:W3CDTF">2020-12-23T07:40:16Z</dcterms:modified>
</cp:coreProperties>
</file>