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2" r:id="rId6"/>
    <p:sldId id="264" r:id="rId7"/>
    <p:sldId id="265" r:id="rId8"/>
    <p:sldId id="267" r:id="rId9"/>
    <p:sldId id="276" r:id="rId10"/>
    <p:sldId id="281" r:id="rId11"/>
    <p:sldId id="269" r:id="rId12"/>
    <p:sldId id="270" r:id="rId13"/>
    <p:sldId id="271" r:id="rId14"/>
    <p:sldId id="272" r:id="rId15"/>
    <p:sldId id="278" r:id="rId16"/>
    <p:sldId id="28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3011" autoAdjust="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18.10.2019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3380" y="262741"/>
            <a:ext cx="8239099" cy="63325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1200" y="6619885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7923" y="1047750"/>
            <a:ext cx="848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899592" y="2564903"/>
            <a:ext cx="8136904" cy="3134097"/>
            <a:chOff x="915696" y="2590778"/>
            <a:chExt cx="7530328" cy="330160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915696" y="2590778"/>
              <a:ext cx="7530328" cy="9726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5400" b="1" dirty="0" smtClean="0">
                  <a:ln w="19050">
                    <a:solidFill>
                      <a:srgbClr val="7030A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  <a:cs typeface="Arial" charset="0"/>
                </a:rPr>
                <a:t>Подготовительная группа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95166" y="5503307"/>
              <a:ext cx="5084703" cy="3890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411760" y="4960337"/>
            <a:ext cx="47465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Авторы: Корчагина С. Н, Макарова Ю. А.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Воспитатели СП «Детский сад №8 комбинированного вида» 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6632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нравственно-патриотического воспитания</a:t>
            </a:r>
            <a:endParaRPr lang="ru-RU" sz="3200" b="1" dirty="0">
              <a:ln w="19050">
                <a:noFill/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5940" y="1412776"/>
            <a:ext cx="6084168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5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60649"/>
            <a:ext cx="77410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24500" cmpd="dbl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творческой деятельности</a:t>
            </a:r>
            <a:endParaRPr lang="ru-RU" sz="3200" b="1" dirty="0">
              <a:ln w="24500" cmpd="dbl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3244" y="1038335"/>
            <a:ext cx="3420612" cy="25654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038335"/>
            <a:ext cx="3600400" cy="2584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3550" y="3603794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4081" y="116632"/>
            <a:ext cx="473584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sz="3200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052736"/>
            <a:ext cx="3707904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504" y="3284984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782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88641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двигательной активности</a:t>
            </a:r>
            <a:endParaRPr lang="ru-RU" sz="3200" b="1" dirty="0">
              <a:ln w="11430">
                <a:noFill/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96" r="11979"/>
          <a:stretch>
            <a:fillRect/>
          </a:stretch>
        </p:blipFill>
        <p:spPr>
          <a:xfrm>
            <a:off x="2428860" y="906760"/>
            <a:ext cx="4572032" cy="555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2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6256" y="260648"/>
            <a:ext cx="42372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noFill/>
                  <a:prstDash val="solid"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Центр книги </a:t>
            </a:r>
            <a:endParaRPr lang="ru-RU" sz="3200" b="1" cap="none" spc="0" dirty="0">
              <a:ln w="10541" cmpd="sng">
                <a:noFill/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268760"/>
            <a:ext cx="6137956" cy="460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00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1"/>
            <a:ext cx="669674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настольно-печатных и дидактических  игр</a:t>
            </a:r>
            <a:endParaRPr lang="ru-RU" sz="2800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108" y="1268760"/>
            <a:ext cx="3383868" cy="25379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4586" y="3284984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9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8640"/>
            <a:ext cx="66967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трудового воспитания</a:t>
            </a:r>
            <a:endParaRPr lang="ru-RU" sz="3200" b="1" cap="none" spc="0" dirty="0">
              <a:ln w="11430">
                <a:noFill/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09422">
            <a:off x="885285" y="1213863"/>
            <a:ext cx="2459765" cy="18448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6388" y="2924944"/>
            <a:ext cx="2642096" cy="35227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78329">
            <a:off x="5791420" y="1443828"/>
            <a:ext cx="2843276" cy="213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99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7"/>
          <p:cNvSpPr/>
          <p:nvPr/>
        </p:nvSpPr>
        <p:spPr>
          <a:xfrm>
            <a:off x="38863" y="0"/>
            <a:ext cx="762000" cy="6858000"/>
          </a:xfrm>
          <a:custGeom>
            <a:avLst/>
            <a:gdLst/>
            <a:ahLst/>
            <a:cxnLst/>
            <a:rect l="l" t="t" r="r" b="b"/>
            <a:pathLst>
              <a:path w="762000" h="6858000">
                <a:moveTo>
                  <a:pt x="762000" y="0"/>
                </a:moveTo>
                <a:lnTo>
                  <a:pt x="0" y="0"/>
                </a:lnTo>
                <a:lnTo>
                  <a:pt x="0" y="6857998"/>
                </a:lnTo>
                <a:lnTo>
                  <a:pt x="762000" y="6857998"/>
                </a:lnTo>
                <a:lnTo>
                  <a:pt x="762000" y="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3" name="object 8"/>
          <p:cNvSpPr/>
          <p:nvPr/>
        </p:nvSpPr>
        <p:spPr>
          <a:xfrm>
            <a:off x="496063" y="0"/>
            <a:ext cx="2743200" cy="1166876"/>
          </a:xfrm>
          <a:custGeom>
            <a:avLst/>
            <a:gdLst/>
            <a:ahLst/>
            <a:cxnLst/>
            <a:rect l="l" t="t" r="r" b="b"/>
            <a:pathLst>
              <a:path w="2743200" h="1166876">
                <a:moveTo>
                  <a:pt x="304800" y="1166876"/>
                </a:moveTo>
                <a:lnTo>
                  <a:pt x="304800" y="1057275"/>
                </a:lnTo>
                <a:lnTo>
                  <a:pt x="305706" y="1047378"/>
                </a:lnTo>
                <a:lnTo>
                  <a:pt x="308563" y="1022487"/>
                </a:lnTo>
                <a:lnTo>
                  <a:pt x="312695" y="997582"/>
                </a:lnTo>
                <a:lnTo>
                  <a:pt x="318662" y="972681"/>
                </a:lnTo>
                <a:lnTo>
                  <a:pt x="327025" y="947801"/>
                </a:lnTo>
                <a:lnTo>
                  <a:pt x="335020" y="928872"/>
                </a:lnTo>
                <a:lnTo>
                  <a:pt x="346460" y="905774"/>
                </a:lnTo>
                <a:lnTo>
                  <a:pt x="359637" y="883265"/>
                </a:lnTo>
                <a:lnTo>
                  <a:pt x="374382" y="862097"/>
                </a:lnTo>
                <a:lnTo>
                  <a:pt x="390525" y="843026"/>
                </a:lnTo>
                <a:lnTo>
                  <a:pt x="403208" y="830876"/>
                </a:lnTo>
                <a:lnTo>
                  <a:pt x="424336" y="814294"/>
                </a:lnTo>
                <a:lnTo>
                  <a:pt x="435528" y="806650"/>
                </a:lnTo>
                <a:lnTo>
                  <a:pt x="458066" y="792837"/>
                </a:lnTo>
                <a:lnTo>
                  <a:pt x="479339" y="781233"/>
                </a:lnTo>
                <a:lnTo>
                  <a:pt x="561975" y="762000"/>
                </a:lnTo>
                <a:lnTo>
                  <a:pt x="603250" y="765175"/>
                </a:lnTo>
                <a:lnTo>
                  <a:pt x="2743200" y="762000"/>
                </a:lnTo>
                <a:lnTo>
                  <a:pt x="2743200" y="0"/>
                </a:lnTo>
                <a:lnTo>
                  <a:pt x="0" y="0"/>
                </a:lnTo>
                <a:lnTo>
                  <a:pt x="0" y="1166876"/>
                </a:lnTo>
                <a:lnTo>
                  <a:pt x="304800" y="1166876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153663" y="367284"/>
            <a:ext cx="41766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10464" y="3173957"/>
            <a:ext cx="6919874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 algn="ctr">
              <a:lnSpc>
                <a:spcPts val="3370"/>
              </a:lnSpc>
              <a:spcBef>
                <a:spcPts val="168"/>
              </a:spcBef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Работа с родителями:</a:t>
            </a:r>
            <a:endParaRPr lang="ru-RU" sz="32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14290"/>
            <a:ext cx="3897690" cy="29232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9416" y="214290"/>
            <a:ext cx="3842520" cy="2881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6" y="3730470"/>
            <a:ext cx="3570298" cy="267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636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69462"/>
            <a:ext cx="7200800" cy="411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335" marR="139487" algn="ctr">
              <a:lnSpc>
                <a:spcPts val="3370"/>
              </a:lnSpc>
              <a:spcBef>
                <a:spcPts val="168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Нашей</a:t>
            </a:r>
            <a:r>
              <a:rPr lang="ru-RU" sz="2800" b="1" spc="-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главной</a:t>
            </a:r>
            <a:r>
              <a:rPr lang="ru-RU" sz="2800" b="1" spc="-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задач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й</a:t>
            </a:r>
            <a:r>
              <a:rPr lang="ru-RU" sz="2800" b="1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воспит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ния</a:t>
            </a:r>
          </a:p>
          <a:p>
            <a:pPr marL="344934" marR="366778" algn="ctr">
              <a:lnSpc>
                <a:spcPts val="3460"/>
              </a:lnSpc>
              <a:spcBef>
                <a:spcPts val="4"/>
              </a:spcBef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дошко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ьник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z="2800" b="1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явл</a:t>
            </a:r>
            <a:r>
              <a:rPr lang="ru-RU" sz="28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ет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sz="2800" b="1" spc="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здание у детей ч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вства</a:t>
            </a:r>
            <a:r>
              <a:rPr lang="ru-RU" sz="2800" b="1" spc="-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эмоци</a:t>
            </a:r>
            <a:r>
              <a:rPr lang="ru-RU" sz="2800" b="1" spc="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на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л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ьного комф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рта</a:t>
            </a:r>
            <a:r>
              <a:rPr lang="ru-RU" sz="2800" b="1" spc="-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и психол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гиче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кой</a:t>
            </a:r>
          </a:p>
          <a:p>
            <a:pPr indent="-563" algn="ctr">
              <a:lnSpc>
                <a:spcPts val="3460"/>
              </a:lnSpc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защищенн</a:t>
            </a:r>
            <a:r>
              <a:rPr lang="ru-RU" sz="2800" b="1" spc="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сти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. В</a:t>
            </a:r>
            <a:r>
              <a:rPr lang="ru-RU" sz="28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дет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ком</a:t>
            </a:r>
            <a:r>
              <a:rPr lang="ru-RU" sz="2800" b="1" spc="-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ду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реб</a:t>
            </a:r>
            <a:r>
              <a:rPr lang="ru-RU" sz="2800" b="1" spc="9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нку</a:t>
            </a:r>
            <a:r>
              <a:rPr lang="ru-RU" sz="2800" b="1" spc="-14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важ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spc="-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ч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вствовать</a:t>
            </a:r>
            <a:r>
              <a:rPr lang="ru-RU" sz="2800" b="1" spc="-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бя люб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мым</a:t>
            </a:r>
            <a:r>
              <a:rPr lang="ru-RU" sz="2800" b="1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и н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повт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римым.</a:t>
            </a:r>
            <a:r>
              <a:rPr lang="ru-RU" sz="2800" b="1" spc="-3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Поэт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му,</a:t>
            </a:r>
          </a:p>
          <a:p>
            <a:pPr marL="60962" marR="83153" algn="ctr">
              <a:lnSpc>
                <a:spcPts val="346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важным</a:t>
            </a:r>
            <a:r>
              <a:rPr lang="ru-RU" sz="2800" b="1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sz="28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ляется</a:t>
            </a:r>
            <a:r>
              <a:rPr lang="ru-RU" sz="2800" b="1" spc="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и среда,</a:t>
            </a:r>
            <a:r>
              <a:rPr lang="ru-RU" sz="2800" b="1" spc="-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 которой</a:t>
            </a:r>
          </a:p>
          <a:p>
            <a:pPr marL="185889" marR="207152" algn="ctr">
              <a:lnSpc>
                <a:spcPts val="3454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прох</a:t>
            </a:r>
            <a:r>
              <a:rPr lang="ru-RU" sz="2800" b="1" spc="1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дит </a:t>
            </a:r>
            <a:r>
              <a:rPr lang="ru-RU" sz="2800" b="1" spc="-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800" b="1" spc="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пит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тельный</a:t>
            </a:r>
            <a:r>
              <a:rPr lang="ru-RU" sz="2800" b="1" spc="-1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проц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spc="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744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88953"/>
            <a:ext cx="7560840" cy="644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40"/>
              </a:lnSpc>
              <a:spcBef>
                <a:spcPts val="107"/>
              </a:spcBef>
            </a:pP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sz="2400" b="1" i="1" spc="6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зв</a:t>
            </a:r>
            <a:r>
              <a:rPr lang="ru-RU" sz="2400" b="1" i="1" spc="12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sz="2400" b="1" i="1" spc="-6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ва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ющая</a:t>
            </a:r>
            <a:r>
              <a:rPr lang="ru-RU" sz="2400" b="1" i="1" spc="7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пр</a:t>
            </a:r>
            <a:r>
              <a:rPr lang="ru-RU" sz="2400" b="1" i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дм</a:t>
            </a:r>
            <a:r>
              <a:rPr lang="ru-RU" sz="2400" b="1" i="1" spc="9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тн</a:t>
            </a:r>
            <a:r>
              <a:rPr lang="ru-RU" sz="2400" b="1" i="1" spc="9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400" i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-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простра</a:t>
            </a:r>
            <a:r>
              <a:rPr lang="ru-RU" sz="2400" b="1" i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ст</a:t>
            </a:r>
            <a:r>
              <a:rPr lang="ru-RU" sz="2400" b="1" i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400" b="1" i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sz="2400" b="1" i="1" spc="-9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ая</a:t>
            </a:r>
            <a:r>
              <a:rPr lang="ru-RU" sz="2400" b="1" i="1" spc="14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ср</a:t>
            </a:r>
            <a:r>
              <a:rPr lang="ru-RU" sz="2400" b="1" i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да</a:t>
            </a:r>
            <a:r>
              <a:rPr lang="ru-RU" sz="2400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z="2400" b="1" i="1" spc="7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ст</a:t>
            </a:r>
            <a:r>
              <a:rPr lang="ru-RU" sz="2400" b="1" i="1" spc="6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ршем</a:t>
            </a:r>
            <a:r>
              <a:rPr lang="ru-RU" sz="2400" b="1" i="1" spc="-69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дошк</a:t>
            </a:r>
            <a:r>
              <a:rPr lang="ru-RU" sz="2400" b="1" i="1" spc="-12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льном</a:t>
            </a:r>
            <a:r>
              <a:rPr lang="ru-RU" sz="2400" b="1" i="1" spc="-314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возра</a:t>
            </a:r>
            <a:r>
              <a:rPr lang="ru-RU" sz="2400" b="1" i="1" spc="9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те</a:t>
            </a:r>
            <a:endParaRPr lang="ru-RU" sz="2400" dirty="0">
              <a:solidFill>
                <a:srgbClr val="7030A0"/>
              </a:solidFill>
              <a:latin typeface="Constantia" panose="02030602050306030303" pitchFamily="18" charset="0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28343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 группе предметно-пространственная среда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организована так, чтобы каждый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имел возможность заниматься любимым делом. Размещение оборудования по центрам  позволяет детям объединиться подгруппами  по общим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Обязательными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оборудовании являются материалы, активизирующие познавательную деятельность, развивающие игры, технические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 и т. 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260647"/>
            <a:ext cx="94330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32830" marR="1057999" algn="ctr">
              <a:lnSpc>
                <a:spcPts val="2955"/>
              </a:lnSpc>
              <a:spcBef>
                <a:spcPts val="147"/>
              </a:spcBef>
            </a:pP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Основные составляющие при проектировании предметно-пространственной среды в нашей группе</a:t>
            </a:r>
            <a:endParaRPr lang="ru-RU" sz="2400" b="1" i="1" dirty="0">
              <a:solidFill>
                <a:srgbClr val="7030A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556792"/>
            <a:ext cx="4572000" cy="15891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 marR="35049" lvl="0">
              <a:lnSpc>
                <a:spcPts val="1730"/>
              </a:lnSpc>
              <a:spcBef>
                <a:spcPts val="86"/>
              </a:spcBef>
            </a:pPr>
            <a:r>
              <a:rPr lang="ru-RU" sz="1200" dirty="0">
                <a:solidFill>
                  <a:srgbClr val="C00000"/>
                </a:solidFill>
                <a:latin typeface="Wingdings"/>
                <a:cs typeface="Wingdings"/>
              </a:rPr>
              <a:t></a:t>
            </a:r>
            <a:r>
              <a:rPr lang="ru-RU" sz="1200" dirty="0">
                <a:solidFill>
                  <a:srgbClr val="003366"/>
                </a:solidFill>
                <a:latin typeface="Times New Roman"/>
                <a:cs typeface="Times New Roman"/>
              </a:rPr>
              <a:t>     </a:t>
            </a:r>
            <a:r>
              <a:rPr lang="ru-RU" sz="1200" spc="4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Р</a:t>
            </a:r>
            <a:r>
              <a:rPr lang="ru-RU" sz="16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СТРА</a:t>
            </a:r>
            <a:r>
              <a:rPr lang="ru-RU"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Н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СТ</a:t>
            </a:r>
            <a:r>
              <a:rPr lang="ru-RU" sz="16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В</a:t>
            </a:r>
            <a:r>
              <a:rPr lang="ru-RU"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;</a:t>
            </a:r>
            <a:endParaRPr lang="ru-RU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35049" lvl="0">
              <a:lnSpc>
                <a:spcPct val="95825"/>
              </a:lnSpc>
              <a:spcBef>
                <a:spcPts val="183"/>
              </a:spcBef>
            </a:pPr>
            <a:r>
              <a:rPr lang="ru-RU" sz="1200" dirty="0">
                <a:solidFill>
                  <a:srgbClr val="C00000"/>
                </a:solidFill>
                <a:latin typeface="Wingdings"/>
                <a:cs typeface="Wingdings"/>
              </a:rPr>
              <a:t></a:t>
            </a:r>
            <a:r>
              <a:rPr lang="ru-RU" sz="1200" dirty="0">
                <a:solidFill>
                  <a:srgbClr val="C00000"/>
                </a:solidFill>
                <a:latin typeface="Times New Roman"/>
                <a:cs typeface="Times New Roman"/>
              </a:rPr>
              <a:t>     </a:t>
            </a:r>
            <a:r>
              <a:rPr lang="ru-RU" sz="1200" spc="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ВРЕ</a:t>
            </a:r>
            <a:r>
              <a:rPr lang="ru-RU" sz="1600" b="1" spc="9" dirty="0">
                <a:solidFill>
                  <a:srgbClr val="C00000"/>
                </a:solidFill>
                <a:latin typeface="Times New Roman"/>
                <a:cs typeface="Times New Roman"/>
              </a:rPr>
              <a:t>М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Я;</a:t>
            </a:r>
            <a:endParaRPr lang="ru-RU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35049" lvl="0">
              <a:lnSpc>
                <a:spcPct val="95825"/>
              </a:lnSpc>
              <a:spcBef>
                <a:spcPts val="270"/>
              </a:spcBef>
            </a:pPr>
            <a:r>
              <a:rPr lang="ru-RU" sz="1200" dirty="0">
                <a:solidFill>
                  <a:srgbClr val="C00000"/>
                </a:solidFill>
                <a:latin typeface="Wingdings"/>
                <a:cs typeface="Wingdings"/>
              </a:rPr>
              <a:t></a:t>
            </a:r>
            <a:r>
              <a:rPr lang="ru-RU" sz="1200" dirty="0">
                <a:solidFill>
                  <a:srgbClr val="C00000"/>
                </a:solidFill>
                <a:latin typeface="Times New Roman"/>
                <a:cs typeface="Times New Roman"/>
              </a:rPr>
              <a:t>     </a:t>
            </a:r>
            <a:r>
              <a:rPr lang="ru-RU" sz="1200" spc="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П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РЕ</a:t>
            </a:r>
            <a:r>
              <a:rPr lang="ru-RU" sz="16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ДМ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sz="16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Т</a:t>
            </a:r>
            <a:r>
              <a:rPr lang="ru-RU"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НО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r>
              <a:rPr lang="ru-RU" sz="16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sz="1600" b="1" spc="-4" dirty="0">
                <a:solidFill>
                  <a:srgbClr val="C00000"/>
                </a:solidFill>
                <a:latin typeface="Times New Roman"/>
                <a:cs typeface="Times New Roman"/>
              </a:rPr>
              <a:t>ОК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РУ</a:t>
            </a:r>
            <a:r>
              <a:rPr lang="ru-RU" sz="1600" b="1" spc="4" dirty="0">
                <a:solidFill>
                  <a:srgbClr val="C00000"/>
                </a:solidFill>
                <a:latin typeface="Times New Roman"/>
                <a:cs typeface="Times New Roman"/>
              </a:rPr>
              <a:t>Ж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ЕН</a:t>
            </a:r>
            <a:r>
              <a:rPr lang="ru-RU" sz="1600" b="1" spc="-9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sz="1600" b="1" dirty="0">
                <a:solidFill>
                  <a:srgbClr val="C00000"/>
                </a:solidFill>
                <a:latin typeface="Times New Roman"/>
                <a:cs typeface="Times New Roman"/>
              </a:rPr>
              <a:t>Е</a:t>
            </a:r>
            <a:endParaRPr lang="ru-RU" sz="16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55549" lvl="0">
              <a:lnSpc>
                <a:spcPct val="95825"/>
              </a:lnSpc>
              <a:spcBef>
                <a:spcPts val="270"/>
              </a:spcBef>
            </a:pPr>
            <a:r>
              <a:rPr lang="ru-RU" sz="1600" b="1" dirty="0">
                <a:latin typeface="Times New Roman"/>
                <a:cs typeface="Times New Roman"/>
              </a:rPr>
              <a:t>В</a:t>
            </a:r>
            <a:r>
              <a:rPr lang="ru-RU" sz="1600" b="1" spc="169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п</a:t>
            </a:r>
            <a:r>
              <a:rPr lang="ru-RU" sz="1600" b="1" spc="4" dirty="0">
                <a:latin typeface="Times New Roman"/>
                <a:cs typeface="Times New Roman"/>
              </a:rPr>
              <a:t>р</a:t>
            </a:r>
            <a:r>
              <a:rPr lang="ru-RU" sz="1600" b="1" dirty="0">
                <a:latin typeface="Times New Roman"/>
                <a:cs typeface="Times New Roman"/>
              </a:rPr>
              <a:t>едм</a:t>
            </a:r>
            <a:r>
              <a:rPr lang="ru-RU" sz="1600" b="1" spc="9" dirty="0">
                <a:latin typeface="Times New Roman"/>
                <a:cs typeface="Times New Roman"/>
              </a:rPr>
              <a:t>е</a:t>
            </a:r>
            <a:r>
              <a:rPr lang="ru-RU" sz="1600" b="1" dirty="0">
                <a:latin typeface="Times New Roman"/>
                <a:cs typeface="Times New Roman"/>
              </a:rPr>
              <a:t>тно</a:t>
            </a:r>
            <a:r>
              <a:rPr lang="ru-RU" sz="1600" b="1" spc="108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–</a:t>
            </a:r>
            <a:r>
              <a:rPr lang="ru-RU" sz="1600" b="1" spc="171" dirty="0">
                <a:latin typeface="Times New Roman"/>
                <a:cs typeface="Times New Roman"/>
              </a:rPr>
              <a:t> </a:t>
            </a:r>
            <a:r>
              <a:rPr lang="ru-RU" sz="1600" b="1" spc="9" dirty="0">
                <a:latin typeface="Times New Roman"/>
                <a:cs typeface="Times New Roman"/>
              </a:rPr>
              <a:t>р</a:t>
            </a:r>
            <a:r>
              <a:rPr lang="ru-RU" sz="1600" b="1" spc="4" dirty="0">
                <a:latin typeface="Times New Roman"/>
                <a:cs typeface="Times New Roman"/>
              </a:rPr>
              <a:t>а</a:t>
            </a:r>
            <a:r>
              <a:rPr lang="ru-RU" sz="1600" b="1" spc="-4" dirty="0">
                <a:latin typeface="Times New Roman"/>
                <a:cs typeface="Times New Roman"/>
              </a:rPr>
              <a:t>з</a:t>
            </a:r>
            <a:r>
              <a:rPr lang="ru-RU" sz="1600" b="1" dirty="0">
                <a:latin typeface="Times New Roman"/>
                <a:cs typeface="Times New Roman"/>
              </a:rPr>
              <a:t>в</a:t>
            </a:r>
            <a:r>
              <a:rPr lang="ru-RU" sz="1600" b="1" spc="4" dirty="0">
                <a:latin typeface="Times New Roman"/>
                <a:cs typeface="Times New Roman"/>
              </a:rPr>
              <a:t>и</a:t>
            </a:r>
            <a:r>
              <a:rPr lang="ru-RU" sz="1600" b="1" dirty="0">
                <a:latin typeface="Times New Roman"/>
                <a:cs typeface="Times New Roman"/>
              </a:rPr>
              <a:t>в</a:t>
            </a:r>
            <a:r>
              <a:rPr lang="ru-RU" sz="1600" b="1" spc="4" dirty="0">
                <a:latin typeface="Times New Roman"/>
                <a:cs typeface="Times New Roman"/>
              </a:rPr>
              <a:t>а</a:t>
            </a:r>
            <a:r>
              <a:rPr lang="ru-RU" sz="1600" b="1" dirty="0">
                <a:latin typeface="Times New Roman"/>
                <a:cs typeface="Times New Roman"/>
              </a:rPr>
              <a:t>ющей</a:t>
            </a:r>
            <a:r>
              <a:rPr lang="ru-RU" sz="1600" b="1" spc="90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ср</a:t>
            </a:r>
            <a:r>
              <a:rPr lang="ru-RU" sz="1600" b="1" spc="9" dirty="0">
                <a:latin typeface="Times New Roman"/>
                <a:cs typeface="Times New Roman"/>
              </a:rPr>
              <a:t>е</a:t>
            </a:r>
            <a:r>
              <a:rPr lang="ru-RU" sz="1600" b="1" dirty="0">
                <a:latin typeface="Times New Roman"/>
                <a:cs typeface="Times New Roman"/>
              </a:rPr>
              <a:t>де </a:t>
            </a:r>
            <a:r>
              <a:rPr lang="ru-RU" sz="1600" b="1" spc="326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гру</a:t>
            </a:r>
            <a:r>
              <a:rPr lang="ru-RU" sz="1600" b="1" spc="4" dirty="0">
                <a:latin typeface="Times New Roman"/>
                <a:cs typeface="Times New Roman"/>
              </a:rPr>
              <a:t>п</a:t>
            </a:r>
            <a:r>
              <a:rPr lang="ru-RU" sz="1600" b="1" dirty="0">
                <a:latin typeface="Times New Roman"/>
                <a:cs typeface="Times New Roman"/>
              </a:rPr>
              <a:t>пы</a:t>
            </a:r>
            <a:r>
              <a:rPr lang="ru-RU" sz="1600" b="1" spc="139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в</a:t>
            </a:r>
            <a:r>
              <a:rPr lang="ru-RU" sz="1600" b="1" spc="14" dirty="0">
                <a:latin typeface="Times New Roman"/>
                <a:cs typeface="Times New Roman"/>
              </a:rPr>
              <a:t>ы</a:t>
            </a:r>
            <a:r>
              <a:rPr lang="ru-RU" sz="1600" b="1" spc="4" dirty="0">
                <a:latin typeface="Times New Roman"/>
                <a:cs typeface="Times New Roman"/>
              </a:rPr>
              <a:t>д</a:t>
            </a:r>
            <a:r>
              <a:rPr lang="ru-RU" sz="1600" b="1" dirty="0">
                <a:latin typeface="Times New Roman"/>
                <a:cs typeface="Times New Roman"/>
              </a:rPr>
              <a:t>еле</a:t>
            </a:r>
            <a:r>
              <a:rPr lang="ru-RU" sz="1600" b="1" spc="4" dirty="0">
                <a:latin typeface="Times New Roman"/>
                <a:cs typeface="Times New Roman"/>
              </a:rPr>
              <a:t>н</a:t>
            </a:r>
            <a:r>
              <a:rPr lang="ru-RU" sz="1600" b="1" dirty="0">
                <a:latin typeface="Times New Roman"/>
                <a:cs typeface="Times New Roman"/>
              </a:rPr>
              <a:t>ы</a:t>
            </a:r>
            <a:r>
              <a:rPr lang="ru-RU" sz="1600" b="1" spc="125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сл</a:t>
            </a:r>
            <a:r>
              <a:rPr lang="ru-RU" sz="1600" b="1" spc="14" dirty="0">
                <a:latin typeface="Times New Roman"/>
                <a:cs typeface="Times New Roman"/>
              </a:rPr>
              <a:t>е</a:t>
            </a:r>
            <a:r>
              <a:rPr lang="ru-RU" sz="1600" b="1" dirty="0">
                <a:latin typeface="Times New Roman"/>
                <a:cs typeface="Times New Roman"/>
              </a:rPr>
              <a:t>ду</a:t>
            </a:r>
            <a:r>
              <a:rPr lang="ru-RU" sz="1600" b="1" spc="4" dirty="0">
                <a:latin typeface="Times New Roman"/>
                <a:cs typeface="Times New Roman"/>
              </a:rPr>
              <a:t>ю</a:t>
            </a:r>
            <a:r>
              <a:rPr lang="ru-RU" sz="1600" b="1" spc="9" dirty="0">
                <a:latin typeface="Times New Roman"/>
                <a:cs typeface="Times New Roman"/>
              </a:rPr>
              <a:t>щ</a:t>
            </a:r>
            <a:r>
              <a:rPr lang="ru-RU" sz="1600" b="1" dirty="0">
                <a:latin typeface="Times New Roman"/>
                <a:cs typeface="Times New Roman"/>
              </a:rPr>
              <a:t>ие</a:t>
            </a:r>
            <a:r>
              <a:rPr lang="ru-RU" sz="1600" b="1" spc="103" dirty="0">
                <a:latin typeface="Times New Roman"/>
                <a:cs typeface="Times New Roman"/>
              </a:rPr>
              <a:t> </a:t>
            </a:r>
            <a:r>
              <a:rPr lang="ru-RU" sz="1600" b="1" spc="-4" dirty="0">
                <a:latin typeface="Times New Roman"/>
                <a:cs typeface="Times New Roman"/>
              </a:rPr>
              <a:t>з</a:t>
            </a:r>
            <a:r>
              <a:rPr lang="ru-RU" sz="1600" b="1" spc="4" dirty="0">
                <a:latin typeface="Times New Roman"/>
                <a:cs typeface="Times New Roman"/>
              </a:rPr>
              <a:t>о</a:t>
            </a:r>
            <a:r>
              <a:rPr lang="ru-RU" sz="1600" b="1" dirty="0">
                <a:latin typeface="Times New Roman"/>
                <a:cs typeface="Times New Roman"/>
              </a:rPr>
              <a:t>ны</a:t>
            </a:r>
            <a:r>
              <a:rPr lang="ru-RU" sz="1600" b="1" spc="158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для</a:t>
            </a:r>
            <a:endParaRPr lang="ru-RU" sz="1600" dirty="0">
              <a:latin typeface="Times New Roman"/>
              <a:cs typeface="Times New Roman"/>
            </a:endParaRPr>
          </a:p>
          <a:p>
            <a:pPr marL="355549" marR="35049" lvl="0">
              <a:lnSpc>
                <a:spcPts val="1730"/>
              </a:lnSpc>
              <a:spcBef>
                <a:spcPts val="86"/>
              </a:spcBef>
            </a:pPr>
            <a:r>
              <a:rPr lang="ru-RU" sz="1600" b="1" dirty="0">
                <a:latin typeface="Times New Roman"/>
                <a:cs typeface="Times New Roman"/>
              </a:rPr>
              <a:t>разн</a:t>
            </a:r>
            <a:r>
              <a:rPr lang="ru-RU" sz="1600" b="1" spc="4" dirty="0">
                <a:latin typeface="Times New Roman"/>
                <a:cs typeface="Times New Roman"/>
              </a:rPr>
              <a:t>о</a:t>
            </a:r>
            <a:r>
              <a:rPr lang="ru-RU" sz="1600" b="1" spc="-4" dirty="0">
                <a:latin typeface="Times New Roman"/>
                <a:cs typeface="Times New Roman"/>
              </a:rPr>
              <a:t>г</a:t>
            </a:r>
            <a:r>
              <a:rPr lang="ru-RU" sz="1600" b="1" dirty="0">
                <a:latin typeface="Times New Roman"/>
                <a:cs typeface="Times New Roman"/>
              </a:rPr>
              <a:t>о</a:t>
            </a:r>
            <a:r>
              <a:rPr lang="ru-RU" sz="1600" b="1" spc="-55" dirty="0">
                <a:latin typeface="Times New Roman"/>
                <a:cs typeface="Times New Roman"/>
              </a:rPr>
              <a:t> </a:t>
            </a:r>
            <a:r>
              <a:rPr lang="ru-RU" sz="1600" b="1" dirty="0">
                <a:latin typeface="Times New Roman"/>
                <a:cs typeface="Times New Roman"/>
              </a:rPr>
              <a:t>вида</a:t>
            </a:r>
            <a:r>
              <a:rPr lang="ru-RU" sz="1600" b="1" spc="-23" dirty="0">
                <a:latin typeface="Times New Roman"/>
                <a:cs typeface="Times New Roman"/>
              </a:rPr>
              <a:t> </a:t>
            </a:r>
            <a:r>
              <a:rPr lang="ru-RU" sz="1600" b="1" spc="4" dirty="0">
                <a:latin typeface="Times New Roman"/>
                <a:cs typeface="Times New Roman"/>
              </a:rPr>
              <a:t>а</a:t>
            </a:r>
            <a:r>
              <a:rPr lang="ru-RU" sz="1600" b="1" dirty="0">
                <a:latin typeface="Times New Roman"/>
                <a:cs typeface="Times New Roman"/>
              </a:rPr>
              <a:t>к</a:t>
            </a:r>
            <a:r>
              <a:rPr lang="ru-RU" sz="1600" b="1" spc="-14" dirty="0">
                <a:latin typeface="Times New Roman"/>
                <a:cs typeface="Times New Roman"/>
              </a:rPr>
              <a:t>т</a:t>
            </a:r>
            <a:r>
              <a:rPr lang="ru-RU" sz="1600" b="1" dirty="0">
                <a:latin typeface="Times New Roman"/>
                <a:cs typeface="Times New Roman"/>
              </a:rPr>
              <a:t>ив</a:t>
            </a:r>
            <a:r>
              <a:rPr lang="ru-RU" sz="1600" b="1" spc="4" dirty="0">
                <a:latin typeface="Times New Roman"/>
                <a:cs typeface="Times New Roman"/>
              </a:rPr>
              <a:t>но</a:t>
            </a:r>
            <a:r>
              <a:rPr lang="ru-RU" sz="1600" b="1" dirty="0">
                <a:latin typeface="Times New Roman"/>
                <a:cs typeface="Times New Roman"/>
              </a:rPr>
              <a:t>с</a:t>
            </a:r>
            <a:r>
              <a:rPr lang="ru-RU" sz="1600" b="1" spc="-19" dirty="0">
                <a:latin typeface="Times New Roman"/>
                <a:cs typeface="Times New Roman"/>
              </a:rPr>
              <a:t>т</a:t>
            </a:r>
            <a:r>
              <a:rPr lang="ru-RU" sz="1600" b="1" spc="9" dirty="0">
                <a:latin typeface="Times New Roman"/>
                <a:cs typeface="Times New Roman"/>
              </a:rPr>
              <a:t>и</a:t>
            </a:r>
            <a:r>
              <a:rPr lang="ru-RU" sz="1600" b="1" dirty="0">
                <a:latin typeface="Times New Roman"/>
                <a:cs typeface="Times New Roman"/>
              </a:rPr>
              <a:t>: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643314"/>
            <a:ext cx="1489960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lang="ru-RU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1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lang="ru-RU" b="1" i="1" spc="-1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РА</a:t>
            </a:r>
            <a:r>
              <a:rPr lang="ru-RU" b="1" i="1" spc="-4" dirty="0">
                <a:solidFill>
                  <a:srgbClr val="C00000"/>
                </a:solidFill>
                <a:latin typeface="Times New Roman"/>
                <a:cs typeface="Times New Roman"/>
              </a:rPr>
              <a:t>Б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О</a:t>
            </a:r>
            <a:r>
              <a:rPr lang="ru-RU" b="1" i="1" spc="-4" dirty="0">
                <a:solidFill>
                  <a:srgbClr val="C00000"/>
                </a:solidFill>
                <a:latin typeface="Times New Roman"/>
                <a:cs typeface="Times New Roman"/>
              </a:rPr>
              <a:t>Ч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АЯ</a:t>
            </a:r>
            <a:endParaRPr lang="ru-RU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3643314"/>
            <a:ext cx="170322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lang="ru-RU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2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lang="ru-RU" b="1" i="1" spc="-16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АКТ</a:t>
            </a:r>
            <a:r>
              <a:rPr lang="ru-RU" b="1" i="1" spc="-9" dirty="0">
                <a:solidFill>
                  <a:srgbClr val="C00000"/>
                </a:solidFill>
                <a:latin typeface="Times New Roman"/>
                <a:cs typeface="Times New Roman"/>
              </a:rPr>
              <a:t>И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ВНАЯ</a:t>
            </a:r>
            <a:endParaRPr lang="ru-RU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3643314"/>
            <a:ext cx="1910651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ts val="1730"/>
              </a:lnSpc>
              <a:spcBef>
                <a:spcPts val="86"/>
              </a:spcBef>
            </a:pPr>
            <a:r>
              <a:rPr lang="ru-RU" b="1" i="1" spc="4" dirty="0">
                <a:solidFill>
                  <a:srgbClr val="C00000"/>
                </a:solidFill>
                <a:latin typeface="Times New Roman"/>
                <a:cs typeface="Times New Roman"/>
              </a:rPr>
              <a:t>3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r>
              <a:rPr lang="ru-RU" b="1" i="1" spc="-1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СПОК</a:t>
            </a:r>
            <a:r>
              <a:rPr lang="ru-RU" b="1" i="1" spc="-4" dirty="0">
                <a:solidFill>
                  <a:srgbClr val="C00000"/>
                </a:solidFill>
                <a:latin typeface="Times New Roman"/>
                <a:cs typeface="Times New Roman"/>
              </a:rPr>
              <a:t>ОЙН</a:t>
            </a:r>
            <a:r>
              <a:rPr lang="ru-RU" b="1" i="1" dirty="0">
                <a:solidFill>
                  <a:srgbClr val="C00000"/>
                </a:solidFill>
                <a:latin typeface="Times New Roman"/>
                <a:cs typeface="Times New Roman"/>
              </a:rPr>
              <a:t>АЯ</a:t>
            </a:r>
            <a:endParaRPr lang="ru-RU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393" y="4114495"/>
            <a:ext cx="2363754" cy="1772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7495" y="4096492"/>
            <a:ext cx="2411760" cy="1808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2603" y="4052469"/>
            <a:ext cx="2529154" cy="189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4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87449">
            <a:off x="6767210" y="4532364"/>
            <a:ext cx="2210269" cy="165770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71599">
            <a:off x="759978" y="4622162"/>
            <a:ext cx="2194754" cy="164606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41774">
            <a:off x="6595544" y="1086275"/>
            <a:ext cx="1977175" cy="1482881"/>
          </a:xfrm>
          <a:prstGeom prst="rect">
            <a:avLst/>
          </a:prstGeom>
        </p:spPr>
      </p:pic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214414" y="1643050"/>
            <a:ext cx="6715172" cy="3972237"/>
            <a:chOff x="607288" y="-815361"/>
            <a:chExt cx="7925152" cy="522759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486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rgbClr val="0070C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885680"/>
              <a:ext cx="6491880" cy="526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rgbClr val="0070C0"/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214414" y="1340768"/>
            <a:ext cx="4572000" cy="23067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ts val="2955"/>
              </a:lnSpc>
              <a:spcBef>
                <a:spcPts val="147"/>
              </a:spcBef>
            </a:pPr>
            <a:r>
              <a:rPr lang="ru-RU" sz="1600" dirty="0">
                <a:solidFill>
                  <a:srgbClr val="003366"/>
                </a:solidFill>
                <a:latin typeface="Wingdings"/>
                <a:cs typeface="Wingdings"/>
              </a:rPr>
              <a:t></a:t>
            </a:r>
            <a:r>
              <a:rPr lang="ru-RU" sz="16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spc="79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Содерж</a:t>
            </a:r>
            <a:r>
              <a:rPr lang="ru-RU" b="1" spc="9" dirty="0">
                <a:solidFill>
                  <a:srgbClr val="003366"/>
                </a:solidFill>
                <a:latin typeface="Times New Roman"/>
                <a:cs typeface="Times New Roman"/>
              </a:rPr>
              <a:t>а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т</a:t>
            </a:r>
            <a:r>
              <a:rPr lang="ru-RU" b="1" spc="-9" dirty="0">
                <a:solidFill>
                  <a:srgbClr val="003366"/>
                </a:solidFill>
                <a:latin typeface="Times New Roman"/>
                <a:cs typeface="Times New Roman"/>
              </a:rPr>
              <a:t>е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льн</a:t>
            </a:r>
            <a:r>
              <a:rPr lang="ru-RU" b="1" spc="9" dirty="0">
                <a:solidFill>
                  <a:srgbClr val="003366"/>
                </a:solidFill>
                <a:latin typeface="Times New Roman"/>
                <a:cs typeface="Times New Roman"/>
              </a:rPr>
              <a:t>о</a:t>
            </a:r>
            <a:r>
              <a:rPr lang="ru-RU" b="1" spc="4" dirty="0">
                <a:solidFill>
                  <a:srgbClr val="003366"/>
                </a:solidFill>
                <a:latin typeface="Times New Roman"/>
                <a:cs typeface="Times New Roman"/>
              </a:rPr>
              <a:t>-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насыщенная</a:t>
            </a:r>
            <a:endParaRPr lang="ru-RU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664"/>
              </a:spcBef>
            </a:pPr>
            <a:r>
              <a:rPr lang="ru-RU" sz="1600" dirty="0">
                <a:solidFill>
                  <a:srgbClr val="003366"/>
                </a:solidFill>
                <a:latin typeface="Wingdings"/>
                <a:cs typeface="Wingdings"/>
              </a:rPr>
              <a:t></a:t>
            </a:r>
            <a:r>
              <a:rPr lang="ru-RU" sz="16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spc="79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Полифункциона</a:t>
            </a:r>
            <a:r>
              <a:rPr lang="ru-RU" b="1" spc="9" dirty="0">
                <a:solidFill>
                  <a:srgbClr val="003366"/>
                </a:solidFill>
                <a:latin typeface="Times New Roman"/>
                <a:cs typeface="Times New Roman"/>
              </a:rPr>
              <a:t>л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ьная</a:t>
            </a:r>
            <a:endParaRPr lang="ru-RU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14"/>
              </a:spcBef>
            </a:pPr>
            <a:r>
              <a:rPr lang="ru-RU" sz="1600" dirty="0">
                <a:solidFill>
                  <a:srgbClr val="003366"/>
                </a:solidFill>
                <a:latin typeface="Wingdings"/>
                <a:cs typeface="Wingdings"/>
              </a:rPr>
              <a:t></a:t>
            </a:r>
            <a:r>
              <a:rPr lang="ru-RU" sz="16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spc="79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Транс</a:t>
            </a:r>
            <a:r>
              <a:rPr lang="ru-RU" b="1" spc="-9" dirty="0">
                <a:solidFill>
                  <a:srgbClr val="003366"/>
                </a:solidFill>
                <a:latin typeface="Times New Roman"/>
                <a:cs typeface="Times New Roman"/>
              </a:rPr>
              <a:t>ф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о</a:t>
            </a:r>
            <a:r>
              <a:rPr lang="ru-RU" b="1" spc="4" dirty="0">
                <a:solidFill>
                  <a:srgbClr val="003366"/>
                </a:solidFill>
                <a:latin typeface="Times New Roman"/>
                <a:cs typeface="Times New Roman"/>
              </a:rPr>
              <a:t>р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мируемая</a:t>
            </a:r>
            <a:endParaRPr lang="ru-RU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12"/>
              </a:spcBef>
            </a:pPr>
            <a:r>
              <a:rPr lang="ru-RU" sz="1600" dirty="0">
                <a:solidFill>
                  <a:srgbClr val="003366"/>
                </a:solidFill>
                <a:latin typeface="Wingdings"/>
                <a:cs typeface="Wingdings"/>
              </a:rPr>
              <a:t></a:t>
            </a:r>
            <a:r>
              <a:rPr lang="ru-RU" sz="16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spc="79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Вари</a:t>
            </a:r>
            <a:r>
              <a:rPr lang="ru-RU" b="1" spc="9" dirty="0">
                <a:solidFill>
                  <a:srgbClr val="003366"/>
                </a:solidFill>
                <a:latin typeface="Times New Roman"/>
                <a:cs typeface="Times New Roman"/>
              </a:rPr>
              <a:t>а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тивная</a:t>
            </a:r>
            <a:endParaRPr lang="ru-RU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12"/>
              </a:spcBef>
            </a:pPr>
            <a:r>
              <a:rPr lang="ru-RU" sz="1600" dirty="0">
                <a:solidFill>
                  <a:srgbClr val="003366"/>
                </a:solidFill>
                <a:latin typeface="Wingdings"/>
                <a:cs typeface="Wingdings"/>
              </a:rPr>
              <a:t></a:t>
            </a:r>
            <a:r>
              <a:rPr lang="ru-RU" sz="16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spc="79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Доступная</a:t>
            </a:r>
            <a:endParaRPr lang="ru-RU" dirty="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815"/>
              </a:spcBef>
            </a:pPr>
            <a:r>
              <a:rPr lang="ru-RU" sz="1600" dirty="0">
                <a:solidFill>
                  <a:srgbClr val="003366"/>
                </a:solidFill>
                <a:latin typeface="Wingdings"/>
                <a:cs typeface="Wingdings"/>
              </a:rPr>
              <a:t></a:t>
            </a:r>
            <a:r>
              <a:rPr lang="ru-RU" sz="1600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sz="1600" spc="79" dirty="0">
                <a:solidFill>
                  <a:srgbClr val="003366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Безопас</a:t>
            </a:r>
            <a:r>
              <a:rPr lang="ru-RU" b="1" spc="-9" dirty="0">
                <a:solidFill>
                  <a:srgbClr val="003366"/>
                </a:solidFill>
                <a:latin typeface="Times New Roman"/>
                <a:cs typeface="Times New Roman"/>
              </a:rPr>
              <a:t>н</a:t>
            </a:r>
            <a:r>
              <a:rPr lang="ru-RU" b="1" dirty="0">
                <a:solidFill>
                  <a:srgbClr val="003366"/>
                </a:solidFill>
                <a:latin typeface="Times New Roman"/>
                <a:cs typeface="Times New Roman"/>
              </a:rPr>
              <a:t>ая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313" y="349205"/>
            <a:ext cx="7266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Развивающая предметно-пространственная 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среда </a:t>
            </a:r>
            <a:r>
              <a:rPr lang="ru-RU" sz="2400" b="1" i="1" dirty="0">
                <a:solidFill>
                  <a:srgbClr val="7030A0"/>
                </a:solidFill>
                <a:latin typeface="Constantia" panose="02030602050306030303" pitchFamily="18" charset="0"/>
              </a:rPr>
              <a:t> </a:t>
            </a:r>
            <a:r>
              <a:rPr lang="ru-RU" sz="2400" b="1" i="1" dirty="0" smtClean="0">
                <a:solidFill>
                  <a:srgbClr val="7030A0"/>
                </a:solidFill>
                <a:latin typeface="Constantia" panose="02030602050306030303" pitchFamily="18" charset="0"/>
              </a:rPr>
              <a:t>в группе</a:t>
            </a:r>
            <a:endParaRPr lang="ru-RU" sz="2400" b="1" i="1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786190"/>
            <a:ext cx="773797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8594" marR="198124">
              <a:lnSpc>
                <a:spcPts val="1939"/>
              </a:lnSpc>
              <a:spcBef>
                <a:spcPts val="97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груп</a:t>
            </a:r>
            <a:r>
              <a:rPr lang="ru-RU" b="1" i="1" spc="-9" dirty="0">
                <a:solidFill>
                  <a:srgbClr val="FF0000"/>
                </a:solidFill>
                <a:latin typeface="Times New Roman"/>
                <a:cs typeface="Times New Roman"/>
              </a:rPr>
              <a:t>п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lang="ru-RU" b="1" i="1" spc="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насыщ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ая 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реда, с разнообра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ием</a:t>
            </a:r>
            <a:endParaRPr lang="ru-RU" dirty="0">
              <a:latin typeface="Times New Roman"/>
              <a:cs typeface="Times New Roman"/>
            </a:endParaRPr>
          </a:p>
          <a:p>
            <a:pPr indent="-1445">
              <a:lnSpc>
                <a:spcPts val="1939"/>
              </a:lnSpc>
              <a:spcBef>
                <a:spcPts val="5"/>
              </a:spcBef>
            </a:pP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мат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е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алов,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оборуд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ва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ни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я,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 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ентар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, соо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ве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с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вующая</a:t>
            </a:r>
            <a:r>
              <a:rPr lang="ru-RU" b="1" i="1" spc="-3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во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з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рас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ным</a:t>
            </a:r>
            <a:r>
              <a:rPr lang="ru-RU" b="1" i="1" spc="-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осо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б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еннос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ям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и содер</a:t>
            </a:r>
            <a:r>
              <a:rPr lang="ru-RU" b="1" i="1" spc="4" dirty="0">
                <a:solidFill>
                  <a:srgbClr val="FF0000"/>
                </a:solidFill>
                <a:latin typeface="Times New Roman"/>
                <a:cs typeface="Times New Roman"/>
              </a:rPr>
              <a:t>ж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ан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ю Программы нашего Д</a:t>
            </a:r>
            <a:r>
              <a:rPr lang="ru-RU" b="1" i="1" spc="-4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lang="ru-RU" b="1" i="1" dirty="0">
                <a:solidFill>
                  <a:srgbClr val="FF0000"/>
                </a:solidFill>
                <a:latin typeface="Times New Roman"/>
                <a:cs typeface="Times New Roman"/>
              </a:rPr>
              <a:t>У.</a:t>
            </a:r>
            <a:endParaRPr lang="ru-RU" dirty="0">
              <a:latin typeface="Times New Roman"/>
              <a:cs typeface="Times New Roman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012441"/>
            <a:ext cx="2282622" cy="17119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6681" y="4547169"/>
            <a:ext cx="2536125" cy="1902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651864"/>
            <a:ext cx="4572000" cy="33598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8594" marR="198124" algn="ctr">
              <a:lnSpc>
                <a:spcPts val="1939"/>
              </a:lnSpc>
              <a:spcBef>
                <a:spcPts val="97"/>
              </a:spcBef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60648"/>
            <a:ext cx="849694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39"/>
              </a:lnSpc>
              <a:spcBef>
                <a:spcPts val="9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/>
            </a:endParaRPr>
          </a:p>
          <a:p>
            <a:pPr algn="ctr">
              <a:lnSpc>
                <a:spcPts val="1939"/>
              </a:lnSpc>
              <a:spcBef>
                <a:spcPts val="9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/>
            </a:endParaRPr>
          </a:p>
          <a:p>
            <a:pPr algn="ctr">
              <a:lnSpc>
                <a:spcPts val="1939"/>
              </a:lnSpc>
              <a:spcBef>
                <a:spcPts val="97"/>
              </a:spcBef>
            </a:pP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Поли</a:t>
            </a:r>
            <a:r>
              <a:rPr lang="ru-RU" spc="-4" dirty="0" smtClean="0">
                <a:latin typeface="Constantia" panose="02030602050306030303" pitchFamily="18" charset="0"/>
                <a:cs typeface="Times New Roman"/>
              </a:rPr>
              <a:t>ф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ункц</a:t>
            </a:r>
            <a:r>
              <a:rPr lang="ru-RU" spc="-9" dirty="0" smtClean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ональнос</a:t>
            </a:r>
            <a:r>
              <a:rPr lang="ru-RU" spc="4" dirty="0" smtClean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ь</a:t>
            </a:r>
            <a:r>
              <a:rPr lang="ru-RU" spc="9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ма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ериалов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нашей груп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п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ы 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дает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з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мо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ж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нос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ь</a:t>
            </a:r>
          </a:p>
          <a:p>
            <a:pPr marL="160624" marR="178760" indent="0" algn="ctr">
              <a:lnSpc>
                <a:spcPts val="1939"/>
              </a:lnSpc>
            </a:pPr>
            <a:r>
              <a:rPr lang="ru-RU" dirty="0">
                <a:latin typeface="Constantia" panose="02030602050306030303" pitchFamily="18" charset="0"/>
                <a:cs typeface="Times New Roman"/>
              </a:rPr>
              <a:t>ра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з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нообразного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исполь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з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ован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ра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з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личн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ы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х 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со</a:t>
            </a:r>
            <a:r>
              <a:rPr lang="ru-RU" spc="4" dirty="0" smtClean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тавляющ</a:t>
            </a:r>
            <a:r>
              <a:rPr lang="ru-RU" spc="-9" dirty="0" smtClean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х.</a:t>
            </a:r>
            <a:endParaRPr lang="ru-RU" dirty="0">
              <a:latin typeface="Constantia" panose="0203060205030603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3647" y="1196752"/>
            <a:ext cx="7776864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984" algn="ctr">
              <a:lnSpc>
                <a:spcPts val="2145"/>
              </a:lnSpc>
              <a:spcBef>
                <a:spcPts val="10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/>
            </a:endParaRPr>
          </a:p>
          <a:p>
            <a:pPr marR="8984" algn="ctr">
              <a:lnSpc>
                <a:spcPts val="2145"/>
              </a:lnSpc>
              <a:spcBef>
                <a:spcPts val="10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/>
            </a:endParaRPr>
          </a:p>
          <a:p>
            <a:pPr marR="8984" algn="ctr">
              <a:lnSpc>
                <a:spcPts val="2145"/>
              </a:lnSpc>
              <a:spcBef>
                <a:spcPts val="107"/>
              </a:spcBef>
            </a:pP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Транс</a:t>
            </a:r>
            <a:r>
              <a:rPr lang="ru-RU" spc="-19" dirty="0" smtClean="0">
                <a:latin typeface="Constantia" panose="02030602050306030303" pitchFamily="18" charset="0"/>
                <a:cs typeface="Times New Roman"/>
              </a:rPr>
              <a:t>ф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spc="4" dirty="0" smtClean="0"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мир</a:t>
            </a:r>
            <a:r>
              <a:rPr lang="ru-RU" spc="19" dirty="0" smtClean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емо</a:t>
            </a:r>
            <a:r>
              <a:rPr lang="ru-RU" spc="-4" dirty="0" smtClean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pc="-9" dirty="0" smtClean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ь</a:t>
            </a:r>
            <a:r>
              <a:rPr lang="ru-RU" spc="-14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прос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нс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ва 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б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есп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чи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spc="-2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возм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жнос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ь</a:t>
            </a:r>
          </a:p>
          <a:p>
            <a:pPr indent="-500" algn="ctr">
              <a:lnSpc>
                <a:spcPts val="2160"/>
              </a:lnSpc>
              <a:spcBef>
                <a:spcPts val="0"/>
              </a:spcBef>
            </a:pPr>
            <a:r>
              <a:rPr lang="ru-RU" dirty="0">
                <a:latin typeface="Constantia" panose="02030602050306030303" pitchFamily="18" charset="0"/>
                <a:cs typeface="Times New Roman"/>
              </a:rPr>
              <a:t>измен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ний</a:t>
            </a:r>
            <a:r>
              <a:rPr lang="ru-RU" spc="-25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РПП</a:t>
            </a:r>
            <a:r>
              <a:rPr lang="ru-RU" spc="-1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сре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д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ы в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зависимос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spc="-25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от о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б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а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зова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ел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ь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ной си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spc="29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ации,</a:t>
            </a:r>
            <a:r>
              <a:rPr lang="ru-RU" spc="-2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от мен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ющи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х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ся</a:t>
            </a:r>
            <a:r>
              <a:rPr lang="ru-RU" spc="-25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ин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ересов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 д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ей,</a:t>
            </a:r>
            <a:r>
              <a:rPr lang="ru-RU" spc="1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от их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возм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жн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о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5" y="2651864"/>
            <a:ext cx="763489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461" marR="247756" algn="ctr">
              <a:lnSpc>
                <a:spcPts val="1939"/>
              </a:lnSpc>
              <a:spcBef>
                <a:spcPts val="9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40461" marR="247756" algn="ctr">
              <a:lnSpc>
                <a:spcPts val="1939"/>
              </a:lnSpc>
              <a:spcBef>
                <a:spcPts val="9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marL="240461" marR="247756" algn="ctr">
              <a:lnSpc>
                <a:spcPts val="1939"/>
              </a:lnSpc>
              <a:spcBef>
                <a:spcPts val="97"/>
              </a:spcBef>
            </a:pPr>
            <a:r>
              <a:rPr lang="ru-RU" dirty="0" smtClean="0">
                <a:latin typeface="Times New Roman"/>
                <a:cs typeface="Times New Roman"/>
              </a:rPr>
              <a:t>Ва</a:t>
            </a:r>
            <a:r>
              <a:rPr lang="ru-RU" spc="-4" dirty="0" smtClean="0">
                <a:latin typeface="Times New Roman"/>
                <a:cs typeface="Times New Roman"/>
              </a:rPr>
              <a:t>р</a:t>
            </a:r>
            <a:r>
              <a:rPr lang="ru-RU" dirty="0" smtClean="0">
                <a:latin typeface="Times New Roman"/>
                <a:cs typeface="Times New Roman"/>
              </a:rPr>
              <a:t>иа</a:t>
            </a:r>
            <a:r>
              <a:rPr lang="ru-RU" spc="-14" dirty="0" smtClean="0">
                <a:latin typeface="Times New Roman"/>
                <a:cs typeface="Times New Roman"/>
              </a:rPr>
              <a:t>т</a:t>
            </a:r>
            <a:r>
              <a:rPr lang="ru-RU" dirty="0" smtClean="0">
                <a:latin typeface="Times New Roman"/>
                <a:cs typeface="Times New Roman"/>
              </a:rPr>
              <a:t>ив</a:t>
            </a:r>
            <a:r>
              <a:rPr lang="ru-RU" spc="-9" dirty="0" smtClean="0">
                <a:latin typeface="Times New Roman"/>
                <a:cs typeface="Times New Roman"/>
              </a:rPr>
              <a:t>н</a:t>
            </a:r>
            <a:r>
              <a:rPr lang="ru-RU" dirty="0" smtClean="0">
                <a:latin typeface="Times New Roman"/>
                <a:cs typeface="Times New Roman"/>
              </a:rPr>
              <a:t>ость</a:t>
            </a:r>
            <a:r>
              <a:rPr lang="ru-RU" spc="29" dirty="0" smtClean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сре</a:t>
            </a:r>
            <a:r>
              <a:rPr lang="ru-RU" spc="4" dirty="0">
                <a:latin typeface="Times New Roman"/>
                <a:cs typeface="Times New Roman"/>
              </a:rPr>
              <a:t>д</a:t>
            </a:r>
            <a:r>
              <a:rPr lang="ru-RU" dirty="0">
                <a:latin typeface="Times New Roman"/>
                <a:cs typeface="Times New Roman"/>
              </a:rPr>
              <a:t>ы</a:t>
            </a:r>
            <a:r>
              <a:rPr lang="ru-RU" spc="-4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г</a:t>
            </a:r>
            <a:r>
              <a:rPr lang="ru-RU" spc="-4" dirty="0">
                <a:latin typeface="Times New Roman"/>
                <a:cs typeface="Times New Roman"/>
              </a:rPr>
              <a:t>р</a:t>
            </a:r>
            <a:r>
              <a:rPr lang="ru-RU" spc="9" dirty="0">
                <a:latin typeface="Times New Roman"/>
                <a:cs typeface="Times New Roman"/>
              </a:rPr>
              <a:t>у</a:t>
            </a:r>
            <a:r>
              <a:rPr lang="ru-RU" dirty="0">
                <a:latin typeface="Times New Roman"/>
                <a:cs typeface="Times New Roman"/>
              </a:rPr>
              <a:t>п</a:t>
            </a:r>
            <a:r>
              <a:rPr lang="ru-RU" spc="-9" dirty="0">
                <a:latin typeface="Times New Roman"/>
                <a:cs typeface="Times New Roman"/>
              </a:rPr>
              <a:t>п</a:t>
            </a:r>
            <a:r>
              <a:rPr lang="ru-RU" dirty="0">
                <a:latin typeface="Times New Roman"/>
                <a:cs typeface="Times New Roman"/>
              </a:rPr>
              <a:t>ы</a:t>
            </a:r>
            <a:r>
              <a:rPr lang="ru-RU" spc="-4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обе</a:t>
            </a:r>
            <a:r>
              <a:rPr lang="ru-RU" spc="4" dirty="0">
                <a:latin typeface="Times New Roman"/>
                <a:cs typeface="Times New Roman"/>
              </a:rPr>
              <a:t>с</a:t>
            </a:r>
            <a:r>
              <a:rPr lang="ru-RU" dirty="0">
                <a:latin typeface="Times New Roman"/>
                <a:cs typeface="Times New Roman"/>
              </a:rPr>
              <a:t>печивают нал</a:t>
            </a:r>
            <a:r>
              <a:rPr lang="ru-RU" spc="-9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чие</a:t>
            </a:r>
            <a:r>
              <a:rPr lang="ru-RU" spc="9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ра</a:t>
            </a:r>
            <a:r>
              <a:rPr lang="ru-RU" spc="-9" dirty="0">
                <a:latin typeface="Times New Roman"/>
                <a:cs typeface="Times New Roman"/>
              </a:rPr>
              <a:t>з</a:t>
            </a:r>
            <a:r>
              <a:rPr lang="ru-RU" dirty="0">
                <a:latin typeface="Times New Roman"/>
                <a:cs typeface="Times New Roman"/>
              </a:rPr>
              <a:t>л</a:t>
            </a:r>
            <a:r>
              <a:rPr lang="ru-RU" spc="-4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чных</a:t>
            </a:r>
          </a:p>
          <a:p>
            <a:pPr indent="-1574" algn="ctr">
              <a:lnSpc>
                <a:spcPts val="1939"/>
              </a:lnSpc>
            </a:pPr>
            <a:r>
              <a:rPr lang="ru-RU" dirty="0">
                <a:latin typeface="Times New Roman"/>
                <a:cs typeface="Times New Roman"/>
              </a:rPr>
              <a:t>п</a:t>
            </a:r>
            <a:r>
              <a:rPr lang="ru-RU" spc="-9" dirty="0">
                <a:latin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cs typeface="Times New Roman"/>
              </a:rPr>
              <a:t>ост</a:t>
            </a:r>
            <a:r>
              <a:rPr lang="ru-RU" spc="-4" dirty="0">
                <a:latin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cs typeface="Times New Roman"/>
              </a:rPr>
              <a:t>анс</a:t>
            </a:r>
            <a:r>
              <a:rPr lang="ru-RU" spc="-4" dirty="0">
                <a:latin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cs typeface="Times New Roman"/>
              </a:rPr>
              <a:t>в,</a:t>
            </a:r>
            <a:r>
              <a:rPr lang="ru-RU" spc="29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пер</a:t>
            </a:r>
            <a:r>
              <a:rPr lang="ru-RU" spc="-9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одич</a:t>
            </a:r>
            <a:r>
              <a:rPr lang="ru-RU" spc="4" dirty="0">
                <a:latin typeface="Times New Roman"/>
                <a:cs typeface="Times New Roman"/>
              </a:rPr>
              <a:t>е</a:t>
            </a:r>
            <a:r>
              <a:rPr lang="ru-RU" dirty="0">
                <a:latin typeface="Times New Roman"/>
                <a:cs typeface="Times New Roman"/>
              </a:rPr>
              <a:t>ск</a:t>
            </a:r>
            <a:r>
              <a:rPr lang="ru-RU" spc="9" dirty="0">
                <a:latin typeface="Times New Roman"/>
                <a:cs typeface="Times New Roman"/>
              </a:rPr>
              <a:t>у</a:t>
            </a:r>
            <a:r>
              <a:rPr lang="ru-RU" dirty="0">
                <a:latin typeface="Times New Roman"/>
                <a:cs typeface="Times New Roman"/>
              </a:rPr>
              <a:t>ю см</a:t>
            </a:r>
            <a:r>
              <a:rPr lang="ru-RU" spc="4" dirty="0">
                <a:latin typeface="Times New Roman"/>
                <a:cs typeface="Times New Roman"/>
              </a:rPr>
              <a:t>е</a:t>
            </a:r>
            <a:r>
              <a:rPr lang="ru-RU" dirty="0">
                <a:latin typeface="Times New Roman"/>
                <a:cs typeface="Times New Roman"/>
              </a:rPr>
              <a:t>н</a:t>
            </a:r>
            <a:r>
              <a:rPr lang="ru-RU" spc="-4" dirty="0">
                <a:latin typeface="Times New Roman"/>
                <a:cs typeface="Times New Roman"/>
              </a:rPr>
              <a:t>я</a:t>
            </a:r>
            <a:r>
              <a:rPr lang="ru-RU" dirty="0">
                <a:latin typeface="Times New Roman"/>
                <a:cs typeface="Times New Roman"/>
              </a:rPr>
              <a:t>емо</a:t>
            </a:r>
            <a:r>
              <a:rPr lang="ru-RU" spc="4" dirty="0">
                <a:latin typeface="Times New Roman"/>
                <a:cs typeface="Times New Roman"/>
              </a:rPr>
              <a:t>с</a:t>
            </a:r>
            <a:r>
              <a:rPr lang="ru-RU" spc="-4" dirty="0">
                <a:latin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cs typeface="Times New Roman"/>
              </a:rPr>
              <a:t>ь и</a:t>
            </a:r>
            <a:r>
              <a:rPr lang="ru-RU" spc="-4" dirty="0">
                <a:latin typeface="Times New Roman"/>
                <a:cs typeface="Times New Roman"/>
              </a:rPr>
              <a:t>г</a:t>
            </a:r>
            <a:r>
              <a:rPr lang="ru-RU" dirty="0">
                <a:latin typeface="Times New Roman"/>
                <a:cs typeface="Times New Roman"/>
              </a:rPr>
              <a:t>рово</a:t>
            </a:r>
            <a:r>
              <a:rPr lang="ru-RU" spc="-4" dirty="0">
                <a:latin typeface="Times New Roman"/>
                <a:cs typeface="Times New Roman"/>
              </a:rPr>
              <a:t>г</a:t>
            </a:r>
            <a:r>
              <a:rPr lang="ru-RU" dirty="0">
                <a:latin typeface="Times New Roman"/>
                <a:cs typeface="Times New Roman"/>
              </a:rPr>
              <a:t>о ма</a:t>
            </a:r>
            <a:r>
              <a:rPr lang="ru-RU" spc="-9" dirty="0">
                <a:latin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cs typeface="Times New Roman"/>
              </a:rPr>
              <a:t>ериа</a:t>
            </a:r>
            <a:r>
              <a:rPr lang="ru-RU" spc="-4" dirty="0">
                <a:latin typeface="Times New Roman"/>
                <a:cs typeface="Times New Roman"/>
              </a:rPr>
              <a:t>л</a:t>
            </a:r>
            <a:r>
              <a:rPr lang="ru-RU" dirty="0">
                <a:latin typeface="Times New Roman"/>
                <a:cs typeface="Times New Roman"/>
              </a:rPr>
              <a:t>а, ра</a:t>
            </a:r>
            <a:r>
              <a:rPr lang="ru-RU" spc="-9" dirty="0">
                <a:latin typeface="Times New Roman"/>
                <a:cs typeface="Times New Roman"/>
              </a:rPr>
              <a:t>з</a:t>
            </a:r>
            <a:r>
              <a:rPr lang="ru-RU" dirty="0">
                <a:latin typeface="Times New Roman"/>
                <a:cs typeface="Times New Roman"/>
              </a:rPr>
              <a:t>нооб</a:t>
            </a:r>
            <a:r>
              <a:rPr lang="ru-RU" spc="-9" dirty="0">
                <a:latin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cs typeface="Times New Roman"/>
              </a:rPr>
              <a:t>аз</a:t>
            </a:r>
            <a:r>
              <a:rPr lang="ru-RU" spc="-9" dirty="0">
                <a:latin typeface="Times New Roman"/>
                <a:cs typeface="Times New Roman"/>
              </a:rPr>
              <a:t>н</a:t>
            </a:r>
            <a:r>
              <a:rPr lang="ru-RU" dirty="0">
                <a:latin typeface="Times New Roman"/>
                <a:cs typeface="Times New Roman"/>
              </a:rPr>
              <a:t>ые</a:t>
            </a:r>
            <a:r>
              <a:rPr lang="ru-RU" spc="19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ма</a:t>
            </a:r>
            <a:r>
              <a:rPr lang="ru-RU" spc="-9" dirty="0">
                <a:latin typeface="Times New Roman"/>
                <a:cs typeface="Times New Roman"/>
              </a:rPr>
              <a:t>т</a:t>
            </a:r>
            <a:r>
              <a:rPr lang="ru-RU" dirty="0">
                <a:latin typeface="Times New Roman"/>
                <a:cs typeface="Times New Roman"/>
              </a:rPr>
              <a:t>ериа</a:t>
            </a:r>
            <a:r>
              <a:rPr lang="ru-RU" spc="-4" dirty="0">
                <a:latin typeface="Times New Roman"/>
                <a:cs typeface="Times New Roman"/>
              </a:rPr>
              <a:t>л</a:t>
            </a:r>
            <a:r>
              <a:rPr lang="ru-RU" dirty="0">
                <a:latin typeface="Times New Roman"/>
                <a:cs typeface="Times New Roman"/>
              </a:rPr>
              <a:t>ы</a:t>
            </a:r>
            <a:r>
              <a:rPr lang="ru-RU" spc="14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и иг</a:t>
            </a:r>
            <a:r>
              <a:rPr lang="ru-RU" spc="-9" dirty="0">
                <a:latin typeface="Times New Roman"/>
                <a:cs typeface="Times New Roman"/>
              </a:rPr>
              <a:t>р</a:t>
            </a:r>
            <a:r>
              <a:rPr lang="ru-RU" spc="9" dirty="0">
                <a:latin typeface="Times New Roman"/>
                <a:cs typeface="Times New Roman"/>
              </a:rPr>
              <a:t>у</a:t>
            </a:r>
            <a:r>
              <a:rPr lang="ru-RU" spc="-19" dirty="0">
                <a:latin typeface="Times New Roman"/>
                <a:cs typeface="Times New Roman"/>
              </a:rPr>
              <a:t>ш</a:t>
            </a:r>
            <a:r>
              <a:rPr lang="ru-RU" dirty="0">
                <a:latin typeface="Times New Roman"/>
                <a:cs typeface="Times New Roman"/>
              </a:rPr>
              <a:t>ки</a:t>
            </a:r>
            <a:r>
              <a:rPr lang="ru-RU" spc="19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для </a:t>
            </a:r>
            <a:r>
              <a:rPr lang="ru-RU" spc="4" dirty="0">
                <a:latin typeface="Times New Roman"/>
                <a:cs typeface="Times New Roman"/>
              </a:rPr>
              <a:t>с</a:t>
            </a:r>
            <a:r>
              <a:rPr lang="ru-RU" dirty="0">
                <a:latin typeface="Times New Roman"/>
                <a:cs typeface="Times New Roman"/>
              </a:rPr>
              <a:t>вободного выбора д</a:t>
            </a:r>
            <a:r>
              <a:rPr lang="ru-RU" spc="4" dirty="0">
                <a:latin typeface="Times New Roman"/>
                <a:cs typeface="Times New Roman"/>
              </a:rPr>
              <a:t>е</a:t>
            </a:r>
            <a:r>
              <a:rPr lang="ru-RU" spc="-4" dirty="0">
                <a:latin typeface="Times New Roman"/>
                <a:cs typeface="Times New Roman"/>
              </a:rPr>
              <a:t>т</a:t>
            </a:r>
            <a:r>
              <a:rPr lang="ru-RU" spc="4" dirty="0">
                <a:latin typeface="Times New Roman"/>
                <a:cs typeface="Times New Roman"/>
              </a:rPr>
              <a:t>ь</a:t>
            </a:r>
            <a:r>
              <a:rPr lang="ru-RU" dirty="0">
                <a:latin typeface="Times New Roman"/>
                <a:cs typeface="Times New Roman"/>
              </a:rPr>
              <a:t>м</a:t>
            </a:r>
            <a:r>
              <a:rPr lang="ru-RU" spc="-4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, по</a:t>
            </a:r>
            <a:r>
              <a:rPr lang="ru-RU" spc="-4" dirty="0">
                <a:latin typeface="Times New Roman"/>
                <a:cs typeface="Times New Roman"/>
              </a:rPr>
              <a:t>я</a:t>
            </a:r>
            <a:r>
              <a:rPr lang="ru-RU" dirty="0">
                <a:latin typeface="Times New Roman"/>
                <a:cs typeface="Times New Roman"/>
              </a:rPr>
              <a:t>влен</a:t>
            </a:r>
            <a:r>
              <a:rPr lang="ru-RU" spc="-4" dirty="0">
                <a:latin typeface="Times New Roman"/>
                <a:cs typeface="Times New Roman"/>
              </a:rPr>
              <a:t>и</a:t>
            </a:r>
            <a:r>
              <a:rPr lang="ru-RU" dirty="0">
                <a:latin typeface="Times New Roman"/>
                <a:cs typeface="Times New Roman"/>
              </a:rPr>
              <a:t>е</a:t>
            </a:r>
            <a:r>
              <a:rPr lang="ru-RU" spc="19" dirty="0"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нов</a:t>
            </a:r>
            <a:r>
              <a:rPr lang="ru-RU" spc="-4" dirty="0">
                <a:latin typeface="Times New Roman"/>
                <a:cs typeface="Times New Roman"/>
              </a:rPr>
              <a:t>ы</a:t>
            </a:r>
            <a:r>
              <a:rPr lang="ru-RU" dirty="0">
                <a:latin typeface="Times New Roman"/>
                <a:cs typeface="Times New Roman"/>
              </a:rPr>
              <a:t>х п</a:t>
            </a:r>
            <a:r>
              <a:rPr lang="ru-RU" spc="-9" dirty="0">
                <a:latin typeface="Times New Roman"/>
                <a:cs typeface="Times New Roman"/>
              </a:rPr>
              <a:t>р</a:t>
            </a:r>
            <a:r>
              <a:rPr lang="ru-RU" dirty="0">
                <a:latin typeface="Times New Roman"/>
                <a:cs typeface="Times New Roman"/>
              </a:rPr>
              <a:t>е</a:t>
            </a:r>
            <a:r>
              <a:rPr lang="ru-RU" spc="4" dirty="0">
                <a:latin typeface="Times New Roman"/>
                <a:cs typeface="Times New Roman"/>
              </a:rPr>
              <a:t>д</a:t>
            </a:r>
            <a:r>
              <a:rPr lang="ru-RU" dirty="0">
                <a:latin typeface="Times New Roman"/>
                <a:cs typeface="Times New Roman"/>
              </a:rPr>
              <a:t>метов.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3647" y="4149080"/>
            <a:ext cx="7776863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627" marR="70032" algn="ctr">
              <a:lnSpc>
                <a:spcPts val="1939"/>
              </a:lnSpc>
              <a:spcBef>
                <a:spcPts val="97"/>
              </a:spcBef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/>
            </a:endParaRPr>
          </a:p>
          <a:p>
            <a:pPr marL="63627" marR="70032" algn="ctr">
              <a:lnSpc>
                <a:spcPts val="1939"/>
              </a:lnSpc>
              <a:spcBef>
                <a:spcPts val="97"/>
              </a:spcBef>
            </a:pPr>
            <a:endParaRPr lang="ru-RU" dirty="0">
              <a:solidFill>
                <a:schemeClr val="tx2">
                  <a:lumMod val="75000"/>
                </a:schemeClr>
              </a:solidFill>
              <a:latin typeface="Constantia" panose="02030602050306030303" pitchFamily="18" charset="0"/>
              <a:cs typeface="Times New Roman"/>
            </a:endParaRPr>
          </a:p>
          <a:p>
            <a:pPr marL="63627" marR="70032" algn="ctr">
              <a:lnSpc>
                <a:spcPts val="1939"/>
              </a:lnSpc>
              <a:spcBef>
                <a:spcPts val="97"/>
              </a:spcBef>
            </a:pPr>
            <a:r>
              <a:rPr lang="ru-RU" dirty="0" smtClean="0"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pc="-4" dirty="0" smtClean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г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п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до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ая 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реда д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л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я во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ан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к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ов</a:t>
            </a:r>
            <a:r>
              <a:rPr lang="ru-RU" spc="50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вс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х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по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м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щ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ени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й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,</a:t>
            </a:r>
            <a:r>
              <a:rPr lang="ru-RU" spc="2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где</a:t>
            </a:r>
          </a:p>
          <a:p>
            <a:pPr indent="0" algn="ctr">
              <a:lnSpc>
                <a:spcPts val="1939"/>
              </a:lnSpc>
            </a:pPr>
            <a:r>
              <a:rPr lang="ru-RU" dirty="0">
                <a:latin typeface="Constantia" panose="02030602050306030303" pitchFamily="18" charset="0"/>
                <a:cs typeface="Times New Roman"/>
              </a:rPr>
              <a:t>ос</a:t>
            </a:r>
            <a:r>
              <a:rPr lang="ru-RU" spc="14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spc="-19" dirty="0">
                <a:latin typeface="Constantia" panose="02030602050306030303" pitchFamily="18" charset="0"/>
                <a:cs typeface="Times New Roman"/>
              </a:rPr>
              <a:t>щ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вляе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ся</a:t>
            </a:r>
            <a:r>
              <a:rPr lang="ru-RU" spc="2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обра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з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ова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ел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ь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ная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д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ел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ь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нос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ь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,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свобо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д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ы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й до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к и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г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ра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м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,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г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spc="-19" dirty="0">
                <a:latin typeface="Constantia" panose="02030602050306030303" pitchFamily="18" charset="0"/>
                <a:cs typeface="Times New Roman"/>
              </a:rPr>
              <a:t>ш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ка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м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,</a:t>
            </a:r>
            <a:r>
              <a:rPr lang="ru-RU" spc="1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пособи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я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м,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обе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печиваю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щ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им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все виды д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ской ак</a:t>
            </a:r>
            <a:r>
              <a:rPr lang="ru-RU" spc="-14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ив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ост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,</a:t>
            </a:r>
            <a:r>
              <a:rPr lang="ru-RU" spc="4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исп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р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авн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ы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 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охра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н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ы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pc="9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ма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ериа</a:t>
            </a:r>
            <a:r>
              <a:rPr lang="ru-RU" spc="-4" dirty="0">
                <a:latin typeface="Constantia" panose="02030602050306030303" pitchFamily="18" charset="0"/>
                <a:cs typeface="Times New Roman"/>
              </a:rPr>
              <a:t>л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ы</a:t>
            </a:r>
            <a:r>
              <a:rPr lang="ru-RU" spc="14" dirty="0"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и обор</a:t>
            </a:r>
            <a:r>
              <a:rPr lang="ru-RU" spc="4" dirty="0">
                <a:latin typeface="Constantia" panose="02030602050306030303" pitchFamily="18" charset="0"/>
                <a:cs typeface="Times New Roman"/>
              </a:rPr>
              <a:t>у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дован</a:t>
            </a:r>
            <a:r>
              <a:rPr lang="ru-RU" spc="-9" dirty="0">
                <a:latin typeface="Constantia" panose="02030602050306030303" pitchFamily="18" charset="0"/>
                <a:cs typeface="Times New Roman"/>
              </a:rPr>
              <a:t>и</a:t>
            </a:r>
            <a:r>
              <a:rPr lang="ru-RU" dirty="0">
                <a:latin typeface="Constantia" panose="02030602050306030303" pitchFamily="18" charset="0"/>
                <a:cs typeface="Times New Roman"/>
              </a:rPr>
              <a:t>е.</a:t>
            </a:r>
          </a:p>
        </p:txBody>
      </p:sp>
    </p:spTree>
    <p:extLst>
      <p:ext uri="{BB962C8B-B14F-4D97-AF65-F5344CB8AC3E}">
        <p14:creationId xmlns:p14="http://schemas.microsoft.com/office/powerpoint/2010/main" xmlns="" val="5637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2824" y="1556792"/>
            <a:ext cx="7924029" cy="3118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5626" marR="93418" algn="ctr">
              <a:lnSpc>
                <a:spcPts val="3775"/>
              </a:lnSpc>
              <a:spcBef>
                <a:spcPts val="188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Наши центры, </a:t>
            </a:r>
          </a:p>
          <a:p>
            <a:pPr marL="55626" marR="93418" algn="ctr">
              <a:lnSpc>
                <a:spcPts val="3775"/>
              </a:lnSpc>
              <a:spcBef>
                <a:spcPts val="188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созданные в группе </a:t>
            </a:r>
          </a:p>
          <a:p>
            <a:pPr marL="55626" marR="93418" algn="ctr">
              <a:lnSpc>
                <a:spcPts val="3775"/>
              </a:lnSpc>
              <a:spcBef>
                <a:spcPts val="188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по обра</a:t>
            </a:r>
            <a:r>
              <a:rPr lang="ru-RU" sz="3600" b="1" spc="4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з</a:t>
            </a:r>
            <a:r>
              <a:rPr lang="ru-RU" sz="3600" b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овательным обла</a:t>
            </a:r>
            <a:r>
              <a:rPr lang="ru-RU" sz="3600" b="1" spc="-9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с</a:t>
            </a:r>
            <a:r>
              <a:rPr lang="ru-RU" sz="3600" b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тям</a:t>
            </a:r>
          </a:p>
          <a:p>
            <a:pPr algn="ctr">
              <a:lnSpc>
                <a:spcPts val="3890"/>
              </a:lnSpc>
              <a:spcBef>
                <a:spcPts val="5"/>
              </a:spcBef>
            </a:pPr>
            <a:r>
              <a:rPr lang="ru-RU" sz="3600" b="1" dirty="0" smtClean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в све</a:t>
            </a:r>
            <a:r>
              <a:rPr lang="ru-RU" sz="3600" b="1" spc="-14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т</a:t>
            </a: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е</a:t>
            </a:r>
            <a:r>
              <a:rPr lang="ru-RU" sz="3600" b="1" spc="19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 </a:t>
            </a: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требо</a:t>
            </a:r>
            <a:r>
              <a:rPr lang="ru-RU" sz="3600" b="1" spc="-9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в</a:t>
            </a: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аний</a:t>
            </a:r>
          </a:p>
          <a:p>
            <a:pPr marL="1892300" marR="1929888" algn="ctr">
              <a:lnSpc>
                <a:spcPts val="3890"/>
              </a:lnSpc>
            </a:pPr>
            <a:r>
              <a:rPr lang="ru-RU" sz="3600" b="1" dirty="0">
                <a:solidFill>
                  <a:srgbClr val="7030A0"/>
                </a:solidFill>
                <a:latin typeface="Constantia" panose="02030602050306030303" pitchFamily="18" charset="0"/>
                <a:cs typeface="Times New Roman"/>
              </a:rPr>
              <a:t>ФГОС ДО</a:t>
            </a:r>
          </a:p>
          <a:p>
            <a:pPr marL="12700">
              <a:lnSpc>
                <a:spcPts val="3775"/>
              </a:lnSpc>
              <a:spcBef>
                <a:spcPts val="188"/>
              </a:spcBef>
            </a:pPr>
            <a:r>
              <a:rPr lang="ru-RU" sz="3200" b="1" dirty="0" smtClean="0">
                <a:solidFill>
                  <a:srgbClr val="FF0000"/>
                </a:solidFill>
                <a:latin typeface="Constantia" panose="02030602050306030303" pitchFamily="18" charset="0"/>
                <a:cs typeface="Times New Roman"/>
              </a:rPr>
              <a:t>  </a:t>
            </a:r>
            <a:endParaRPr lang="ru-RU" sz="3200" dirty="0">
              <a:solidFill>
                <a:srgbClr val="FF0000"/>
              </a:solidFill>
              <a:latin typeface="Constantia" panose="020306020503060303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39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1095" y="260648"/>
            <a:ext cx="554517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сюжетно-ролевых игр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980728"/>
            <a:ext cx="3449416" cy="27269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0999" y="980728"/>
            <a:ext cx="3803915" cy="2726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735297"/>
            <a:ext cx="1983704" cy="28164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3707649"/>
            <a:ext cx="1923678" cy="28440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0625" y="3707648"/>
            <a:ext cx="3563888" cy="28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133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34879" y="188641"/>
            <a:ext cx="311296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природы</a:t>
            </a:r>
            <a:endParaRPr lang="ru-RU" sz="3200" b="1" cap="none" spc="0" dirty="0">
              <a:ln w="19050">
                <a:noFill/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873" y="896360"/>
            <a:ext cx="3323863" cy="24928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907467"/>
            <a:ext cx="3312368" cy="2484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3492983"/>
            <a:ext cx="3419872" cy="28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2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188640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экспериментирования</a:t>
            </a:r>
            <a:endParaRPr lang="ru-RU" sz="3200" b="1" dirty="0">
              <a:ln w="19050">
                <a:noFill/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124744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51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348</Words>
  <Application>Microsoft Office PowerPoint</Application>
  <PresentationFormat>Экран (4:3)</PresentationFormat>
  <Paragraphs>65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69</cp:revision>
  <dcterms:created xsi:type="dcterms:W3CDTF">2014-07-06T18:18:01Z</dcterms:created>
  <dcterms:modified xsi:type="dcterms:W3CDTF">2019-10-18T12:11:17Z</dcterms:modified>
</cp:coreProperties>
</file>