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8" r:id="rId11"/>
    <p:sldId id="271" r:id="rId12"/>
    <p:sldId id="264" r:id="rId13"/>
    <p:sldId id="265" r:id="rId14"/>
    <p:sldId id="266" r:id="rId15"/>
    <p:sldId id="272" r:id="rId16"/>
    <p:sldId id="267" r:id="rId17"/>
    <p:sldId id="270" r:id="rId18"/>
    <p:sldId id="274" r:id="rId19"/>
    <p:sldId id="275" r:id="rId20"/>
    <p:sldId id="289" r:id="rId21"/>
    <p:sldId id="288" r:id="rId22"/>
    <p:sldId id="292" r:id="rId23"/>
    <p:sldId id="299" r:id="rId24"/>
    <p:sldId id="278" r:id="rId25"/>
    <p:sldId id="279" r:id="rId26"/>
    <p:sldId id="280" r:id="rId27"/>
    <p:sldId id="284" r:id="rId28"/>
    <p:sldId id="281" r:id="rId29"/>
    <p:sldId id="282" r:id="rId30"/>
    <p:sldId id="283" r:id="rId31"/>
    <p:sldId id="308" r:id="rId32"/>
    <p:sldId id="313" r:id="rId33"/>
    <p:sldId id="310" r:id="rId34"/>
    <p:sldId id="311" r:id="rId35"/>
    <p:sldId id="304" r:id="rId36"/>
    <p:sldId id="286" r:id="rId37"/>
    <p:sldId id="305" r:id="rId38"/>
    <p:sldId id="302" r:id="rId39"/>
    <p:sldId id="303" r:id="rId40"/>
    <p:sldId id="297" r:id="rId41"/>
    <p:sldId id="298" r:id="rId42"/>
    <p:sldId id="301" r:id="rId43"/>
    <p:sldId id="290" r:id="rId44"/>
    <p:sldId id="294" r:id="rId45"/>
    <p:sldId id="287" r:id="rId46"/>
    <p:sldId id="293" r:id="rId47"/>
    <p:sldId id="295" r:id="rId48"/>
    <p:sldId id="300" r:id="rId49"/>
    <p:sldId id="312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71" autoAdjust="0"/>
  </p:normalViewPr>
  <p:slideViewPr>
    <p:cSldViewPr>
      <p:cViewPr>
        <p:scale>
          <a:sx n="77" d="100"/>
          <a:sy n="77" d="100"/>
        </p:scale>
        <p:origin x="-167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628800"/>
            <a:ext cx="7272808" cy="244827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«Воспитание духовно-нравственной культуры дошкольников средствами музейной педагогики 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869160"/>
            <a:ext cx="6120680" cy="198884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                  Подготовили </a:t>
            </a:r>
            <a:r>
              <a:rPr lang="ru-RU" sz="2400" b="1" dirty="0" smtClean="0">
                <a:solidFill>
                  <a:srgbClr val="C00000"/>
                </a:solidFill>
              </a:rPr>
              <a:t>воспитатель: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400" b="1" dirty="0" err="1" smtClean="0">
                <a:solidFill>
                  <a:srgbClr val="C00000"/>
                </a:solidFill>
              </a:rPr>
              <a:t>Малаева</a:t>
            </a:r>
            <a:r>
              <a:rPr lang="ru-RU" sz="2400" b="1" dirty="0" smtClean="0">
                <a:solidFill>
                  <a:srgbClr val="C00000"/>
                </a:solidFill>
              </a:rPr>
              <a:t> О.Б</a:t>
            </a:r>
          </a:p>
          <a:p>
            <a:pPr algn="r"/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 smtClean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88640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557972"/>
            <a:ext cx="4878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188640"/>
            <a:ext cx="6534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Муниципальное дошкольное образовательное учреждение «Детский сад №78 комбинированного вида»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0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72496"/>
            <a:ext cx="3902719" cy="2880000"/>
          </a:xfrm>
          <a:ln>
            <a:solidFill>
              <a:srgbClr val="C00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925819" y="18757"/>
            <a:ext cx="60590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Изделия народных мастеров из глины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59" y="780909"/>
            <a:ext cx="4045500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17" y="3816096"/>
            <a:ext cx="3924627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2371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4"/>
          <a:stretch/>
        </p:blipFill>
        <p:spPr>
          <a:xfrm>
            <a:off x="3707904" y="996595"/>
            <a:ext cx="4409953" cy="2880000"/>
          </a:xfrm>
          <a:ln>
            <a:solidFill>
              <a:srgbClr val="C00000"/>
            </a:solidFill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84984" y="116632"/>
            <a:ext cx="60590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Куклы в национальных костюмах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54703"/>
            <a:ext cx="2088232" cy="367192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040" y="4005064"/>
            <a:ext cx="1922303" cy="255934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8620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1" y="1268760"/>
            <a:ext cx="7625897" cy="5040560"/>
          </a:xfrm>
          <a:ln>
            <a:solidFill>
              <a:srgbClr val="C000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73801" y="32405"/>
            <a:ext cx="60590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Народные </a:t>
            </a:r>
            <a:r>
              <a:rPr lang="ru-RU" sz="1800" b="1" dirty="0">
                <a:solidFill>
                  <a:srgbClr val="C00000"/>
                </a:solidFill>
              </a:rPr>
              <a:t>музыкальные инструменты: </a:t>
            </a:r>
            <a:r>
              <a:rPr lang="ru-RU" sz="1800" b="1" dirty="0" smtClean="0">
                <a:solidFill>
                  <a:srgbClr val="C00000"/>
                </a:solidFill>
              </a:rPr>
              <a:t>балалайка, гармошка,  </a:t>
            </a:r>
            <a:r>
              <a:rPr lang="ru-RU" sz="1800" b="1" dirty="0">
                <a:solidFill>
                  <a:srgbClr val="C00000"/>
                </a:solidFill>
              </a:rPr>
              <a:t>трещотка, ложки, свистулька и </a:t>
            </a:r>
            <a:r>
              <a:rPr lang="ru-RU" sz="1800" b="1" dirty="0" smtClean="0">
                <a:solidFill>
                  <a:srgbClr val="C00000"/>
                </a:solidFill>
              </a:rPr>
              <a:t>др.</a:t>
            </a:r>
            <a:endParaRPr lang="ru-RU" sz="1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40768"/>
            <a:ext cx="5304374" cy="3311848"/>
          </a:xfrm>
          <a:ln>
            <a:solidFill>
              <a:srgbClr val="C000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85805" y="116632"/>
            <a:ext cx="613102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C00000"/>
                </a:solidFill>
              </a:rPr>
              <a:t>Также в </a:t>
            </a:r>
            <a:r>
              <a:rPr lang="ru-RU" sz="1800" b="1" dirty="0" smtClean="0">
                <a:solidFill>
                  <a:srgbClr val="C00000"/>
                </a:solidFill>
              </a:rPr>
              <a:t>мини-музее «Народная </a:t>
            </a:r>
            <a:r>
              <a:rPr lang="ru-RU" sz="1800" b="1" dirty="0">
                <a:solidFill>
                  <a:srgbClr val="C00000"/>
                </a:solidFill>
              </a:rPr>
              <a:t>изба» представлены</a:t>
            </a:r>
            <a:r>
              <a:rPr lang="ru-RU" sz="1800" b="1" dirty="0" smtClean="0">
                <a:solidFill>
                  <a:srgbClr val="C00000"/>
                </a:solidFill>
              </a:rPr>
              <a:t>: </a:t>
            </a:r>
            <a:endParaRPr lang="ru-RU" sz="1800" b="1" dirty="0">
              <a:solidFill>
                <a:srgbClr val="C00000"/>
              </a:solidFill>
            </a:endParaRPr>
          </a:p>
          <a:p>
            <a:r>
              <a:rPr lang="ru-RU" sz="1800" b="1" dirty="0">
                <a:solidFill>
                  <a:srgbClr val="C00000"/>
                </a:solidFill>
              </a:rPr>
              <a:t>дидактические </a:t>
            </a:r>
            <a:r>
              <a:rPr lang="ru-RU" sz="1800" b="1" dirty="0" smtClean="0">
                <a:solidFill>
                  <a:srgbClr val="C00000"/>
                </a:solidFill>
              </a:rPr>
              <a:t>игры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2" b="2233"/>
          <a:stretch/>
        </p:blipFill>
        <p:spPr>
          <a:xfrm>
            <a:off x="251520" y="2348880"/>
            <a:ext cx="3106218" cy="418057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71689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55528"/>
            <a:ext cx="2520000" cy="3288485"/>
          </a:xfrm>
          <a:ln>
            <a:solidFill>
              <a:srgbClr val="C000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469229" y="-6286"/>
            <a:ext cx="551791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Литература </a:t>
            </a:r>
            <a:r>
              <a:rPr lang="ru-RU" sz="1800" b="1" dirty="0">
                <a:solidFill>
                  <a:srgbClr val="C00000"/>
                </a:solidFill>
              </a:rPr>
              <a:t>для </a:t>
            </a:r>
            <a:r>
              <a:rPr lang="ru-RU" sz="1800" b="1" dirty="0" smtClean="0">
                <a:solidFill>
                  <a:srgbClr val="C00000"/>
                </a:solidFill>
              </a:rPr>
              <a:t>детей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05344"/>
            <a:ext cx="2520000" cy="339019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81" y="755528"/>
            <a:ext cx="2520000" cy="344717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137152"/>
            <a:ext cx="2520000" cy="352657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3081" r="5636" b="14980"/>
          <a:stretch/>
        </p:blipFill>
        <p:spPr>
          <a:xfrm>
            <a:off x="6685684" y="686949"/>
            <a:ext cx="2458316" cy="245020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7100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 t="3418" r="3072" b="6109"/>
          <a:stretch/>
        </p:blipFill>
        <p:spPr>
          <a:xfrm>
            <a:off x="2375776" y="3761136"/>
            <a:ext cx="2160000" cy="2188144"/>
          </a:xfr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74260"/>
            <a:ext cx="1980000" cy="26387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75715"/>
            <a:ext cx="1980000" cy="263726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31" y="3738650"/>
            <a:ext cx="1980000" cy="264267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781" y="577938"/>
            <a:ext cx="1980000" cy="263503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1" y="3670604"/>
            <a:ext cx="1980000" cy="26387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74323"/>
            <a:ext cx="1980000" cy="26386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86" y="3737578"/>
            <a:ext cx="1980000" cy="264375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2512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915816" y="188640"/>
            <a:ext cx="60590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Тематические альбомы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02" y="4388737"/>
            <a:ext cx="2874930" cy="216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12694"/>
            <a:ext cx="2160000" cy="287883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5" y="4508880"/>
            <a:ext cx="2881941" cy="216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469" y="912694"/>
            <a:ext cx="2878061" cy="216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22004"/>
            <a:ext cx="2160000" cy="287534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1" y="110334"/>
            <a:ext cx="2160000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4864"/>
            <a:ext cx="2880000" cy="216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138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392340" y="260648"/>
            <a:ext cx="7779473" cy="2736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C00000"/>
                </a:solidFill>
              </a:rPr>
              <a:t>Формы деятельности музея русского быта:</a:t>
            </a:r>
          </a:p>
          <a:p>
            <a:endParaRPr lang="ru-RU" sz="1800" b="1" dirty="0">
              <a:solidFill>
                <a:srgbClr val="C00000"/>
              </a:solidFill>
            </a:endParaRPr>
          </a:p>
          <a:p>
            <a:pPr algn="l"/>
            <a:r>
              <a:rPr lang="ru-RU" sz="1800" b="1" dirty="0" smtClean="0"/>
              <a:t>     - образовательная </a:t>
            </a:r>
            <a:r>
              <a:rPr lang="ru-RU" sz="1800" b="1" dirty="0"/>
              <a:t>деятельность в </a:t>
            </a:r>
            <a:r>
              <a:rPr lang="ru-RU" sz="1800" b="1" dirty="0" smtClean="0"/>
              <a:t>мини-музее народного быта </a:t>
            </a:r>
            <a:r>
              <a:rPr lang="ru-RU" sz="1800" b="1" dirty="0"/>
              <a:t>(знакомство с предметами);</a:t>
            </a:r>
          </a:p>
          <a:p>
            <a:pPr algn="l"/>
            <a:r>
              <a:rPr lang="ru-RU" sz="1800" b="1" dirty="0" smtClean="0"/>
              <a:t>     - работа в музее народного быта </a:t>
            </a:r>
            <a:r>
              <a:rPr lang="ru-RU" sz="1800" b="1" dirty="0"/>
              <a:t>как часть образовательной деятельности  (создание образов, погружение в атмосферу старины);</a:t>
            </a:r>
          </a:p>
          <a:p>
            <a:pPr algn="l"/>
            <a:r>
              <a:rPr lang="ru-RU" sz="1800" b="1" dirty="0" smtClean="0"/>
              <a:t>     - тематические </a:t>
            </a:r>
            <a:r>
              <a:rPr lang="ru-RU" sz="1800" b="1" dirty="0"/>
              <a:t>досуги и развлечения с использованием экспонатов </a:t>
            </a:r>
            <a:r>
              <a:rPr lang="ru-RU" sz="1800" b="1" dirty="0" smtClean="0"/>
              <a:t>мини-музея «Народная </a:t>
            </a:r>
            <a:r>
              <a:rPr lang="ru-RU" sz="1800" b="1" dirty="0"/>
              <a:t>изба».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32" y="3356992"/>
            <a:ext cx="3840000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84" y="3351561"/>
            <a:ext cx="3840000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661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1592304"/>
            <a:ext cx="3600000" cy="4800000"/>
          </a:xfr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480" y="620688"/>
            <a:ext cx="4800000" cy="360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1204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2" y="490356"/>
            <a:ext cx="3840000" cy="2880000"/>
          </a:xfr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9" b="15622"/>
          <a:stretch/>
        </p:blipFill>
        <p:spPr>
          <a:xfrm>
            <a:off x="4538037" y="476672"/>
            <a:ext cx="4423115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5"/>
          <a:stretch/>
        </p:blipFill>
        <p:spPr>
          <a:xfrm>
            <a:off x="4508211" y="3644273"/>
            <a:ext cx="4452941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b="13791"/>
          <a:stretch/>
        </p:blipFill>
        <p:spPr>
          <a:xfrm>
            <a:off x="323528" y="3644273"/>
            <a:ext cx="4001528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85974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7848872" cy="5976664"/>
          </a:xfrm>
          <a:solidFill>
            <a:srgbClr val="FFFFCC">
              <a:alpha val="75000"/>
            </a:srgbClr>
          </a:solidFill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C00000"/>
                </a:solidFill>
              </a:rPr>
              <a:t>     </a:t>
            </a:r>
            <a:r>
              <a:rPr lang="ru-RU" sz="2000" b="1" u="sng" dirty="0" smtClean="0">
                <a:solidFill>
                  <a:srgbClr val="C00000"/>
                </a:solidFill>
              </a:rPr>
              <a:t>Цель</a:t>
            </a:r>
            <a:r>
              <a:rPr lang="ru-RU" sz="2000" b="1" u="sng" dirty="0"/>
              <a:t>:</a:t>
            </a:r>
            <a:r>
              <a:rPr lang="ru-RU" sz="1800" b="1" dirty="0"/>
              <a:t> возрождение в воспитании дошкольников патриотизма, как </a:t>
            </a:r>
            <a:r>
              <a:rPr lang="ru-RU" sz="1800" b="1" dirty="0" smtClean="0"/>
              <a:t>важнейшей духовно-нравственной </a:t>
            </a:r>
            <a:r>
              <a:rPr lang="ru-RU" sz="1800" b="1" dirty="0"/>
              <a:t>и социальной ценности, посредством воспитания любви </a:t>
            </a:r>
            <a:r>
              <a:rPr lang="ru-RU" sz="1800" b="1" dirty="0" smtClean="0"/>
              <a:t>к родному краю, знакомства </a:t>
            </a:r>
            <a:r>
              <a:rPr lang="ru-RU" sz="1800" b="1" dirty="0"/>
              <a:t>с культурными традициями </a:t>
            </a:r>
            <a:r>
              <a:rPr lang="ru-RU" sz="1800" b="1" dirty="0" smtClean="0"/>
              <a:t>народов, проживающих на территории Мордовии, </a:t>
            </a:r>
            <a:r>
              <a:rPr lang="ru-RU" sz="1800" b="1" dirty="0"/>
              <a:t>бытом</a:t>
            </a:r>
            <a:r>
              <a:rPr lang="ru-RU" sz="1800" b="1" dirty="0" smtClean="0"/>
              <a:t>, обычаями</a:t>
            </a:r>
            <a:r>
              <a:rPr lang="ru-RU" sz="1800" b="1" dirty="0"/>
              <a:t>, фольклором, </a:t>
            </a:r>
            <a:r>
              <a:rPr lang="ru-RU" sz="1800" b="1" dirty="0" smtClean="0"/>
              <a:t>праздничным календарем.</a:t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 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   </a:t>
            </a:r>
            <a:r>
              <a:rPr lang="ru-RU" sz="1800" b="1" u="sng" dirty="0" smtClean="0">
                <a:solidFill>
                  <a:srgbClr val="C00000"/>
                </a:solidFill>
              </a:rPr>
              <a:t>Задачи:</a:t>
            </a:r>
            <a:br>
              <a:rPr lang="ru-RU" sz="1800" b="1" u="sng" dirty="0" smtClean="0">
                <a:solidFill>
                  <a:srgbClr val="C00000"/>
                </a:solidFill>
              </a:rPr>
            </a:br>
            <a:r>
              <a:rPr lang="ru-RU" sz="1800" b="1" dirty="0" smtClean="0">
                <a:solidFill>
                  <a:srgbClr val="C00000"/>
                </a:solidFill>
              </a:rPr>
              <a:t>-  </a:t>
            </a:r>
            <a:r>
              <a:rPr lang="ru-RU" sz="1800" b="1" dirty="0" smtClean="0"/>
              <a:t>Включить </a:t>
            </a:r>
            <a:r>
              <a:rPr lang="ru-RU" sz="1800" b="1" dirty="0"/>
              <a:t>детей и родителей в творческий процесс по созданию и пополнению мини-музея;</a:t>
            </a:r>
            <a:br>
              <a:rPr lang="ru-RU" sz="1800" b="1" dirty="0"/>
            </a:br>
            <a:r>
              <a:rPr lang="ru-RU" sz="1800" b="1" dirty="0" smtClean="0">
                <a:solidFill>
                  <a:srgbClr val="C00000"/>
                </a:solidFill>
              </a:rPr>
              <a:t>-</a:t>
            </a:r>
            <a:r>
              <a:rPr lang="ru-RU" sz="1800" b="1" dirty="0" smtClean="0"/>
              <a:t> Способствовать </a:t>
            </a:r>
            <a:r>
              <a:rPr lang="ru-RU" sz="1800" b="1" dirty="0"/>
              <a:t>формированию представлений о формах традиционного семейного уклада;</a:t>
            </a:r>
            <a:br>
              <a:rPr lang="ru-RU" sz="1800" b="1" dirty="0"/>
            </a:br>
            <a:r>
              <a:rPr lang="ru-RU" sz="1800" b="1" dirty="0" smtClean="0">
                <a:solidFill>
                  <a:srgbClr val="C00000"/>
                </a:solidFill>
              </a:rPr>
              <a:t>- </a:t>
            </a:r>
            <a:r>
              <a:rPr lang="ru-RU" sz="1800" b="1" dirty="0" smtClean="0"/>
              <a:t>Ориентировать </a:t>
            </a:r>
            <a:r>
              <a:rPr lang="ru-RU" sz="1800" b="1" dirty="0"/>
              <a:t>семью на духовно – нравственное воспитание детей;</a:t>
            </a:r>
            <a:br>
              <a:rPr lang="ru-RU" sz="1800" b="1" dirty="0"/>
            </a:br>
            <a:r>
              <a:rPr lang="ru-RU" sz="1800" b="1" dirty="0" smtClean="0">
                <a:solidFill>
                  <a:srgbClr val="C00000"/>
                </a:solidFill>
              </a:rPr>
              <a:t>-</a:t>
            </a:r>
            <a:r>
              <a:rPr lang="ru-RU" sz="1800" b="1" dirty="0" smtClean="0"/>
              <a:t> Формировать </a:t>
            </a:r>
            <a:r>
              <a:rPr lang="ru-RU" sz="1800" b="1" dirty="0"/>
              <a:t>чувство любви к Родине на основе изучения  народных традиций;</a:t>
            </a:r>
            <a:br>
              <a:rPr lang="ru-RU" sz="1800" b="1" dirty="0"/>
            </a:br>
            <a:r>
              <a:rPr lang="ru-RU" sz="1800" b="1" dirty="0" smtClean="0">
                <a:solidFill>
                  <a:srgbClr val="C00000"/>
                </a:solidFill>
              </a:rPr>
              <a:t>-</a:t>
            </a:r>
            <a:r>
              <a:rPr lang="ru-RU" sz="1800" b="1" dirty="0" smtClean="0"/>
              <a:t> Раскрыть </a:t>
            </a:r>
            <a:r>
              <a:rPr lang="ru-RU" sz="1800" b="1" dirty="0"/>
              <a:t>через предметы, экспонаты выставки, экспозиции в доступной форме уникальную историю своей Родины;</a:t>
            </a:r>
            <a:br>
              <a:rPr lang="ru-RU" sz="1800" b="1" dirty="0"/>
            </a:br>
            <a:r>
              <a:rPr lang="ru-RU" sz="1800" b="1" dirty="0" smtClean="0">
                <a:solidFill>
                  <a:srgbClr val="C00000"/>
                </a:solidFill>
              </a:rPr>
              <a:t>-</a:t>
            </a:r>
            <a:r>
              <a:rPr lang="ru-RU" sz="1800" b="1" dirty="0" smtClean="0"/>
              <a:t> Воспитывать </a:t>
            </a:r>
            <a:r>
              <a:rPr lang="ru-RU" sz="1800" b="1" dirty="0"/>
              <a:t>бережное отношение к культурному наследию своей страны, развивать чувство гордости за свой народ.</a:t>
            </a:r>
          </a:p>
        </p:txBody>
      </p:sp>
    </p:spTree>
    <p:extLst>
      <p:ext uri="{BB962C8B-B14F-4D97-AF65-F5344CB8AC3E}">
        <p14:creationId xmlns:p14="http://schemas.microsoft.com/office/powerpoint/2010/main" val="227254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777\Desktop\Семинар Музей\20230316_084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067328" cy="60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76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777\Desktop\Семинар Музей\20230316_0843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8550"/>
            <a:ext cx="7892752" cy="594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8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777\Downloads\20230319_120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71" y="2060848"/>
            <a:ext cx="430360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777\Downloads\20230319_120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938" y="764704"/>
            <a:ext cx="3882533" cy="47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85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777\Desktop\фото р\P20524-101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08912" cy="585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50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G_1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8" y="387815"/>
            <a:ext cx="4417532" cy="286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IMG_12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216" y="442212"/>
            <a:ext cx="421481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_12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8" y="3511594"/>
            <a:ext cx="4439452" cy="3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_12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79" y="3502028"/>
            <a:ext cx="4187150" cy="319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DC127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68" y="1484784"/>
            <a:ext cx="46101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SDC127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549887" cy="339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116632"/>
            <a:ext cx="6048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Экскурсия в музей «Национальной культуры»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692697"/>
            <a:ext cx="480628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4000" b="1" dirty="0">
                <a:solidFill>
                  <a:srgbClr val="C00000"/>
                </a:solidFill>
              </a:rPr>
              <a:t>Бытовая утварь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6" y="1916831"/>
            <a:ext cx="3762762" cy="427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1"/>
            <a:ext cx="3672408" cy="427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2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9" y="1484784"/>
            <a:ext cx="4968552" cy="428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49" y="1484784"/>
            <a:ext cx="3157337" cy="426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7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78" y="1916832"/>
            <a:ext cx="4275348" cy="340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40509"/>
            <a:ext cx="4365612" cy="48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32656"/>
            <a:ext cx="763284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Коллекции народных игрушек, изготовленных мордовскими умельцами </a:t>
            </a:r>
          </a:p>
        </p:txBody>
      </p:sp>
    </p:spTree>
    <p:extLst>
      <p:ext uri="{BB962C8B-B14F-4D97-AF65-F5344CB8AC3E}">
        <p14:creationId xmlns:p14="http://schemas.microsoft.com/office/powerpoint/2010/main" val="29521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9208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sz="3200" b="1" dirty="0">
                <a:solidFill>
                  <a:srgbClr val="C00000"/>
                </a:solidFill>
              </a:rPr>
              <a:t>Сельскохозяйственные орудия и инструменты.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4032703" cy="37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79"/>
            <a:ext cx="4158680" cy="374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21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282154"/>
          </a:xfrm>
        </p:spPr>
        <p:txBody>
          <a:bodyPr>
            <a:noAutofit/>
          </a:bodyPr>
          <a:lstStyle/>
          <a:p>
            <a:pPr algn="r"/>
            <a:r>
              <a:rPr lang="ru-RU" sz="1400" b="1" dirty="0"/>
              <a:t>«Только тот, кто любит, ценит и уважает </a:t>
            </a:r>
            <a:r>
              <a:rPr lang="ru-RU" sz="1400" b="1" dirty="0" smtClean="0"/>
              <a:t>накопленное</a:t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  <a:r>
              <a:rPr lang="ru-RU" sz="1400" b="1" dirty="0"/>
              <a:t>и сохраненное предшествующим поколением, </a:t>
            </a:r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b="1" dirty="0" smtClean="0"/>
              <a:t>может </a:t>
            </a:r>
            <a:r>
              <a:rPr lang="ru-RU" sz="1400" b="1" dirty="0"/>
              <a:t>любить Родину</a:t>
            </a:r>
            <a:r>
              <a:rPr lang="ru-RU" sz="1400" b="1" dirty="0" smtClean="0"/>
              <a:t>;</a:t>
            </a: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узнав её, стать подлинным патриотом»</a:t>
            </a:r>
            <a:br>
              <a:rPr lang="ru-RU" sz="1400" b="1" dirty="0"/>
            </a:br>
            <a:r>
              <a:rPr lang="ru-RU" sz="1400" b="1" dirty="0"/>
              <a:t/>
            </a:r>
            <a:br>
              <a:rPr lang="ru-RU" sz="1400" b="1" dirty="0"/>
            </a:br>
            <a:r>
              <a:rPr lang="ru-RU" sz="1400" b="1" dirty="0"/>
              <a:t>С. Михалков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19256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      В </a:t>
            </a:r>
            <a:r>
              <a:rPr lang="ru-RU" sz="2000" b="1" dirty="0"/>
              <a:t>настоящее время актуальной и очень важной задачей является сохранение национальной культуры и традиций, формирование национального самосознания человека. И делать это необходимо с дошкольного возраста, т.к. это возраст, когда у ребенка закладываются нравственные качества личности – доброта, толерантность, умение помогать другим, осознание своей национальной принадлежности. Именно в этом возрасте начинается воспитание любви к родному краю, формируются, доступные пониманию детей представления о своей стране, ее природе, культуре, истории, жизни.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       Приобщение </a:t>
            </a:r>
            <a:r>
              <a:rPr lang="ru-RU" sz="2000" b="1" dirty="0"/>
              <a:t>к народной культуре легче всего происходит через детский музей. При условии, что музей – это практический  </a:t>
            </a:r>
            <a:r>
              <a:rPr lang="ru-RU" sz="2000" b="1" dirty="0" smtClean="0"/>
              <a:t>                    способ </a:t>
            </a:r>
            <a:r>
              <a:rPr lang="ru-RU" sz="2000" b="1" dirty="0"/>
              <a:t>ознакомления ребенка с народным бытом, среда  </a:t>
            </a:r>
            <a:r>
              <a:rPr lang="ru-RU" sz="2000" b="1" dirty="0" smtClean="0"/>
              <a:t>                      для </a:t>
            </a:r>
            <a:r>
              <a:rPr lang="ru-RU" sz="2000" b="1" dirty="0"/>
              <a:t>фольклора, изучения детьми ремесел, традиций, </a:t>
            </a:r>
            <a:r>
              <a:rPr lang="ru-RU" sz="2000" b="1" dirty="0" smtClean="0"/>
              <a:t>                    художественного </a:t>
            </a:r>
            <a:r>
              <a:rPr lang="ru-RU" sz="2000" b="1" dirty="0"/>
              <a:t>наследия.  </a:t>
            </a:r>
          </a:p>
        </p:txBody>
      </p:sp>
    </p:spTree>
    <p:extLst>
      <p:ext uri="{BB962C8B-B14F-4D97-AF65-F5344CB8AC3E}">
        <p14:creationId xmlns:p14="http://schemas.microsoft.com/office/powerpoint/2010/main" val="7866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000">
        <p14:ripple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548680"/>
            <a:ext cx="7396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Экскурсия в музей </a:t>
            </a:r>
            <a:r>
              <a:rPr lang="ru-RU" sz="2800" b="1" dirty="0" smtClean="0">
                <a:solidFill>
                  <a:srgbClr val="C00000"/>
                </a:solidFill>
              </a:rPr>
              <a:t>« </a:t>
            </a:r>
            <a:r>
              <a:rPr lang="ru-RU" sz="2800" b="1" dirty="0" err="1" smtClean="0">
                <a:solidFill>
                  <a:srgbClr val="C00000"/>
                </a:solidFill>
              </a:rPr>
              <a:t>И.Д.Воронина</a:t>
            </a:r>
            <a:r>
              <a:rPr lang="ru-RU" sz="2800" b="1" dirty="0" smtClean="0">
                <a:solidFill>
                  <a:srgbClr val="C00000"/>
                </a:solidFill>
              </a:rPr>
              <a:t> »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777\Desktop\Семинар Музей\SAM_2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93" y="1483707"/>
            <a:ext cx="404658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777\Desktop\Семинар Музей\SAM_2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3707"/>
            <a:ext cx="4228629" cy="302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777\Desktop\Семинар Музей\SAM_260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"/>
          <a:stretch/>
        </p:blipFill>
        <p:spPr bwMode="auto">
          <a:xfrm>
            <a:off x="2715602" y="4215316"/>
            <a:ext cx="3586283" cy="25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332656"/>
            <a:ext cx="7056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Участие в этно-экологическом проекте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« Праздник весеннего сева»-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ea typeface="Batang" panose="02030600000101010101" pitchFamily="18" charset="-127"/>
              </a:rPr>
              <a:t>«</a:t>
            </a:r>
            <a:r>
              <a:rPr lang="ru-RU" sz="2800" b="1" dirty="0" err="1" smtClean="0">
                <a:solidFill>
                  <a:srgbClr val="C00000"/>
                </a:solidFill>
                <a:ea typeface="Batang" panose="02030600000101010101" pitchFamily="18" charset="-127"/>
              </a:rPr>
              <a:t>Серонь</a:t>
            </a:r>
            <a:r>
              <a:rPr lang="ru-RU" sz="2800" b="1" dirty="0" smtClean="0">
                <a:solidFill>
                  <a:srgbClr val="C00000"/>
                </a:solidFill>
                <a:ea typeface="Batang" panose="02030600000101010101" pitchFamily="18" charset="-127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a typeface="Batang" panose="02030600000101010101" pitchFamily="18" charset="-127"/>
              </a:rPr>
              <a:t>видема</a:t>
            </a:r>
            <a:r>
              <a:rPr lang="ru-RU" sz="2800" b="1" dirty="0">
                <a:solidFill>
                  <a:srgbClr val="C00000"/>
                </a:solidFill>
                <a:ea typeface="Batang" panose="02030600000101010101" pitchFamily="18" charset="-127"/>
              </a:rPr>
              <a:t> ила»</a:t>
            </a:r>
            <a:br>
              <a:rPr lang="ru-RU" sz="2800" b="1" dirty="0">
                <a:solidFill>
                  <a:srgbClr val="C00000"/>
                </a:solidFill>
                <a:ea typeface="Batang" panose="02030600000101010101" pitchFamily="18" charset="-127"/>
              </a:rPr>
            </a:b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1059"/>
            <a:ext cx="3505994" cy="2021765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843" y="1811844"/>
            <a:ext cx="3384376" cy="2160196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55" y="3789040"/>
            <a:ext cx="4094460" cy="272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ownloader.disk.yandex.ru/preview/4c64823b0f1f40e13752b1bc755cd33f42d121460ef97845d47a3d35a983d5e4/622a7a38/QblnnFfBHYrYwWN65M8QbxE0_rCTHVTZcLQeHTLjPaMiU9_GOt9nmsmc1iRf5Ev8T75ry0-onLw2s8tDM6tKjQ%3D%3D?uid=0&amp;filename=IMG_202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1786" y="1224915"/>
            <a:ext cx="37818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downloader.disk.yandex.ru/preview/9d5ac218527b843a0ae8510413ed67aa473c31724068c72628a0cd6042cbb362/622a7a96/OpqRuRkFf29s7uFaMBS0mVngEaewd1K6JYGIZE6ZAyhrsnw3hOsAi3DirA-osYAJU0BExPXOqywwPsIYAlY9Lw%3D%3D?uid=0&amp;filename=IMG_2058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31" y="1150881"/>
            <a:ext cx="3888432" cy="25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downloader.disk.yandex.ru/preview/851f8e095812b826a79ee234e53cd63f0035f4cb37306d94d5039bbdbd0f9481/622a7b96/RHZE4epfw0OpUXHm-eLBJNgKmE6Fo39ErTUn4x_ODfz5oKVmrjiV92nMRGQJpAxr40Obm4kZa-42brAimLAKpQ%3D%3D?uid=0&amp;filename=IMG_205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3" y="3819229"/>
            <a:ext cx="3844649" cy="271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downloader.disk.yandex.ru/preview/7bf6ef64f6830de43d32fe3ecc4ca796b3eca94144304836ae75304deff21277/622a7a69/3JSRFQfvT0LOns_FxRhJAvT4AXo9tu1ZwXTIr4hgi8RyFJ-xOKkbDYaYWmUVTiaHR4wcAJUnkQOhFGS2RM4A4A%3D%3D?uid=0&amp;filename=IMG_2042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4012230" cy="267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03648" y="116632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Посадка подсолнечника, народные игры, обряды перед посевом, забавы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77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9" y="1196752"/>
            <a:ext cx="4093029" cy="25864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69372"/>
            <a:ext cx="4319451" cy="2586445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4" y="4149080"/>
            <a:ext cx="3602868" cy="20117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188640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Наблюдение за всходами -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июнь</a:t>
            </a:r>
          </a:p>
        </p:txBody>
      </p:sp>
    </p:spTree>
    <p:extLst>
      <p:ext uri="{BB962C8B-B14F-4D97-AF65-F5344CB8AC3E}">
        <p14:creationId xmlns:p14="http://schemas.microsoft.com/office/powerpoint/2010/main" val="18674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404665"/>
            <a:ext cx="4734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Наблюдение за всходами -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август, сентябрь</a:t>
            </a:r>
          </a:p>
        </p:txBody>
      </p:sp>
      <p:pic>
        <p:nvPicPr>
          <p:cNvPr id="4" name="Picture 2" descr="C:\Users\777\Desktop\DSC_0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95337"/>
            <a:ext cx="5112568" cy="339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777\Desktop\DSC_1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60" y="3717032"/>
            <a:ext cx="4520630" cy="30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1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777\Desktop\Семинар Музей\IMG-cf28c6669223a5fad084a200d0275f52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19223"/>
            <a:ext cx="7039694" cy="52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60648"/>
            <a:ext cx="6912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Участие в интерактивном занятии «Традиции мордовского гостеприимства» 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65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777\Desktop\Семинар Музей\фото музей\20220517_1013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3455" y="1908237"/>
            <a:ext cx="4321525" cy="34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777\Desktop\Семинар Музей\фото музей\20190604_100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70" y="1772816"/>
            <a:ext cx="4631608" cy="401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3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777\Desktop\фото р\html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6" y="299632"/>
            <a:ext cx="4296588" cy="644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всякая всячина\документы 7 группы\DCIM\IMG_20160609_1342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58" y="3789040"/>
            <a:ext cx="419813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всякая всячина\документы 7 группы\DCIM\IMG_20160609_134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759" y="299633"/>
            <a:ext cx="4268500" cy="320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07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777\Desktop\фото р\P20517-102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5166720" cy="38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777\Desktop\Семинар Музей\P20517-102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42737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65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всякая всячина\документы 7 группы\DCIM\IMG_20160609_150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30" y="548680"/>
            <a:ext cx="437448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всякая всячина\документы 7 группы\DCIM\IMG_20160609_1351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548680"/>
            <a:ext cx="3816424" cy="298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всякая всячина\документы 7 группы\DCIM\IMG_20160609_1351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9"/>
          <a:stretch/>
        </p:blipFill>
        <p:spPr bwMode="auto">
          <a:xfrm>
            <a:off x="4951612" y="3717032"/>
            <a:ext cx="3312369" cy="30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5112568" cy="92697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… и содержит </a:t>
            </a:r>
            <a:r>
              <a:rPr lang="ru-RU" sz="1800" b="1" dirty="0">
                <a:solidFill>
                  <a:srgbClr val="C00000"/>
                </a:solidFill>
              </a:rPr>
              <a:t>разнообразный наглядный и практический </a:t>
            </a:r>
            <a:r>
              <a:rPr lang="ru-RU" sz="1800" b="1" dirty="0" smtClean="0">
                <a:solidFill>
                  <a:srgbClr val="C00000"/>
                </a:solidFill>
              </a:rPr>
              <a:t>материал.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060848"/>
            <a:ext cx="2571749" cy="3429000"/>
          </a:xfrm>
          <a:ln>
            <a:solidFill>
              <a:srgbClr val="C000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11960" y="188640"/>
            <a:ext cx="4778466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Музей «Народная изба» создан как форма образовательной и воспитательной работы с воспитанниками ДОО…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869" y="2060848"/>
            <a:ext cx="2571750" cy="3429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0" b="4945"/>
          <a:stretch/>
        </p:blipFill>
        <p:spPr>
          <a:xfrm>
            <a:off x="766211" y="2708919"/>
            <a:ext cx="2096227" cy="30540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3633" r="2719" b="4253"/>
          <a:stretch/>
        </p:blipFill>
        <p:spPr>
          <a:xfrm>
            <a:off x="251520" y="147506"/>
            <a:ext cx="3125611" cy="232337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905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docviewer.yandex.ru/view/1056591962/htmlimage?id=3rd9i-iyv5c3gws9qecdhytqcr50tvmhxtp3rwbr27vfgb8azg63znk69dnfcehki47squzk7t1osmmifrphmnz142nfuqguvwify111q&amp;name=image-SJ8dS57QzT2aj7ejaF.jpg&amp;dsid=63a169e402ff355266d229f5d9de81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81" name="Picture 5" descr="C:\Users\777\Desktop\фото р\htmlimage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" y="160338"/>
            <a:ext cx="5524556" cy="368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C:\Users\777\Desktop\Семинар Музей\P20517-104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56962"/>
            <a:ext cx="3750778" cy="500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ocviewer.yandex.ru/view/1056591962/htmlimage?id=41asm-edwh9eis7jm8wxbwcfa19k153dwar84i694zcgrqkrydxse3oczxe3onvqok6flgq9caxpe9yrkvrej8oobzey3o3giqzt0q3nb&amp;name=image-iibDPhTobsJxXicP5q.jpg&amp;dsid=d2d2afb15caa4941cbbe31492b89e85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3" name="Picture 3" descr="C:\Users\777\Desktop\фото р\ооо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5784177" cy="3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777\Desktop\фото р\P20517-1038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901" y="3356992"/>
            <a:ext cx="4278621" cy="320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9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777\Desktop\Семинар Музей\IMG-5e641629e0e42a3c917906843e142cd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6" y="594843"/>
            <a:ext cx="4052812" cy="5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777\Desktop\фото р\ККК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9" t="22456"/>
          <a:stretch/>
        </p:blipFill>
        <p:spPr bwMode="auto">
          <a:xfrm>
            <a:off x="4586958" y="2492896"/>
            <a:ext cx="4052986" cy="352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777\Desktop\Семинар Музей\IMG-d2fcef95b9974edd89be5900ccde7d71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95478" cy="383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777\Desktop\Семинар Музей\P20517-1055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31" y="3068960"/>
            <a:ext cx="4851469" cy="363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0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777\Desktop\фото р\бб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8045152" cy="536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6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777\Desktop\Семинар Музей\фото музей\IMG_94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9"/>
          <a:stretch/>
        </p:blipFill>
        <p:spPr bwMode="auto">
          <a:xfrm>
            <a:off x="899592" y="1075138"/>
            <a:ext cx="7484809" cy="541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3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ocviewer.yandex.ru/view/1056591962/htmlimage?id=3s1bf-fiyespwja1qutulx4t1iqgroopltx2zguo98f1k8p768njclkazpoeqbdwsibcuso8rk7hek4pp6zuxu2i0umbl5rgfv6zxa4n8&amp;name=image-MQZj2jdiO5rBlY7IKq.jpg&amp;dsid=ea682fcca2652e95d0ffe781aa33f1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C:\Users\777\Downloads\IMG_94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1" y="692696"/>
            <a:ext cx="4409113" cy="29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777\Downloads\IMG_9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32104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77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777\Desktop\фото р\тт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5813642" cy="387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777\Desktop\фото р\лдьбь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54"/>
          <a:stretch/>
        </p:blipFill>
        <p:spPr bwMode="auto">
          <a:xfrm>
            <a:off x="4488456" y="3140968"/>
            <a:ext cx="4655544" cy="36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27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777\Desktop\фото р\ии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547416" cy="570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C:\Users\777\Desktop\Семинар Музей\P20517-105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8352928" cy="572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52736"/>
            <a:ext cx="2880000" cy="2160000"/>
          </a:xfrm>
          <a:ln>
            <a:solidFill>
              <a:srgbClr val="C000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084984" y="0"/>
            <a:ext cx="605901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Макет </a:t>
            </a:r>
            <a:r>
              <a:rPr lang="ru-RU" sz="1800" b="1" dirty="0">
                <a:solidFill>
                  <a:srgbClr val="C00000"/>
                </a:solidFill>
              </a:rPr>
              <a:t>русской избы (русская печка, посуда, утварь, люлька, игрушки, Красный угол, сундук, ухват, и т.д.)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2160000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08"/>
          <a:stretch/>
        </p:blipFill>
        <p:spPr>
          <a:xfrm>
            <a:off x="6228184" y="3573016"/>
            <a:ext cx="2361314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559136"/>
            <a:ext cx="2160000" cy="288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60" y="1052736"/>
            <a:ext cx="2880000" cy="216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371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19872" y="188640"/>
            <a:ext cx="54109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Предметы </a:t>
            </a:r>
            <a:r>
              <a:rPr lang="ru-RU" sz="1800" b="1" dirty="0">
                <a:solidFill>
                  <a:srgbClr val="C00000"/>
                </a:solidFill>
              </a:rPr>
              <a:t>быта: прялка, рушники, корзина, туесок, </a:t>
            </a:r>
            <a:r>
              <a:rPr lang="ru-RU" sz="1800" b="1" dirty="0" smtClean="0">
                <a:solidFill>
                  <a:srgbClr val="C00000"/>
                </a:solidFill>
              </a:rPr>
              <a:t> </a:t>
            </a:r>
            <a:r>
              <a:rPr lang="ru-RU" sz="1800" b="1" dirty="0">
                <a:solidFill>
                  <a:srgbClr val="C00000"/>
                </a:solidFill>
              </a:rPr>
              <a:t>шкатулка из </a:t>
            </a:r>
            <a:r>
              <a:rPr lang="ru-RU" sz="1800" b="1" dirty="0" smtClean="0">
                <a:solidFill>
                  <a:srgbClr val="C00000"/>
                </a:solidFill>
              </a:rPr>
              <a:t>бересты, утюги и т.д.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05064"/>
            <a:ext cx="3360000" cy="25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05064"/>
            <a:ext cx="3360000" cy="252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69" y="366309"/>
            <a:ext cx="2520000" cy="336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220832"/>
            <a:ext cx="3360000" cy="25200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039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84984" y="0"/>
            <a:ext cx="605901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Посуда</a:t>
            </a:r>
            <a:r>
              <a:rPr lang="ru-RU" sz="1800" b="1" dirty="0">
                <a:solidFill>
                  <a:srgbClr val="C00000"/>
                </a:solidFill>
              </a:rPr>
              <a:t>: деревянные ложки, чашка, плошка, поднос, </a:t>
            </a:r>
            <a:r>
              <a:rPr lang="ru-RU" sz="1800" b="1" dirty="0" smtClean="0">
                <a:solidFill>
                  <a:srgbClr val="C00000"/>
                </a:solidFill>
              </a:rPr>
              <a:t>чугунки, </a:t>
            </a:r>
            <a:r>
              <a:rPr lang="ru-RU" sz="1800" b="1" dirty="0">
                <a:solidFill>
                  <a:srgbClr val="C00000"/>
                </a:solidFill>
              </a:rPr>
              <a:t>расписная доска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99696"/>
            <a:ext cx="3600000" cy="27000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99696"/>
            <a:ext cx="3600000" cy="2700000"/>
          </a:xfr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3600000" cy="234010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533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78088" y="46053"/>
            <a:ext cx="6059016" cy="718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Одежда</a:t>
            </a:r>
            <a:r>
              <a:rPr lang="ru-RU" sz="1800" b="1" dirty="0">
                <a:solidFill>
                  <a:srgbClr val="C00000"/>
                </a:solidFill>
              </a:rPr>
              <a:t>: </a:t>
            </a:r>
            <a:r>
              <a:rPr lang="ru-RU" sz="1800" b="1" dirty="0" smtClean="0">
                <a:solidFill>
                  <a:srgbClr val="C00000"/>
                </a:solidFill>
              </a:rPr>
              <a:t>сарафан, </a:t>
            </a:r>
            <a:r>
              <a:rPr lang="ru-RU" sz="1800" b="1" dirty="0">
                <a:solidFill>
                  <a:srgbClr val="C00000"/>
                </a:solidFill>
              </a:rPr>
              <a:t>лапти, </a:t>
            </a:r>
            <a:r>
              <a:rPr lang="ru-RU" sz="1800" b="1" dirty="0" smtClean="0">
                <a:solidFill>
                  <a:srgbClr val="C00000"/>
                </a:solidFill>
              </a:rPr>
              <a:t>рубаха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2340000" cy="312651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136" y="764703"/>
            <a:ext cx="2340000" cy="312651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1"/>
          <a:stretch/>
        </p:blipFill>
        <p:spPr>
          <a:xfrm>
            <a:off x="3491880" y="4149080"/>
            <a:ext cx="2340000" cy="263498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836712"/>
            <a:ext cx="2340000" cy="312651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2340000" cy="3120000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142" y="4694719"/>
            <a:ext cx="2532596" cy="154370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79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89" y="796322"/>
            <a:ext cx="3968588" cy="2976441"/>
          </a:xfrm>
          <a:ln>
            <a:solidFill>
              <a:srgbClr val="C00000"/>
            </a:solidFill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25819" y="18757"/>
            <a:ext cx="60590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C00000"/>
                </a:solidFill>
              </a:rPr>
              <a:t>Изделия народных мастеров из дерева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84" y="1196752"/>
            <a:ext cx="2570009" cy="35059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54" y="3933056"/>
            <a:ext cx="3300097" cy="283365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630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472</Words>
  <Application>Microsoft Office PowerPoint</Application>
  <PresentationFormat>Экран (4:3)</PresentationFormat>
  <Paragraphs>45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«Воспитание духовно-нравственной культуры дошкольников средствами музейной педагогики »</vt:lpstr>
      <vt:lpstr>     Цель: возрождение в воспитании дошкольников патриотизма, как важнейшей духовно-нравственной и социальной ценности, посредством воспитания любви к родному краю, знакомства с культурными традициями народов, проживающих на территории Мордовии, бытом, обычаями, фольклором, праздничным календарем.         Задачи: -  Включить детей и родителей в творческий процесс по созданию и пополнению мини-музея; - Способствовать формированию представлений о формах традиционного семейного уклада; - Ориентировать семью на духовно – нравственное воспитание детей; - Формировать чувство любви к Родине на основе изучения  народных традиций; - Раскрыть через предметы, экспонаты выставки, экспозиции в доступной форме уникальную историю своей Родины; - Воспитывать бережное отношение к культурному наследию своей страны, развивать чувство гордости за свой народ.</vt:lpstr>
      <vt:lpstr>«Только тот, кто любит, ценит и уважает накопленное  и сохраненное предшествующим поколением,  может любить Родину; узнав её, стать подлинным патриотом»  С. Михалков</vt:lpstr>
      <vt:lpstr>… и содержит разнообразный наглядный и практический материал.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№78 комбинированного вида»</dc:title>
  <dc:creator>Пользователь</dc:creator>
  <cp:lastModifiedBy>777</cp:lastModifiedBy>
  <cp:revision>50</cp:revision>
  <dcterms:created xsi:type="dcterms:W3CDTF">2021-02-25T06:38:02Z</dcterms:created>
  <dcterms:modified xsi:type="dcterms:W3CDTF">2023-09-05T05:51:00Z</dcterms:modified>
</cp:coreProperties>
</file>