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257" r:id="rId3"/>
    <p:sldId id="322" r:id="rId4"/>
    <p:sldId id="319" r:id="rId5"/>
    <p:sldId id="259" r:id="rId6"/>
    <p:sldId id="406" r:id="rId7"/>
    <p:sldId id="305" r:id="rId8"/>
    <p:sldId id="385" r:id="rId9"/>
    <p:sldId id="388" r:id="rId10"/>
    <p:sldId id="306" r:id="rId11"/>
    <p:sldId id="262" r:id="rId12"/>
    <p:sldId id="399" r:id="rId13"/>
    <p:sldId id="307" r:id="rId14"/>
    <p:sldId id="363" r:id="rId15"/>
    <p:sldId id="345" r:id="rId16"/>
    <p:sldId id="407" r:id="rId17"/>
    <p:sldId id="408" r:id="rId18"/>
    <p:sldId id="410" r:id="rId19"/>
    <p:sldId id="415" r:id="rId20"/>
    <p:sldId id="411" r:id="rId21"/>
    <p:sldId id="263" r:id="rId22"/>
    <p:sldId id="412" r:id="rId23"/>
    <p:sldId id="414" r:id="rId24"/>
    <p:sldId id="421" r:id="rId25"/>
    <p:sldId id="422" r:id="rId26"/>
    <p:sldId id="346" r:id="rId27"/>
    <p:sldId id="308" r:id="rId28"/>
    <p:sldId id="309" r:id="rId29"/>
    <p:sldId id="266" r:id="rId30"/>
    <p:sldId id="354" r:id="rId31"/>
    <p:sldId id="404" r:id="rId32"/>
    <p:sldId id="310" r:id="rId33"/>
    <p:sldId id="267" r:id="rId34"/>
    <p:sldId id="311" r:id="rId35"/>
    <p:sldId id="357" r:id="rId36"/>
    <p:sldId id="389" r:id="rId37"/>
    <p:sldId id="377" r:id="rId38"/>
    <p:sldId id="375" r:id="rId39"/>
    <p:sldId id="312" r:id="rId40"/>
    <p:sldId id="269" r:id="rId41"/>
    <p:sldId id="323" r:id="rId42"/>
    <p:sldId id="313" r:id="rId43"/>
    <p:sldId id="387" r:id="rId44"/>
    <p:sldId id="380" r:id="rId45"/>
    <p:sldId id="359" r:id="rId46"/>
    <p:sldId id="362" r:id="rId47"/>
    <p:sldId id="361" r:id="rId48"/>
    <p:sldId id="395" r:id="rId49"/>
    <p:sldId id="419" r:id="rId50"/>
    <p:sldId id="417" r:id="rId51"/>
    <p:sldId id="402" r:id="rId52"/>
    <p:sldId id="403" r:id="rId53"/>
    <p:sldId id="418" r:id="rId54"/>
    <p:sldId id="314" r:id="rId55"/>
    <p:sldId id="423" r:id="rId56"/>
    <p:sldId id="369" r:id="rId57"/>
    <p:sldId id="370" r:id="rId58"/>
    <p:sldId id="396" r:id="rId59"/>
    <p:sldId id="397" r:id="rId60"/>
    <p:sldId id="390" r:id="rId61"/>
    <p:sldId id="393" r:id="rId62"/>
    <p:sldId id="416" r:id="rId63"/>
    <p:sldId id="398" r:id="rId64"/>
    <p:sldId id="372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1212AE"/>
    <a:srgbClr val="7ABC32"/>
    <a:srgbClr val="2A5A06"/>
    <a:srgbClr val="D68B1C"/>
    <a:srgbClr val="D09622"/>
    <a:srgbClr val="CC9900"/>
    <a:srgbClr val="0AF11F"/>
    <a:srgbClr val="FF9E1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8429" autoAdjust="0"/>
    <p:restoredTop sz="94483" autoAdjust="0"/>
  </p:normalViewPr>
  <p:slideViewPr>
    <p:cSldViewPr>
      <p:cViewPr>
        <p:scale>
          <a:sx n="80" d="100"/>
          <a:sy n="80" d="100"/>
        </p:scale>
        <p:origin x="-1378" y="-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87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5FC46-0582-4343-94C2-6A75861D657A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9416FD-5CE9-4A3A-95EB-BE27845A6A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40622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416FD-5CE9-4A3A-95EB-BE27845A6A51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204579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416FD-5CE9-4A3A-95EB-BE27845A6A51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35120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416FD-5CE9-4A3A-95EB-BE27845A6A51}" type="slidenum">
              <a:rPr lang="ru-RU" smtClean="0"/>
              <a:pPr/>
              <a:t>54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204579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416FD-5CE9-4A3A-95EB-BE27845A6A51}" type="slidenum">
              <a:rPr lang="ru-RU" smtClean="0"/>
              <a:pPr/>
              <a:t>56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84105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416FD-5CE9-4A3A-95EB-BE27845A6A51}" type="slidenum">
              <a:rPr lang="ru-RU" smtClean="0"/>
              <a:pPr/>
              <a:t>57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61086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416FD-5CE9-4A3A-95EB-BE27845A6A51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40956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416FD-5CE9-4A3A-95EB-BE27845A6A51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12733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416FD-5CE9-4A3A-95EB-BE27845A6A51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58131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416FD-5CE9-4A3A-95EB-BE27845A6A51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20457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416FD-5CE9-4A3A-95EB-BE27845A6A51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20457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416FD-5CE9-4A3A-95EB-BE27845A6A51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34554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416FD-5CE9-4A3A-95EB-BE27845A6A51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12284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416FD-5CE9-4A3A-95EB-BE27845A6A51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69599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5195" y="4650640"/>
            <a:ext cx="7329840" cy="859205"/>
          </a:xfrm>
          <a:effectLst/>
        </p:spPr>
        <p:txBody>
          <a:bodyPr>
            <a:normAutofit/>
          </a:bodyPr>
          <a:lstStyle>
            <a:lvl1pPr algn="l">
              <a:defRPr sz="3600">
                <a:solidFill>
                  <a:srgbClr val="2A5A0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5195" y="5566870"/>
            <a:ext cx="7329840" cy="45811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7ABC3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443835"/>
            <a:ext cx="8229600" cy="45811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2A5A0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2054655"/>
            <a:ext cx="8229600" cy="3918803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014" y="374900"/>
            <a:ext cx="6558080" cy="76352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7ABC3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6015" y="1291130"/>
            <a:ext cx="6558080" cy="4275740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3014"/>
            <a:ext cx="8229600" cy="58462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291130"/>
            <a:ext cx="8229600" cy="53218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965" y="1882907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AB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65" y="2512770"/>
            <a:ext cx="4040188" cy="3035058"/>
          </a:xfrm>
        </p:spPr>
        <p:txBody>
          <a:bodyPr/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790" y="1882907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AB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790" y="2512770"/>
            <a:ext cx="4041775" cy="3035058"/>
          </a:xfrm>
        </p:spPr>
        <p:txBody>
          <a:bodyPr/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ds117sar.schoolrm.ru/edu-process/org-edu/?bitrix_include_areas=N&amp;clear_cache=Y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5786" y="571480"/>
            <a:ext cx="7429552" cy="50006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Georgia" pitchFamily="18" charset="0"/>
              </a:rPr>
              <a:t>Министерство </a:t>
            </a:r>
            <a:r>
              <a:rPr lang="ru-RU" sz="2400" b="1" dirty="0" smtClean="0">
                <a:solidFill>
                  <a:srgbClr val="0070C0"/>
                </a:solidFill>
                <a:latin typeface="Georgia" pitchFamily="18" charset="0"/>
              </a:rPr>
              <a:t>Республики </a:t>
            </a:r>
            <a:r>
              <a:rPr lang="ru-RU" sz="2400" b="1" dirty="0">
                <a:solidFill>
                  <a:srgbClr val="0070C0"/>
                </a:solidFill>
                <a:latin typeface="Georgia" pitchFamily="18" charset="0"/>
              </a:rPr>
              <a:t>Мордовия</a:t>
            </a:r>
            <a:endParaRPr lang="en-US" sz="2400" b="1" dirty="0">
              <a:latin typeface="Georgia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25" y="1357298"/>
            <a:ext cx="7358113" cy="21431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70C0"/>
                </a:solidFill>
                <a:latin typeface="Georgia" pitchFamily="18" charset="0"/>
              </a:rPr>
              <a:t>Портфолио</a:t>
            </a:r>
          </a:p>
          <a:p>
            <a:pPr algn="ctr"/>
            <a:r>
              <a:rPr lang="ru-RU" b="1" dirty="0" err="1" smtClean="0">
                <a:solidFill>
                  <a:srgbClr val="0070C0"/>
                </a:solidFill>
                <a:latin typeface="Georgia" pitchFamily="18" charset="0"/>
              </a:rPr>
              <a:t>Качкаловой</a:t>
            </a:r>
            <a:r>
              <a:rPr lang="ru-RU" b="1" dirty="0" smtClean="0">
                <a:solidFill>
                  <a:srgbClr val="0070C0"/>
                </a:solidFill>
                <a:latin typeface="Georgia" pitchFamily="18" charset="0"/>
              </a:rPr>
              <a:t> Валентины Ивановны </a:t>
            </a:r>
            <a:endParaRPr lang="ru-RU" b="1" dirty="0">
              <a:solidFill>
                <a:srgbClr val="0070C0"/>
              </a:solidFill>
              <a:latin typeface="Georgia" pitchFamily="18" charset="0"/>
            </a:endParaRPr>
          </a:p>
          <a:p>
            <a:pPr algn="ctr"/>
            <a:r>
              <a:rPr lang="ru-RU" b="1" dirty="0">
                <a:solidFill>
                  <a:srgbClr val="0070C0"/>
                </a:solidFill>
                <a:latin typeface="Georgia" pitchFamily="18" charset="0"/>
              </a:rPr>
              <a:t>воспитателя МДОУ «Детский сад №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117</a:t>
            </a:r>
            <a:r>
              <a:rPr lang="ru-RU" b="1" dirty="0">
                <a:solidFill>
                  <a:srgbClr val="0070C0"/>
                </a:solidFill>
                <a:latin typeface="Georgia" pitchFamily="18" charset="0"/>
              </a:rPr>
              <a:t>»</a:t>
            </a:r>
            <a:endParaRPr lang="ru-RU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920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965" y="928670"/>
            <a:ext cx="8246070" cy="2857520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3. Наличие публикаций, включая интернет </a:t>
            </a:r>
            <a:r>
              <a:rPr lang="ru-RU" b="1" dirty="0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- публикации</a:t>
            </a:r>
            <a:endParaRPr lang="en-US" b="1" dirty="0">
              <a:solidFill>
                <a:srgbClr val="0070C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3258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К\Desktop\для аттестации новое декабрь\сканирование последнее22\005.jpg"/>
          <p:cNvPicPr>
            <a:picLocks noChangeAspect="1" noChangeArrowheads="1"/>
          </p:cNvPicPr>
          <p:nvPr/>
        </p:nvPicPr>
        <p:blipFill>
          <a:blip r:embed="rId3" cstate="print"/>
          <a:srcRect l="915"/>
          <a:stretch>
            <a:fillRect/>
          </a:stretch>
        </p:blipFill>
        <p:spPr bwMode="auto">
          <a:xfrm>
            <a:off x="285720" y="500042"/>
            <a:ext cx="4165496" cy="5786478"/>
          </a:xfrm>
          <a:prstGeom prst="rect">
            <a:avLst/>
          </a:prstGeom>
          <a:noFill/>
          <a:ln w="28575">
            <a:solidFill>
              <a:srgbClr val="1212AE"/>
            </a:solidFill>
          </a:ln>
        </p:spPr>
      </p:pic>
      <p:pic>
        <p:nvPicPr>
          <p:cNvPr id="1027" name="Picture 3" descr="C:\Users\ПК\Desktop\для аттестации новое декабрь\сканирование последнее22\006.jpg"/>
          <p:cNvPicPr>
            <a:picLocks noChangeAspect="1" noChangeArrowheads="1"/>
          </p:cNvPicPr>
          <p:nvPr/>
        </p:nvPicPr>
        <p:blipFill>
          <a:blip r:embed="rId4" cstate="print"/>
          <a:srcRect l="459"/>
          <a:stretch>
            <a:fillRect/>
          </a:stretch>
        </p:blipFill>
        <p:spPr bwMode="auto">
          <a:xfrm>
            <a:off x="4766538" y="500042"/>
            <a:ext cx="4184661" cy="5786478"/>
          </a:xfrm>
          <a:prstGeom prst="rect">
            <a:avLst/>
          </a:prstGeom>
          <a:noFill/>
          <a:ln w="28575">
            <a:solidFill>
              <a:srgbClr val="1212AE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853679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ПК\Desktop\ГРАМОТЫ КАЧКАЛОВА2022\Грамоты конкурс воспитатель\svidetelstvo-pr-013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642918"/>
            <a:ext cx="4100266" cy="5799893"/>
          </a:xfrm>
          <a:prstGeom prst="rect">
            <a:avLst/>
          </a:prstGeom>
          <a:noFill/>
          <a:ln w="28575">
            <a:solidFill>
              <a:srgbClr val="1212AE"/>
            </a:solidFill>
          </a:ln>
        </p:spPr>
      </p:pic>
      <p:pic>
        <p:nvPicPr>
          <p:cNvPr id="1026" name="Picture 2" descr="C:\Users\ПК\Desktop\NQHE45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642918"/>
            <a:ext cx="2707031" cy="3092449"/>
          </a:xfrm>
          <a:prstGeom prst="rect">
            <a:avLst/>
          </a:prstGeom>
          <a:noFill/>
        </p:spPr>
      </p:pic>
      <p:pic>
        <p:nvPicPr>
          <p:cNvPr id="1028" name="Picture 4" descr="C:\Users\ПК\Desktop\BANS24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1903" y="3286124"/>
            <a:ext cx="2212097" cy="34448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965" y="785795"/>
            <a:ext cx="8246070" cy="3939349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4. Результаты участия воспитанников в конкурсах, выставках, турнирах, соревнованиях, акциях, </a:t>
            </a:r>
            <a:r>
              <a:rPr lang="ru-RU" b="1" dirty="0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фестивалях.</a:t>
            </a:r>
            <a:endParaRPr lang="en-US" b="1" dirty="0">
              <a:solidFill>
                <a:srgbClr val="0070C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96207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скан 22\003.jpg"/>
          <p:cNvPicPr>
            <a:picLocks noChangeAspect="1" noChangeArrowheads="1"/>
          </p:cNvPicPr>
          <p:nvPr/>
        </p:nvPicPr>
        <p:blipFill>
          <a:blip r:embed="rId3" cstate="print"/>
          <a:srcRect l="1790"/>
          <a:stretch>
            <a:fillRect/>
          </a:stretch>
        </p:blipFill>
        <p:spPr bwMode="auto">
          <a:xfrm>
            <a:off x="4735342" y="571480"/>
            <a:ext cx="4112988" cy="5764432"/>
          </a:xfrm>
          <a:prstGeom prst="rect">
            <a:avLst/>
          </a:prstGeom>
          <a:noFill/>
          <a:ln w="28575">
            <a:solidFill>
              <a:srgbClr val="1212AE"/>
            </a:solidFill>
          </a:ln>
        </p:spPr>
      </p:pic>
      <p:pic>
        <p:nvPicPr>
          <p:cNvPr id="1026" name="Picture 2" descr="E:\скан 22\дет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571480"/>
            <a:ext cx="4203975" cy="5786478"/>
          </a:xfrm>
          <a:prstGeom prst="rect">
            <a:avLst/>
          </a:prstGeom>
          <a:noFill/>
          <a:ln w="28575">
            <a:solidFill>
              <a:srgbClr val="1212AE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515701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60"/>
          <a:stretch>
            <a:fillRect/>
          </a:stretch>
        </p:blipFill>
        <p:spPr>
          <a:xfrm>
            <a:off x="214282" y="642918"/>
            <a:ext cx="2004645" cy="2857520"/>
          </a:xfrm>
          <a:prstGeom prst="rect">
            <a:avLst/>
          </a:prstGeom>
        </p:spPr>
      </p:pic>
      <p:pic>
        <p:nvPicPr>
          <p:cNvPr id="6" name="Picture 2" descr="https://sun9-29.userapi.com/c855628/v855628159/24f42d/l0WswizkPN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48" r="4685" b="887"/>
          <a:stretch>
            <a:fillRect/>
          </a:stretch>
        </p:blipFill>
        <p:spPr bwMode="auto">
          <a:xfrm>
            <a:off x="2428860" y="642918"/>
            <a:ext cx="1975343" cy="29289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43824" cy="29684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212AE"/>
                </a:solidFill>
              </a:rPr>
              <a:t>Уровень образовательной организации</a:t>
            </a:r>
            <a:endParaRPr lang="ru-RU" sz="2000" b="1" dirty="0">
              <a:solidFill>
                <a:srgbClr val="1212AE"/>
              </a:solidFill>
            </a:endParaRPr>
          </a:p>
        </p:txBody>
      </p:sp>
      <p:pic>
        <p:nvPicPr>
          <p:cNvPr id="5122" name="Picture 2" descr="E:\Аттестация 2021\грамоты новый год 21 год\IMG_10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3714752"/>
            <a:ext cx="1928854" cy="2857520"/>
          </a:xfrm>
          <a:prstGeom prst="rect">
            <a:avLst/>
          </a:prstGeom>
          <a:noFill/>
        </p:spPr>
      </p:pic>
      <p:pic>
        <p:nvPicPr>
          <p:cNvPr id="5123" name="Picture 3" descr="E:\Аттестация 2021\грамоты новый год 21 год\IMG_106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3714752"/>
            <a:ext cx="1928825" cy="2931771"/>
          </a:xfrm>
          <a:prstGeom prst="rect">
            <a:avLst/>
          </a:prstGeom>
          <a:noFill/>
        </p:spPr>
      </p:pic>
      <p:pic>
        <p:nvPicPr>
          <p:cNvPr id="5124" name="Picture 4" descr="E:\Аттестация 2021\грамоты новый год 21 год\IMG_1114.JPG"/>
          <p:cNvPicPr>
            <a:picLocks noChangeAspect="1" noChangeArrowheads="1"/>
          </p:cNvPicPr>
          <p:nvPr/>
        </p:nvPicPr>
        <p:blipFill>
          <a:blip r:embed="rId7" cstate="print"/>
          <a:srcRect l="6857" t="3857" r="7427" b="3570"/>
          <a:stretch>
            <a:fillRect/>
          </a:stretch>
        </p:blipFill>
        <p:spPr bwMode="auto">
          <a:xfrm>
            <a:off x="4643438" y="3714752"/>
            <a:ext cx="1984389" cy="2857520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00" r="4447" b="4040"/>
          <a:stretch>
            <a:fillRect/>
          </a:stretch>
        </p:blipFill>
        <p:spPr>
          <a:xfrm>
            <a:off x="4572000" y="642919"/>
            <a:ext cx="2044744" cy="2928958"/>
          </a:xfrm>
          <a:prstGeom prst="rect">
            <a:avLst/>
          </a:prstGeom>
        </p:spPr>
      </p:pic>
      <p:pic>
        <p:nvPicPr>
          <p:cNvPr id="64513" name="Picture 1" descr="C:\Users\ПК\Desktop\ГРАМОТЫ ДЛЯ АТТЕСТАЦИИ\ГРАМОТЫ КАЧКАЛОВА2022\грамоты семьи\1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8016" y="3714752"/>
            <a:ext cx="2035736" cy="2878924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6" y="632951"/>
            <a:ext cx="2071702" cy="293892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1142983"/>
            <a:ext cx="2357454" cy="3325199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2">
                <a:lumMod val="75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43306" y="1714488"/>
            <a:ext cx="2518600" cy="3357586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2">
                <a:lumMod val="7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57950" y="3357562"/>
            <a:ext cx="2518601" cy="3357586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2">
                <a:lumMod val="75000"/>
              </a:schemeClr>
            </a:solidFill>
          </a:ln>
        </p:spPr>
      </p:pic>
      <p:pic>
        <p:nvPicPr>
          <p:cNvPr id="6" name="Picture 3" descr="C:\Users\ПК\Desktop\ГРАМОТЫ КАЧКАЛОВА2022\грамоты дети конкурс\Активное участие\Рисунок.jpg"/>
          <p:cNvPicPr>
            <a:picLocks noChangeAspect="1" noChangeArrowheads="1"/>
          </p:cNvPicPr>
          <p:nvPr/>
        </p:nvPicPr>
        <p:blipFill>
          <a:blip r:embed="rId6" cstate="print"/>
          <a:srcRect l="3998" t="1456" r="5257" b="2458"/>
          <a:stretch>
            <a:fillRect/>
          </a:stretch>
        </p:blipFill>
        <p:spPr bwMode="auto">
          <a:xfrm>
            <a:off x="2071670" y="4572008"/>
            <a:ext cx="1496506" cy="2175555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43890" cy="108266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1212AE"/>
                </a:solidFill>
              </a:rPr>
              <a:t>Муниципальный уровень</a:t>
            </a:r>
            <a:endParaRPr lang="ru-RU" sz="3600" b="1" dirty="0">
              <a:solidFill>
                <a:srgbClr val="1212AE"/>
              </a:solidFill>
            </a:endParaRPr>
          </a:p>
        </p:txBody>
      </p:sp>
      <p:pic>
        <p:nvPicPr>
          <p:cNvPr id="8194" name="Picture 2" descr="E:\ГРАНТ ВАЛЕНТИНА\ГРАНТ КАЧКАЛОВА 2022\Грамоты\img03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4572008"/>
            <a:ext cx="1571636" cy="21626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42852"/>
            <a:ext cx="2428875" cy="3240087"/>
          </a:xfrm>
          <a:prstGeom prst="rect">
            <a:avLst/>
          </a:prstGeom>
          <a:noFill/>
          <a:ln w="19050">
            <a:solidFill>
              <a:srgbClr val="039590"/>
            </a:solidFill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678" y="142852"/>
            <a:ext cx="2428875" cy="3240087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  <p:pic>
        <p:nvPicPr>
          <p:cNvPr id="4" name="Рисунок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60" y="142852"/>
            <a:ext cx="2430462" cy="3240087"/>
          </a:xfrm>
          <a:prstGeom prst="rect">
            <a:avLst/>
          </a:prstGeom>
          <a:noFill/>
          <a:ln w="19050">
            <a:solidFill>
              <a:srgbClr val="039590"/>
            </a:solidFill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596" y="3500438"/>
            <a:ext cx="2428875" cy="3240088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14678" y="3500438"/>
            <a:ext cx="2430462" cy="3240088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  <p:pic>
        <p:nvPicPr>
          <p:cNvPr id="7" name="Рисунок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00760" y="3500438"/>
            <a:ext cx="2428875" cy="3240088"/>
          </a:xfrm>
          <a:prstGeom prst="rect">
            <a:avLst/>
          </a:prstGeom>
          <a:noFill/>
          <a:ln w="19050">
            <a:solidFill>
              <a:srgbClr val="03959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К\Desktop\ГРАМОТЫ КАЧКАЛОВА2022\грамоты дети конкурс\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285859"/>
            <a:ext cx="3857652" cy="5309789"/>
          </a:xfrm>
          <a:prstGeom prst="rect">
            <a:avLst/>
          </a:prstGeom>
          <a:noFill/>
        </p:spPr>
      </p:pic>
      <p:pic>
        <p:nvPicPr>
          <p:cNvPr id="3075" name="Picture 3" descr="C:\Users\ПК\Desktop\ГРАМОТЫ КАЧКАЛОВА2022\грамоты дети конкурс\MCYS053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7" y="1357298"/>
            <a:ext cx="3695801" cy="5214974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86834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1212AE"/>
                </a:solidFill>
              </a:rPr>
              <a:t>Республиканский уровень</a:t>
            </a:r>
            <a:endParaRPr lang="ru-RU" sz="3600" b="1" dirty="0">
              <a:solidFill>
                <a:srgbClr val="1212AE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ГРАМОТЫ КАЧКАЛОВА2022\грамоты дети конкурс\i.jpg"/>
          <p:cNvPicPr>
            <a:picLocks noChangeAspect="1" noChangeArrowheads="1"/>
          </p:cNvPicPr>
          <p:nvPr/>
        </p:nvPicPr>
        <p:blipFill>
          <a:blip r:embed="rId3"/>
          <a:srcRect r="2987"/>
          <a:stretch>
            <a:fillRect/>
          </a:stretch>
        </p:blipFill>
        <p:spPr bwMode="auto">
          <a:xfrm>
            <a:off x="571472" y="357165"/>
            <a:ext cx="4000528" cy="5659961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</p:pic>
      <p:pic>
        <p:nvPicPr>
          <p:cNvPr id="3" name="Рисунок 2"/>
          <p:cNvPicPr/>
          <p:nvPr/>
        </p:nvPicPr>
        <p:blipFill rotWithShape="1">
          <a:blip r:embed="rId4"/>
          <a:srcRect l="84" t="160" r="84" b="849"/>
          <a:stretch/>
        </p:blipFill>
        <p:spPr>
          <a:xfrm>
            <a:off x="4929190" y="357166"/>
            <a:ext cx="3857652" cy="5643602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2">
                <a:lumMod val="75000"/>
              </a:schemeClr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6072198" y="3071811"/>
            <a:ext cx="15716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i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СВЯТОСЛАВ ХРАМОВ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29256" y="3429000"/>
            <a:ext cx="300039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900" i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воспитанник муниципального дошкольного образовательного учреждения </a:t>
            </a:r>
            <a:r>
              <a:rPr lang="ru-RU" sz="900" i="1" dirty="0" smtClean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900" i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Детский сад № 117</a:t>
            </a:r>
            <a:r>
              <a:rPr lang="ru-RU" sz="900" i="1" dirty="0" smtClean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900" i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города Саранска</a:t>
            </a:r>
            <a:endParaRPr lang="ru-RU" sz="9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142844" y="285729"/>
            <a:ext cx="4143404" cy="5429288"/>
          </a:xfrm>
          <a:ln w="38100">
            <a:solidFill>
              <a:srgbClr val="7ABC3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85725" indent="3175">
              <a:buNone/>
            </a:pPr>
            <a:r>
              <a:rPr lang="ru-RU" sz="1800" b="1" dirty="0" smtClean="0">
                <a:solidFill>
                  <a:srgbClr val="7ABC32"/>
                </a:solidFill>
                <a:latin typeface="Times New Roman" pitchFamily="18" charset="0"/>
                <a:cs typeface="Times New Roman" pitchFamily="18" charset="0"/>
              </a:rPr>
              <a:t>Дата рождения</a:t>
            </a:r>
            <a:r>
              <a:rPr lang="ru-RU" sz="1800" b="1" dirty="0" smtClean="0">
                <a:solidFill>
                  <a:srgbClr val="0AF11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800" b="1" dirty="0" smtClean="0">
                <a:solidFill>
                  <a:srgbClr val="1212AE"/>
                </a:solidFill>
                <a:latin typeface="Times New Roman" pitchFamily="18" charset="0"/>
                <a:cs typeface="Times New Roman" pitchFamily="18" charset="0"/>
              </a:rPr>
              <a:t>11.03.1968 год</a:t>
            </a: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85725" indent="3175">
              <a:buNone/>
            </a:pPr>
            <a:r>
              <a:rPr lang="ru-RU" sz="1800" b="1" dirty="0" smtClean="0">
                <a:solidFill>
                  <a:srgbClr val="7ABC32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</a:t>
            </a:r>
          </a:p>
          <a:p>
            <a:pPr marL="85725" indent="3175">
              <a:buNone/>
            </a:pP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1212AE"/>
                </a:solidFill>
                <a:latin typeface="Times New Roman" pitchFamily="18" charset="0"/>
                <a:cs typeface="Times New Roman" pitchFamily="18" charset="0"/>
              </a:rPr>
              <a:t>МГПИ им. М.С. </a:t>
            </a:r>
            <a:r>
              <a:rPr lang="ru-RU" sz="1800" b="1" dirty="0" err="1" smtClean="0">
                <a:solidFill>
                  <a:srgbClr val="1212AE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800" b="1" dirty="0" smtClean="0">
                <a:solidFill>
                  <a:srgbClr val="1212AE"/>
                </a:solidFill>
                <a:latin typeface="Times New Roman" pitchFamily="18" charset="0"/>
                <a:cs typeface="Times New Roman" pitchFamily="18" charset="0"/>
              </a:rPr>
              <a:t>  г. Саранска </a:t>
            </a:r>
          </a:p>
          <a:p>
            <a:pPr marL="85725" indent="3175">
              <a:buNone/>
            </a:pPr>
            <a:r>
              <a:rPr lang="ru-RU" sz="1800" b="1" dirty="0" smtClean="0">
                <a:solidFill>
                  <a:srgbClr val="1212AE"/>
                </a:solidFill>
                <a:latin typeface="Times New Roman" pitchFamily="18" charset="0"/>
                <a:cs typeface="Times New Roman" pitchFamily="18" charset="0"/>
              </a:rPr>
              <a:t>диплом ЭВ № </a:t>
            </a:r>
            <a:r>
              <a:rPr lang="ru-RU" sz="1800" b="1" dirty="0" smtClean="0">
                <a:solidFill>
                  <a:srgbClr val="1212AE"/>
                </a:solidFill>
              </a:rPr>
              <a:t> 049579 </a:t>
            </a:r>
            <a:endParaRPr lang="ru-RU" sz="1800" dirty="0" smtClean="0">
              <a:solidFill>
                <a:srgbClr val="1212AE"/>
              </a:solidFill>
              <a:latin typeface="Times New Roman" pitchFamily="18" charset="0"/>
              <a:cs typeface="Times New Roman" pitchFamily="18" charset="0"/>
            </a:endParaRPr>
          </a:p>
          <a:p>
            <a:pPr marL="85725" indent="3175">
              <a:buNone/>
            </a:pPr>
            <a:r>
              <a:rPr lang="ru-RU" sz="1800" b="1" dirty="0" smtClean="0">
                <a:solidFill>
                  <a:srgbClr val="7ABC32"/>
                </a:solidFill>
                <a:latin typeface="Times New Roman" pitchFamily="18" charset="0"/>
                <a:cs typeface="Times New Roman" pitchFamily="18" charset="0"/>
              </a:rPr>
              <a:t>Дата выдачи </a:t>
            </a:r>
            <a:r>
              <a:rPr lang="ru-RU" sz="1800" b="1" dirty="0" smtClean="0">
                <a:solidFill>
                  <a:srgbClr val="1212AE"/>
                </a:solidFill>
                <a:latin typeface="Times New Roman" pitchFamily="18" charset="0"/>
                <a:cs typeface="Times New Roman" pitchFamily="18" charset="0"/>
              </a:rPr>
              <a:t>: 5.07.1995 г. </a:t>
            </a:r>
          </a:p>
          <a:p>
            <a:pPr marL="85725" indent="3175">
              <a:buNone/>
            </a:pPr>
            <a:r>
              <a:rPr lang="ru-RU" sz="1800" b="1" dirty="0" smtClean="0">
                <a:solidFill>
                  <a:srgbClr val="7ABC32"/>
                </a:solidFill>
                <a:latin typeface="Times New Roman" pitchFamily="18" charset="0"/>
                <a:cs typeface="Times New Roman" pitchFamily="18" charset="0"/>
              </a:rPr>
              <a:t>Специальность</a:t>
            </a:r>
            <a:r>
              <a:rPr lang="ru-RU" sz="1800" b="1" dirty="0" smtClean="0">
                <a:solidFill>
                  <a:srgbClr val="1212AE"/>
                </a:solidFill>
                <a:latin typeface="Times New Roman" pitchFamily="18" charset="0"/>
                <a:cs typeface="Times New Roman" pitchFamily="18" charset="0"/>
              </a:rPr>
              <a:t>:«Педагогика </a:t>
            </a:r>
            <a:r>
              <a:rPr lang="ru-RU" sz="1800" b="1" smtClean="0">
                <a:solidFill>
                  <a:srgbClr val="1212AE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800" b="1" smtClean="0">
                <a:solidFill>
                  <a:srgbClr val="1212AE"/>
                </a:solidFill>
                <a:latin typeface="Times New Roman" pitchFamily="18" charset="0"/>
                <a:cs typeface="Times New Roman" pitchFamily="18" charset="0"/>
              </a:rPr>
              <a:t>психология (</a:t>
            </a:r>
            <a:r>
              <a:rPr lang="ru-RU" sz="1800" b="1" dirty="0" smtClean="0">
                <a:solidFill>
                  <a:srgbClr val="1212AE"/>
                </a:solidFill>
                <a:latin typeface="Times New Roman" pitchFamily="18" charset="0"/>
                <a:cs typeface="Times New Roman" pitchFamily="18" charset="0"/>
              </a:rPr>
              <a:t>дошкольная)»</a:t>
            </a:r>
            <a:endParaRPr lang="ru-RU" sz="1800" dirty="0" smtClean="0">
              <a:solidFill>
                <a:srgbClr val="1212AE"/>
              </a:solidFill>
              <a:latin typeface="Times New Roman" pitchFamily="18" charset="0"/>
              <a:cs typeface="Times New Roman" pitchFamily="18" charset="0"/>
            </a:endParaRPr>
          </a:p>
          <a:p>
            <a:pPr marL="85725" indent="3175">
              <a:buNone/>
            </a:pPr>
            <a:r>
              <a:rPr lang="ru-RU" sz="1800" b="1" dirty="0" smtClean="0">
                <a:solidFill>
                  <a:srgbClr val="7ABC32"/>
                </a:solidFill>
                <a:latin typeface="Times New Roman" pitchFamily="18" charset="0"/>
                <a:cs typeface="Times New Roman" pitchFamily="18" charset="0"/>
              </a:rPr>
              <a:t>Квалификация</a:t>
            </a:r>
            <a:r>
              <a:rPr lang="ru-RU" sz="1800" b="1" i="1" dirty="0" smtClean="0">
                <a:solidFill>
                  <a:srgbClr val="7ABC3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800" b="1" dirty="0" smtClean="0">
                <a:solidFill>
                  <a:srgbClr val="1212AE"/>
                </a:solidFill>
                <a:latin typeface="Times New Roman" pitchFamily="18" charset="0"/>
                <a:cs typeface="Times New Roman" pitchFamily="18" charset="0"/>
              </a:rPr>
              <a:t>Методист по дошкольному воспитанию. Воспитатель в детском саду.</a:t>
            </a:r>
          </a:p>
          <a:p>
            <a:pPr marL="85725" indent="3175">
              <a:buNone/>
            </a:pPr>
            <a:r>
              <a:rPr lang="ru-RU" sz="1800" b="1" dirty="0" smtClean="0">
                <a:solidFill>
                  <a:srgbClr val="7ABC32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</a:t>
            </a:r>
            <a:r>
              <a:rPr lang="ru-RU" sz="1800" dirty="0" smtClean="0">
                <a:solidFill>
                  <a:srgbClr val="1212AE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800" b="1" dirty="0" smtClean="0">
                <a:solidFill>
                  <a:srgbClr val="1212AE"/>
                </a:solidFill>
                <a:latin typeface="Times New Roman" pitchFamily="18" charset="0"/>
                <a:cs typeface="Times New Roman" pitchFamily="18" charset="0"/>
              </a:rPr>
              <a:t>32 </a:t>
            </a:r>
            <a:r>
              <a:rPr lang="ru-RU" sz="1800" b="1" i="1" dirty="0" smtClean="0">
                <a:solidFill>
                  <a:srgbClr val="1212AE"/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</a:p>
          <a:p>
            <a:pPr marL="85725" indent="3175">
              <a:buNone/>
            </a:pPr>
            <a:r>
              <a:rPr lang="ru-RU" sz="1800" b="1" dirty="0" smtClean="0">
                <a:solidFill>
                  <a:srgbClr val="7ABC32"/>
                </a:solidFill>
                <a:latin typeface="Times New Roman" pitchFamily="18" charset="0"/>
                <a:cs typeface="Times New Roman" pitchFamily="18" charset="0"/>
              </a:rPr>
              <a:t>Общий трудовой стаж  </a:t>
            </a:r>
            <a:r>
              <a:rPr lang="ru-RU" sz="1800" dirty="0" smtClean="0">
                <a:solidFill>
                  <a:srgbClr val="1212AE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1800" b="1" dirty="0" smtClean="0">
                <a:solidFill>
                  <a:srgbClr val="1212AE"/>
                </a:solidFill>
                <a:latin typeface="Times New Roman" pitchFamily="18" charset="0"/>
                <a:cs typeface="Times New Roman" pitchFamily="18" charset="0"/>
              </a:rPr>
              <a:t>35</a:t>
            </a:r>
            <a:r>
              <a:rPr lang="ru-RU" sz="1800" b="1" i="1" dirty="0" smtClean="0">
                <a:solidFill>
                  <a:srgbClr val="1212AE"/>
                </a:solidFill>
                <a:latin typeface="Times New Roman" pitchFamily="18" charset="0"/>
                <a:cs typeface="Times New Roman" pitchFamily="18" charset="0"/>
              </a:rPr>
              <a:t> лет</a:t>
            </a:r>
          </a:p>
          <a:p>
            <a:pPr marL="85725" indent="3175">
              <a:buNone/>
            </a:pPr>
            <a:r>
              <a:rPr lang="ru-RU" sz="1800" b="1" dirty="0" smtClean="0">
                <a:solidFill>
                  <a:srgbClr val="7ABC32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</a:t>
            </a: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800" b="1" dirty="0" smtClean="0">
                <a:solidFill>
                  <a:srgbClr val="1212AE"/>
                </a:solidFill>
                <a:latin typeface="Times New Roman" pitchFamily="18" charset="0"/>
                <a:cs typeface="Times New Roman" pitchFamily="18" charset="0"/>
              </a:rPr>
              <a:t>высшая</a:t>
            </a:r>
          </a:p>
          <a:p>
            <a:pPr marL="85725" indent="3175">
              <a:buNone/>
            </a:pPr>
            <a:r>
              <a:rPr lang="ru-RU" sz="1800" b="1" dirty="0" smtClean="0">
                <a:solidFill>
                  <a:srgbClr val="7ABC32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</a:t>
            </a: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800" b="1" dirty="0" smtClean="0">
                <a:solidFill>
                  <a:srgbClr val="1212AE"/>
                </a:solidFill>
                <a:latin typeface="Times New Roman" pitchFamily="18" charset="0"/>
                <a:cs typeface="Times New Roman" pitchFamily="18" charset="0"/>
              </a:rPr>
              <a:t>22.03.2018</a:t>
            </a:r>
            <a:endParaRPr lang="ru-RU" sz="1800" b="1" i="1" dirty="0" smtClean="0">
              <a:solidFill>
                <a:srgbClr val="1212AE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Рисунок 3" descr="https://i.mycdn.me/i?r=AyH4iRPQ2q0otWIFepML2LxRmbj5TTHipzeXQiiRYZ2Xcg"/>
          <p:cNvPicPr/>
          <p:nvPr/>
        </p:nvPicPr>
        <p:blipFill>
          <a:blip r:embed="rId3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929190" y="285728"/>
            <a:ext cx="3786214" cy="5357850"/>
          </a:xfrm>
          <a:prstGeom prst="rect">
            <a:avLst/>
          </a:prstGeom>
          <a:noFill/>
          <a:ln>
            <a:noFill/>
          </a:ln>
          <a:effectLst>
            <a:glow rad="127000">
              <a:srgbClr val="009900"/>
            </a:glow>
          </a:effectLst>
        </p:spPr>
      </p:pic>
    </p:spTree>
    <p:extLst>
      <p:ext uri="{BB962C8B-B14F-4D97-AF65-F5344CB8AC3E}">
        <p14:creationId xmlns="" xmlns:p14="http://schemas.microsoft.com/office/powerpoint/2010/main" val="4103309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К\Desktop\ГРАМОТЫ КАЧКАЛОВА2022\грамоты дети конкурс\446302639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214422"/>
            <a:ext cx="3714776" cy="262634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5123" name="Picture 3" descr="C:\Users\ПК\Desktop\ГРАМОТЫ КАЧКАЛОВА2022\грамоты дети конкурс\446302602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1214422"/>
            <a:ext cx="3738620" cy="264320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5124" name="Picture 4" descr="C:\Users\ПК\Desktop\ГРАМОТЫ КАЧКАЛОВА2022\грамоты дети конкурс\446652665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86050" y="4000504"/>
            <a:ext cx="3857652" cy="2727361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43890" cy="79690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1212AE"/>
                </a:solidFill>
              </a:rPr>
              <a:t>Российский уровень</a:t>
            </a:r>
            <a:endParaRPr lang="ru-RU" sz="3600" b="1" dirty="0">
              <a:solidFill>
                <a:srgbClr val="1212AE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16016" y="1124745"/>
            <a:ext cx="3744417" cy="48965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571480"/>
            <a:ext cx="4135388" cy="59492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957952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ПК\Desktop\ГРАМОТЫ КАЧКАЛОВА2022\грамоты дети конкурс\IMG_427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628869"/>
            <a:ext cx="3891187" cy="5443337"/>
          </a:xfrm>
          <a:prstGeom prst="rect">
            <a:avLst/>
          </a:prstGeom>
          <a:noFill/>
        </p:spPr>
      </p:pic>
      <p:pic>
        <p:nvPicPr>
          <p:cNvPr id="6147" name="Picture 3" descr="C:\Users\ПК\Desktop\ГРАМОТЫ КАЧКАЛОВА2022\грамоты дети конкурс\IMG_428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642918"/>
            <a:ext cx="3891187" cy="54433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ПК\Desktop\ГРАМОТЫ КАЧКАЛОВА2022\грамоты дети конкурс\IMG_72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42852"/>
            <a:ext cx="4243842" cy="3000396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7171" name="Picture 3" descr="C:\Users\ПК\Desktop\ГРАМОТЫ КАЧКАЛОВА2022\грамоты дети конкурс\IMG_723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3286124"/>
            <a:ext cx="4214842" cy="2979893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7173" name="Picture 5" descr="C:\Users\ПК\Desktop\ГРАМОТЫ КАЧКАЛОВА2022\грамоты дети конкурс\IMG_724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142852"/>
            <a:ext cx="4246570" cy="300232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ГРАМОТЫ ДЛЯ АТТЕСТАЦИИ\IMG_226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14290"/>
            <a:ext cx="2575404" cy="3643338"/>
          </a:xfrm>
          <a:prstGeom prst="rect">
            <a:avLst/>
          </a:prstGeom>
          <a:noFill/>
        </p:spPr>
      </p:pic>
      <p:pic>
        <p:nvPicPr>
          <p:cNvPr id="2051" name="Picture 3" descr="C:\Users\ПК\Desktop\ГРАМОТЫ ДЛЯ АТТЕСТАЦИИ\IMG_226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214290"/>
            <a:ext cx="2575403" cy="3643338"/>
          </a:xfrm>
          <a:prstGeom prst="rect">
            <a:avLst/>
          </a:prstGeom>
          <a:noFill/>
        </p:spPr>
      </p:pic>
      <p:pic>
        <p:nvPicPr>
          <p:cNvPr id="4" name="Picture 2" descr="E:\скан 22\scan Качкалова В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142852"/>
            <a:ext cx="3201865" cy="4572032"/>
          </a:xfrm>
          <a:prstGeom prst="rect">
            <a:avLst/>
          </a:prstGeom>
          <a:noFill/>
        </p:spPr>
      </p:pic>
      <p:pic>
        <p:nvPicPr>
          <p:cNvPr id="2052" name="Picture 4" descr="E:\ГРАНТ ВАЛЕНТИНА\ГРАМОТЫ ДЛЯ АТТЕСТАЦИИ\IMG_226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57356" y="3429000"/>
            <a:ext cx="2357454" cy="33350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К\Desktop\ГРАМОТЫ ДЛЯ АТТЕСТАЦИИ\IMG_04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6" y="428604"/>
            <a:ext cx="3835446" cy="5429288"/>
          </a:xfrm>
          <a:prstGeom prst="rect">
            <a:avLst/>
          </a:prstGeom>
          <a:noFill/>
          <a:ln w="28575">
            <a:solidFill>
              <a:srgbClr val="D09622"/>
            </a:solidFill>
          </a:ln>
        </p:spPr>
      </p:pic>
      <p:pic>
        <p:nvPicPr>
          <p:cNvPr id="3075" name="Picture 3" descr="E:\ГРАНТ ВАЛЕНТИНА\ГРАМОТЫ ДЛЯ АТТЕСТАЦИИ\IMG_279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496" y="3071810"/>
            <a:ext cx="5050244" cy="3571900"/>
          </a:xfrm>
          <a:prstGeom prst="rect">
            <a:avLst/>
          </a:prstGeom>
          <a:noFill/>
          <a:ln w="28575">
            <a:solidFill>
              <a:srgbClr val="D09622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К\Desktop\ГРАМОТЫ КАЧКАЛОВА2022\грамоты дети конкурс\Screenshot_20220725_2031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1714488"/>
            <a:ext cx="2452514" cy="3429024"/>
          </a:xfrm>
          <a:prstGeom prst="rect">
            <a:avLst/>
          </a:prstGeom>
          <a:noFill/>
        </p:spPr>
      </p:pic>
      <p:pic>
        <p:nvPicPr>
          <p:cNvPr id="9218" name="Picture 2" descr="C:\Users\ПК\Desktop\ГРАМОТЫ КАЧКАЛОВА2022\грамоты дети конкурс\IMG-20210521-WA001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714356"/>
            <a:ext cx="2449187" cy="3500462"/>
          </a:xfrm>
          <a:prstGeom prst="rect">
            <a:avLst/>
          </a:prstGeom>
          <a:noFill/>
        </p:spPr>
      </p:pic>
      <p:pic>
        <p:nvPicPr>
          <p:cNvPr id="4" name="Picture 3" descr="C:\Users\ПК\Desktop\ГРАМОТЫ КАЧКАЛОВА2022\Грамоты конкурс воспитатель\IMG_677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643314"/>
            <a:ext cx="4059752" cy="2870064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57224" y="274638"/>
            <a:ext cx="7829576" cy="1154098"/>
          </a:xfrm>
        </p:spPr>
        <p:txBody>
          <a:bodyPr>
            <a:normAutofit/>
          </a:bodyPr>
          <a:lstStyle/>
          <a:p>
            <a:pPr algn="r"/>
            <a:r>
              <a:rPr lang="ru-RU" sz="3200" b="1" dirty="0" smtClean="0">
                <a:solidFill>
                  <a:srgbClr val="1212AE"/>
                </a:solidFill>
              </a:rPr>
              <a:t>Международный уровень</a:t>
            </a:r>
            <a:endParaRPr lang="ru-RU" sz="3200" b="1" dirty="0">
              <a:solidFill>
                <a:srgbClr val="1212AE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965" y="1052736"/>
            <a:ext cx="8246070" cy="3888432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5. Наличие авторских программ, методических </a:t>
            </a:r>
            <a:r>
              <a:rPr lang="ru-RU" b="1" dirty="0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пособий.</a:t>
            </a:r>
            <a:endParaRPr lang="en-US" b="1" dirty="0">
              <a:solidFill>
                <a:srgbClr val="0070C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08451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965" y="620688"/>
            <a:ext cx="8246070" cy="4320480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6</a:t>
            </a:r>
            <a:r>
              <a:rPr lang="ru-RU" b="1" dirty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. Выступления </a:t>
            </a:r>
            <a:r>
              <a:rPr lang="ru-RU" b="1" dirty="0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на заседаниях методических советов, на </a:t>
            </a:r>
            <a:r>
              <a:rPr lang="ru-RU" b="1" dirty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научно-практических конференциях, педчтениях, семинарах, </a:t>
            </a:r>
            <a:r>
              <a:rPr lang="ru-RU" b="1" dirty="0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секциях, форумах, радиопередачах. </a:t>
            </a:r>
            <a:endParaRPr lang="en-US" b="1" dirty="0">
              <a:solidFill>
                <a:srgbClr val="0070C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22393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для аттестации новое декабрь\сканирование последнее22\004.jpg"/>
          <p:cNvPicPr>
            <a:picLocks noChangeAspect="1" noChangeArrowheads="1"/>
          </p:cNvPicPr>
          <p:nvPr/>
        </p:nvPicPr>
        <p:blipFill>
          <a:blip r:embed="rId3" cstate="print"/>
          <a:srcRect l="1228"/>
          <a:stretch>
            <a:fillRect/>
          </a:stretch>
        </p:blipFill>
        <p:spPr bwMode="auto">
          <a:xfrm>
            <a:off x="285720" y="714356"/>
            <a:ext cx="4101090" cy="5715040"/>
          </a:xfrm>
          <a:prstGeom prst="rect">
            <a:avLst/>
          </a:prstGeom>
          <a:noFill/>
          <a:ln w="28575">
            <a:solidFill>
              <a:srgbClr val="1212AE"/>
            </a:solidFill>
          </a:ln>
        </p:spPr>
      </p:pic>
      <p:pic>
        <p:nvPicPr>
          <p:cNvPr id="2053" name="Picture 5" descr="C:\Users\ПК\Desktop\БЛАГОДАРНОСТЬ АГР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714356"/>
            <a:ext cx="4152075" cy="5715040"/>
          </a:xfrm>
          <a:prstGeom prst="rect">
            <a:avLst/>
          </a:prstGeom>
          <a:noFill/>
          <a:ln w="28575">
            <a:solidFill>
              <a:srgbClr val="1212AE"/>
            </a:solidFill>
          </a:ln>
        </p:spPr>
      </p:pic>
    </p:spTree>
    <p:extLst>
      <p:ext uri="{BB962C8B-B14F-4D97-AF65-F5344CB8AC3E}">
        <p14:creationId xmlns="" xmlns:p14="http://schemas.microsoft.com/office/powerpoint/2010/main" val="584757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555" y="642918"/>
            <a:ext cx="8856890" cy="335758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Georgia" pitchFamily="18" charset="0"/>
                <a:ea typeface="Lucida Sans Unicode" pitchFamily="34" charset="0"/>
              </a:rPr>
              <a:t>Опыт работы воспитателя</a:t>
            </a:r>
            <a:r>
              <a:rPr lang="en-US" sz="3200" b="1" dirty="0" smtClean="0">
                <a:solidFill>
                  <a:srgbClr val="C00000"/>
                </a:solidFill>
                <a:latin typeface="Georgia" pitchFamily="18" charset="0"/>
                <a:ea typeface="Lucida Sans Unicode" pitchFamily="34" charset="0"/>
              </a:rPr>
              <a:t/>
            </a:r>
            <a:br>
              <a:rPr lang="en-US" sz="3200" b="1" dirty="0" smtClean="0">
                <a:solidFill>
                  <a:srgbClr val="C00000"/>
                </a:solidFill>
                <a:latin typeface="Georgia" pitchFamily="18" charset="0"/>
                <a:ea typeface="Lucida Sans Unicode" pitchFamily="34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Georgia" pitchFamily="18" charset="0"/>
                <a:ea typeface="Lucida Sans Unicode" pitchFamily="34" charset="0"/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  <a:latin typeface="Georgia" pitchFamily="18" charset="0"/>
                <a:ea typeface="Lucida Sans Unicode" pitchFamily="34" charset="0"/>
              </a:rPr>
              <a:t>Качкаловой</a:t>
            </a:r>
            <a:r>
              <a:rPr lang="ru-RU" sz="3200" b="1" dirty="0" smtClean="0">
                <a:solidFill>
                  <a:srgbClr val="C00000"/>
                </a:solidFill>
                <a:latin typeface="Georgia" pitchFamily="18" charset="0"/>
                <a:ea typeface="Lucida Sans Unicode" pitchFamily="34" charset="0"/>
              </a:rPr>
              <a:t> В.И. размещен на сайте МДОУ «Детский сад №117»</a:t>
            </a:r>
            <a:r>
              <a:rPr lang="ru-RU" sz="3200" dirty="0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/>
            </a:r>
            <a:br>
              <a:rPr lang="ru-RU" sz="3200" dirty="0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</a:br>
            <a:r>
              <a:rPr lang="ru-RU" altLang="ru-RU" sz="3200" dirty="0" smtClean="0">
                <a:solidFill>
                  <a:srgbClr val="05828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Light Condensed" pitchFamily="34" charset="0"/>
                <a:ea typeface="Lucida Sans Unicode" pitchFamily="34" charset="0"/>
                <a:cs typeface="Lucida Sans Unicode" pitchFamily="34" charset="0"/>
              </a:rPr>
              <a:t/>
            </a:r>
            <a:br>
              <a:rPr lang="ru-RU" altLang="ru-RU" sz="3200" dirty="0" smtClean="0">
                <a:solidFill>
                  <a:srgbClr val="05828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Light Condensed" pitchFamily="34" charset="0"/>
                <a:ea typeface="Lucida Sans Unicode" pitchFamily="34" charset="0"/>
                <a:cs typeface="Lucida Sans Unicode" pitchFamily="34" charset="0"/>
              </a:rPr>
            </a:br>
            <a:r>
              <a:rPr lang="ru-RU" altLang="ru-RU" sz="3200" dirty="0" smtClean="0">
                <a:solidFill>
                  <a:srgbClr val="05828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Light Condensed" pitchFamily="34" charset="0"/>
                <a:ea typeface="Lucida Sans Unicode" pitchFamily="34" charset="0"/>
                <a:cs typeface="Lucida Sans Unicode" pitchFamily="34" charset="0"/>
                <a:hlinkClick r:id="rId3"/>
              </a:rPr>
              <a:t>http://ds117sar.schoolrm.ru/edu-process/org-edu/?bitrix_include_areas=N&amp;clear_cache=Y</a:t>
            </a:r>
            <a:r>
              <a:rPr lang="ru-RU" altLang="ru-RU" sz="3200" dirty="0" smtClean="0">
                <a:solidFill>
                  <a:srgbClr val="05828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Light Condensed" pitchFamily="34" charset="0"/>
                <a:ea typeface="Lucida Sans Unicode" pitchFamily="34" charset="0"/>
                <a:cs typeface="Lucida Sans Unicode" pitchFamily="34" charset="0"/>
              </a:rPr>
              <a:t/>
            </a:r>
            <a:br>
              <a:rPr lang="ru-RU" altLang="ru-RU" sz="3200" dirty="0" smtClean="0">
                <a:solidFill>
                  <a:srgbClr val="05828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Light Condensed" pitchFamily="34" charset="0"/>
                <a:ea typeface="Lucida Sans Unicode" pitchFamily="34" charset="0"/>
                <a:cs typeface="Lucida Sans Unicode" pitchFamily="34" charset="0"/>
              </a:rPr>
            </a:br>
            <a:endParaRPr lang="en-US" sz="3200" dirty="0">
              <a:solidFill>
                <a:srgbClr val="0070C0"/>
              </a:solidFill>
              <a:latin typeface="Georgia" pitchFamily="18" charset="0"/>
              <a:ea typeface="Lucida Sans Unicode" pitchFamily="34" charset="0"/>
            </a:endParaRPr>
          </a:p>
        </p:txBody>
      </p:sp>
      <p:pic>
        <p:nvPicPr>
          <p:cNvPr id="4" name="Picture 5" descr="https://upload2.schoolrm.ru/iblock/11c/img_387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74" y="3571876"/>
            <a:ext cx="4095768" cy="3079147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/>
          </a:extLst>
        </p:spPr>
      </p:pic>
    </p:spTree>
    <p:extLst>
      <p:ext uri="{BB962C8B-B14F-4D97-AF65-F5344CB8AC3E}">
        <p14:creationId xmlns="" xmlns:p14="http://schemas.microsoft.com/office/powerpoint/2010/main" val="20639931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К\Desktop\ГРАМОТЫ ДЛЯ АТТЕСТАЦИИ\2022-11-23\001.jpg"/>
          <p:cNvPicPr>
            <a:picLocks noChangeAspect="1" noChangeArrowheads="1"/>
          </p:cNvPicPr>
          <p:nvPr/>
        </p:nvPicPr>
        <p:blipFill>
          <a:blip r:embed="rId3" cstate="print"/>
          <a:srcRect l="1750"/>
          <a:stretch>
            <a:fillRect/>
          </a:stretch>
        </p:blipFill>
        <p:spPr bwMode="auto">
          <a:xfrm>
            <a:off x="142844" y="357166"/>
            <a:ext cx="4334366" cy="6072230"/>
          </a:xfrm>
          <a:prstGeom prst="rect">
            <a:avLst/>
          </a:prstGeom>
          <a:noFill/>
          <a:ln w="28575">
            <a:solidFill>
              <a:srgbClr val="1212AE"/>
            </a:solidFill>
          </a:ln>
        </p:spPr>
      </p:pic>
      <p:pic>
        <p:nvPicPr>
          <p:cNvPr id="5123" name="Picture 3" descr="C:\Users\ПК\Desktop\ГРАМОТЫ ДЛЯ АТТЕСТАЦИИ\2022-11-23\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0091" y="357166"/>
            <a:ext cx="4411580" cy="6072230"/>
          </a:xfrm>
          <a:prstGeom prst="rect">
            <a:avLst/>
          </a:prstGeom>
          <a:noFill/>
          <a:ln w="28575">
            <a:solidFill>
              <a:srgbClr val="1212AE"/>
            </a:solidFill>
          </a:ln>
        </p:spPr>
      </p:pic>
    </p:spTree>
    <p:extLst>
      <p:ext uri="{BB962C8B-B14F-4D97-AF65-F5344CB8AC3E}">
        <p14:creationId xmlns="" xmlns:p14="http://schemas.microsoft.com/office/powerpoint/2010/main" val="8207308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ГРАМОТЫ КАЧКАЛОВА2022\Грамоты конкурс воспитатель\001.jpg"/>
          <p:cNvPicPr>
            <a:picLocks noChangeAspect="1" noChangeArrowheads="1"/>
          </p:cNvPicPr>
          <p:nvPr/>
        </p:nvPicPr>
        <p:blipFill>
          <a:blip r:embed="rId3" cstate="print"/>
          <a:srcRect l="11092" t="35145" r="3876" b="21939"/>
          <a:stretch>
            <a:fillRect/>
          </a:stretch>
        </p:blipFill>
        <p:spPr bwMode="auto">
          <a:xfrm rot="-60000">
            <a:off x="2384670" y="3656271"/>
            <a:ext cx="4552087" cy="3162246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</p:pic>
      <p:pic>
        <p:nvPicPr>
          <p:cNvPr id="2051" name="Picture 3" descr="C:\Users\ПК\Desktop\ГРАМОТЫ ДЛЯ АТТЕСТАЦИИ\2022-12-12\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181393" y="-462204"/>
            <a:ext cx="3214709" cy="4424821"/>
          </a:xfrm>
          <a:prstGeom prst="rect">
            <a:avLst/>
          </a:prstGeom>
          <a:noFill/>
          <a:ln w="19050">
            <a:solidFill>
              <a:srgbClr val="2A5A06"/>
            </a:solidFill>
          </a:ln>
        </p:spPr>
      </p:pic>
      <p:pic>
        <p:nvPicPr>
          <p:cNvPr id="7170" name="Picture 2" descr="C:\Users\ПК\Desktop\0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42852"/>
            <a:ext cx="4288001" cy="3214686"/>
          </a:xfrm>
          <a:prstGeom prst="rect">
            <a:avLst/>
          </a:prstGeom>
          <a:noFill/>
          <a:ln w="19050">
            <a:solidFill>
              <a:srgbClr val="2A5A06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965" y="764704"/>
            <a:ext cx="8246070" cy="4176463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7. Проведение открытых занятий, мастер-классов, </a:t>
            </a:r>
            <a:r>
              <a:rPr lang="ru-RU" b="1" dirty="0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мероприятий.</a:t>
            </a:r>
            <a:endParaRPr lang="en-US" b="1" dirty="0">
              <a:solidFill>
                <a:srgbClr val="0070C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75757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К\Desktop\2022 Аттестация Качкалова В.И\отсканированные документы\7.откр.занятия.jpg"/>
          <p:cNvPicPr>
            <a:picLocks noChangeAspect="1" noChangeArrowheads="1"/>
          </p:cNvPicPr>
          <p:nvPr/>
        </p:nvPicPr>
        <p:blipFill>
          <a:blip r:embed="rId3" cstate="print"/>
          <a:srcRect l="1603"/>
          <a:stretch>
            <a:fillRect/>
          </a:stretch>
        </p:blipFill>
        <p:spPr bwMode="auto">
          <a:xfrm>
            <a:off x="2500298" y="500042"/>
            <a:ext cx="4386249" cy="6135693"/>
          </a:xfrm>
          <a:prstGeom prst="rect">
            <a:avLst/>
          </a:prstGeom>
          <a:noFill/>
          <a:ln w="28575">
            <a:solidFill>
              <a:srgbClr val="1212AE"/>
            </a:solidFill>
          </a:ln>
        </p:spPr>
      </p:pic>
    </p:spTree>
    <p:extLst>
      <p:ext uri="{BB962C8B-B14F-4D97-AF65-F5344CB8AC3E}">
        <p14:creationId xmlns="" xmlns:p14="http://schemas.microsoft.com/office/powerpoint/2010/main" val="41086556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764704"/>
            <a:ext cx="8856890" cy="4009077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8. </a:t>
            </a:r>
            <a:r>
              <a:rPr lang="ru-RU" b="1" dirty="0" smtClean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Экспертная деятельность</a:t>
            </a:r>
            <a:endParaRPr lang="en-US" b="1" dirty="0">
              <a:solidFill>
                <a:srgbClr val="0070C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97920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555" y="500043"/>
            <a:ext cx="8856890" cy="4657149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9</a:t>
            </a:r>
            <a:r>
              <a:rPr lang="ru-RU" b="1" dirty="0" smtClean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. Общественно – педагогическая деятельность </a:t>
            </a:r>
            <a:r>
              <a:rPr lang="ru-RU" b="1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педагога: участие в экспертных комиссиях, в </a:t>
            </a:r>
            <a:r>
              <a:rPr lang="ru-RU" b="1" dirty="0" smtClean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педагогических сообществах. в жюри конкурсов</a:t>
            </a:r>
            <a:r>
              <a:rPr lang="ru-RU" b="1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.</a:t>
            </a:r>
            <a:endParaRPr lang="en-US" b="1" dirty="0">
              <a:solidFill>
                <a:srgbClr val="0070C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39484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15766"/>
            <a:ext cx="2357454" cy="3275664"/>
          </a:xfrm>
          <a:prstGeom prst="rect">
            <a:avLst/>
          </a:prstGeom>
          <a:ln w="28575">
            <a:solidFill>
              <a:srgbClr val="1212AE"/>
            </a:solidFill>
          </a:ln>
        </p:spPr>
      </p:pic>
      <p:pic>
        <p:nvPicPr>
          <p:cNvPr id="3074" name="Picture 2" descr="C:\Users\ПК\Desktop\I ПАПКА\документы скан 2\3\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0"/>
            <a:ext cx="2357454" cy="3244869"/>
          </a:xfrm>
          <a:prstGeom prst="rect">
            <a:avLst/>
          </a:prstGeom>
          <a:noFill/>
          <a:ln w="28575">
            <a:solidFill>
              <a:srgbClr val="1212AE"/>
            </a:solidFill>
          </a:ln>
        </p:spPr>
      </p:pic>
      <p:pic>
        <p:nvPicPr>
          <p:cNvPr id="4098" name="Picture 2" descr="E:\скан 22\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7356" y="3429000"/>
            <a:ext cx="2332394" cy="3210377"/>
          </a:xfrm>
          <a:prstGeom prst="rect">
            <a:avLst/>
          </a:prstGeom>
          <a:noFill/>
          <a:ln w="28575">
            <a:solidFill>
              <a:srgbClr val="1212AE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0"/>
            <a:ext cx="2357454" cy="3155225"/>
          </a:xfrm>
          <a:prstGeom prst="rect">
            <a:avLst/>
          </a:prstGeom>
          <a:noFill/>
          <a:ln w="28575">
            <a:solidFill>
              <a:srgbClr val="1212AE"/>
            </a:solidFill>
            <a:miter lim="800000"/>
            <a:headEnd/>
            <a:tailEnd/>
          </a:ln>
        </p:spPr>
      </p:pic>
      <p:pic>
        <p:nvPicPr>
          <p:cNvPr id="6146" name="Picture 2" descr="E:\для аттестации новое декабрь 2\1557210-148-149-ser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3429000"/>
            <a:ext cx="2286016" cy="3233613"/>
          </a:xfrm>
          <a:prstGeom prst="rect">
            <a:avLst/>
          </a:prstGeom>
          <a:noFill/>
          <a:ln w="19050">
            <a:solidFill>
              <a:srgbClr val="7ABC32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ПК\Desktop\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5400000">
            <a:off x="4684293" y="2316575"/>
            <a:ext cx="3633066" cy="5000660"/>
          </a:xfrm>
          <a:prstGeom prst="rect">
            <a:avLst/>
          </a:prstGeom>
          <a:noFill/>
          <a:ln w="38100">
            <a:solidFill>
              <a:srgbClr val="1212AE"/>
            </a:solidFill>
          </a:ln>
        </p:spPr>
      </p:pic>
      <p:pic>
        <p:nvPicPr>
          <p:cNvPr id="4" name="Picture 3" descr="C:\Users\ПК\Desktop\I ПАПКА\документы скан 2\3\009.jpg"/>
          <p:cNvPicPr>
            <a:picLocks noChangeAspect="1" noChangeArrowheads="1"/>
          </p:cNvPicPr>
          <p:nvPr/>
        </p:nvPicPr>
        <p:blipFill>
          <a:blip r:embed="rId5" cstate="print"/>
          <a:srcRect l="1721"/>
          <a:stretch>
            <a:fillRect/>
          </a:stretch>
        </p:blipFill>
        <p:spPr bwMode="auto">
          <a:xfrm>
            <a:off x="142844" y="214290"/>
            <a:ext cx="3714776" cy="5202643"/>
          </a:xfrm>
          <a:prstGeom prst="rect">
            <a:avLst/>
          </a:prstGeom>
          <a:noFill/>
          <a:ln w="28575">
            <a:solidFill>
              <a:srgbClr val="1212AE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8041320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I ПАПКА\документы скан 2\3\006.jpg"/>
          <p:cNvPicPr>
            <a:picLocks noChangeAspect="1" noChangeArrowheads="1"/>
          </p:cNvPicPr>
          <p:nvPr/>
        </p:nvPicPr>
        <p:blipFill>
          <a:blip r:embed="rId4" cstate="print"/>
          <a:srcRect l="2333" r="2017"/>
          <a:stretch>
            <a:fillRect/>
          </a:stretch>
        </p:blipFill>
        <p:spPr bwMode="auto">
          <a:xfrm>
            <a:off x="214282" y="142852"/>
            <a:ext cx="2928958" cy="4214842"/>
          </a:xfrm>
          <a:prstGeom prst="rect">
            <a:avLst/>
          </a:prstGeom>
          <a:noFill/>
          <a:ln w="28575">
            <a:solidFill>
              <a:srgbClr val="1212AE"/>
            </a:solidFill>
          </a:ln>
        </p:spPr>
      </p:pic>
      <p:pic>
        <p:nvPicPr>
          <p:cNvPr id="5122" name="Picture 2" descr="E:\скан 22\006.jpg"/>
          <p:cNvPicPr>
            <a:picLocks noChangeAspect="1" noChangeArrowheads="1"/>
          </p:cNvPicPr>
          <p:nvPr/>
        </p:nvPicPr>
        <p:blipFill>
          <a:blip r:embed="rId5" cstate="print"/>
          <a:srcRect l="2373" r="5074"/>
          <a:stretch>
            <a:fillRect/>
          </a:stretch>
        </p:blipFill>
        <p:spPr bwMode="auto">
          <a:xfrm>
            <a:off x="3214678" y="857232"/>
            <a:ext cx="2786082" cy="4143404"/>
          </a:xfrm>
          <a:prstGeom prst="rect">
            <a:avLst/>
          </a:prstGeom>
          <a:noFill/>
          <a:ln w="28575">
            <a:solidFill>
              <a:srgbClr val="1212AE"/>
            </a:solidFill>
          </a:ln>
        </p:spPr>
      </p:pic>
      <p:pic>
        <p:nvPicPr>
          <p:cNvPr id="5123" name="Picture 3" descr="E:\для аттестации новое декабрь 1\сканирование последнее22\001.jpg"/>
          <p:cNvPicPr>
            <a:picLocks noChangeAspect="1" noChangeArrowheads="1"/>
          </p:cNvPicPr>
          <p:nvPr/>
        </p:nvPicPr>
        <p:blipFill>
          <a:blip r:embed="rId6" cstate="print"/>
          <a:srcRect l="4387" r="1299"/>
          <a:stretch>
            <a:fillRect/>
          </a:stretch>
        </p:blipFill>
        <p:spPr bwMode="auto">
          <a:xfrm>
            <a:off x="6143636" y="2500306"/>
            <a:ext cx="2888034" cy="4214818"/>
          </a:xfrm>
          <a:prstGeom prst="rect">
            <a:avLst/>
          </a:prstGeom>
          <a:noFill/>
          <a:ln w="28575">
            <a:solidFill>
              <a:srgbClr val="1212AE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1954476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555" y="642919"/>
            <a:ext cx="8856890" cy="2786081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10. </a:t>
            </a:r>
            <a:r>
              <a:rPr lang="ru-RU" b="1" dirty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Позитивные результаты работы с </a:t>
            </a:r>
            <a:r>
              <a:rPr lang="ru-RU" b="1" dirty="0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воспитанниками.</a:t>
            </a:r>
            <a:endParaRPr lang="en-US" b="1" dirty="0">
              <a:solidFill>
                <a:srgbClr val="0070C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3362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965" y="714357"/>
            <a:ext cx="8337877" cy="4226811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1</a:t>
            </a:r>
            <a:r>
              <a:rPr lang="ru-RU" b="1" dirty="0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. Участие в инновационной (экспериментальной деятельности)</a:t>
            </a:r>
            <a:endParaRPr lang="en-US" b="1" dirty="0">
              <a:solidFill>
                <a:srgbClr val="0070C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14994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C:\Users\ПК\Desktop\позитивные результаты детей 22\001.jpg"/>
          <p:cNvPicPr>
            <a:picLocks noChangeAspect="1" noChangeArrowheads="1"/>
          </p:cNvPicPr>
          <p:nvPr/>
        </p:nvPicPr>
        <p:blipFill>
          <a:blip r:embed="rId3" cstate="print"/>
          <a:srcRect l="1681" t="1221"/>
          <a:stretch>
            <a:fillRect/>
          </a:stretch>
        </p:blipFill>
        <p:spPr bwMode="auto">
          <a:xfrm>
            <a:off x="214282" y="357165"/>
            <a:ext cx="4339391" cy="6000793"/>
          </a:xfrm>
          <a:prstGeom prst="rect">
            <a:avLst/>
          </a:prstGeom>
          <a:noFill/>
          <a:ln w="28575">
            <a:solidFill>
              <a:srgbClr val="1212AE"/>
            </a:solidFill>
          </a:ln>
        </p:spPr>
      </p:pic>
      <p:pic>
        <p:nvPicPr>
          <p:cNvPr id="33794" name="Picture 2" descr="C:\Users\ПК\Desktop\позитивные результаты детей 22\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57165"/>
            <a:ext cx="4341058" cy="5975161"/>
          </a:xfrm>
          <a:prstGeom prst="rect">
            <a:avLst/>
          </a:prstGeom>
          <a:noFill/>
          <a:ln w="28575">
            <a:solidFill>
              <a:srgbClr val="1212AE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8032113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C:\Users\ПК\Desktop\позитивные результаты детей 22\003.jpg"/>
          <p:cNvPicPr>
            <a:picLocks noChangeAspect="1" noChangeArrowheads="1"/>
          </p:cNvPicPr>
          <p:nvPr/>
        </p:nvPicPr>
        <p:blipFill>
          <a:blip r:embed="rId3" cstate="print"/>
          <a:srcRect l="1619"/>
          <a:stretch>
            <a:fillRect/>
          </a:stretch>
        </p:blipFill>
        <p:spPr bwMode="auto">
          <a:xfrm>
            <a:off x="142844" y="357166"/>
            <a:ext cx="4238021" cy="5929354"/>
          </a:xfrm>
          <a:prstGeom prst="rect">
            <a:avLst/>
          </a:prstGeom>
          <a:noFill/>
          <a:ln w="28575">
            <a:solidFill>
              <a:srgbClr val="1212AE"/>
            </a:solidFill>
          </a:ln>
        </p:spPr>
      </p:pic>
      <p:pic>
        <p:nvPicPr>
          <p:cNvPr id="1026" name="Picture 2" descr="C:\Users\ПК\Desktop\справка\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57166"/>
            <a:ext cx="4307778" cy="5929354"/>
          </a:xfrm>
          <a:prstGeom prst="rect">
            <a:avLst/>
          </a:prstGeom>
          <a:noFill/>
          <a:ln w="28575">
            <a:solidFill>
              <a:srgbClr val="1212AE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409972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555" y="692696"/>
            <a:ext cx="8856890" cy="3888432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11. Качество взаимодействия с родителями</a:t>
            </a:r>
            <a:endParaRPr lang="en-US" b="1" dirty="0">
              <a:solidFill>
                <a:srgbClr val="0070C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94805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К\Desktop\для аттестации новое декабрь\сканирование последнее22\002.jpg"/>
          <p:cNvPicPr>
            <a:picLocks noChangeAspect="1" noChangeArrowheads="1"/>
          </p:cNvPicPr>
          <p:nvPr/>
        </p:nvPicPr>
        <p:blipFill>
          <a:blip r:embed="rId3" cstate="print"/>
          <a:srcRect l="1767" t="1284"/>
          <a:stretch>
            <a:fillRect/>
          </a:stretch>
        </p:blipFill>
        <p:spPr bwMode="auto">
          <a:xfrm>
            <a:off x="142844" y="428604"/>
            <a:ext cx="4352361" cy="6020192"/>
          </a:xfrm>
          <a:prstGeom prst="rect">
            <a:avLst/>
          </a:prstGeom>
          <a:noFill/>
          <a:ln w="28575">
            <a:solidFill>
              <a:srgbClr val="1212AE"/>
            </a:solidFill>
          </a:ln>
        </p:spPr>
      </p:pic>
      <p:pic>
        <p:nvPicPr>
          <p:cNvPr id="4099" name="Picture 3" descr="C:\Users\ПК\Desktop\для аттестации новое декабрь\сканирование последнее22\003.jpg"/>
          <p:cNvPicPr>
            <a:picLocks noChangeAspect="1" noChangeArrowheads="1"/>
          </p:cNvPicPr>
          <p:nvPr/>
        </p:nvPicPr>
        <p:blipFill>
          <a:blip r:embed="rId4" cstate="print"/>
          <a:srcRect l="1759"/>
          <a:stretch>
            <a:fillRect/>
          </a:stretch>
        </p:blipFill>
        <p:spPr bwMode="auto">
          <a:xfrm>
            <a:off x="4643438" y="428604"/>
            <a:ext cx="4296508" cy="6019708"/>
          </a:xfrm>
          <a:prstGeom prst="rect">
            <a:avLst/>
          </a:prstGeom>
          <a:noFill/>
          <a:ln w="28575">
            <a:solidFill>
              <a:srgbClr val="1212AE"/>
            </a:solidFill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ПК\Desktop\2022 Аттестация Качкалова В.И\отсканированные документы\анализ анкеты11.анкета.jpg"/>
          <p:cNvPicPr>
            <a:picLocks noChangeAspect="1" noChangeArrowheads="1"/>
          </p:cNvPicPr>
          <p:nvPr/>
        </p:nvPicPr>
        <p:blipFill>
          <a:blip r:embed="rId4" cstate="print"/>
          <a:srcRect l="1873"/>
          <a:stretch>
            <a:fillRect/>
          </a:stretch>
        </p:blipFill>
        <p:spPr bwMode="auto">
          <a:xfrm>
            <a:off x="4826645" y="285728"/>
            <a:ext cx="4074320" cy="5715040"/>
          </a:xfrm>
          <a:prstGeom prst="rect">
            <a:avLst/>
          </a:prstGeom>
          <a:noFill/>
          <a:ln w="28575">
            <a:solidFill>
              <a:srgbClr val="1212AE"/>
            </a:solidFill>
          </a:ln>
        </p:spPr>
      </p:pic>
      <p:pic>
        <p:nvPicPr>
          <p:cNvPr id="9220" name="Picture 4" descr="E:\для аттестации новое декабрь 2\анкета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85728"/>
            <a:ext cx="4198181" cy="5778503"/>
          </a:xfrm>
          <a:prstGeom prst="rect">
            <a:avLst/>
          </a:prstGeom>
          <a:noFill/>
          <a:ln w="28575">
            <a:solidFill>
              <a:srgbClr val="1212AE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0472277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555" y="500043"/>
            <a:ext cx="8856890" cy="4297109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12. Работа с детьми </a:t>
            </a:r>
            <a:br>
              <a:rPr lang="ru-RU" b="1" dirty="0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из социально – неблагополучных семей</a:t>
            </a:r>
            <a:endParaRPr lang="en-US" b="1" dirty="0">
              <a:solidFill>
                <a:srgbClr val="0070C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22807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3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К\Desktop\2022 Аттестация Качкалова В.И\отсканированные документы\12 небл.семьи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28604"/>
            <a:ext cx="4357718" cy="5998093"/>
          </a:xfrm>
          <a:prstGeom prst="rect">
            <a:avLst/>
          </a:prstGeom>
          <a:noFill/>
          <a:ln w="28575">
            <a:solidFill>
              <a:srgbClr val="1212AE"/>
            </a:solidFill>
          </a:ln>
        </p:spPr>
      </p:pic>
      <p:pic>
        <p:nvPicPr>
          <p:cNvPr id="4099" name="Picture 3" descr="C:\Users\ПК\Desktop\2022 Аттестация Качкалова В.И\отсканированные документы\12.небл.семь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2975" y="428604"/>
            <a:ext cx="4338181" cy="5971201"/>
          </a:xfrm>
          <a:prstGeom prst="rect">
            <a:avLst/>
          </a:prstGeom>
          <a:noFill/>
          <a:ln w="28575">
            <a:solidFill>
              <a:srgbClr val="1212AE"/>
            </a:solidFill>
          </a:ln>
        </p:spPr>
      </p:pic>
    </p:spTree>
    <p:extLst>
      <p:ext uri="{BB962C8B-B14F-4D97-AF65-F5344CB8AC3E}">
        <p14:creationId xmlns="" xmlns:p14="http://schemas.microsoft.com/office/powerpoint/2010/main" val="5985033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555" y="620688"/>
            <a:ext cx="8856890" cy="4176464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13. </a:t>
            </a:r>
            <a:r>
              <a:rPr lang="ru-RU" b="1" dirty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Участие педагога </a:t>
            </a:r>
            <a:r>
              <a:rPr lang="ru-RU" b="1" dirty="0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в </a:t>
            </a:r>
            <a:r>
              <a:rPr lang="ru-RU" b="1" dirty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профессиональных </a:t>
            </a:r>
            <a:r>
              <a:rPr lang="ru-RU" b="1" dirty="0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конкурсах.</a:t>
            </a:r>
            <a:endParaRPr lang="en-US" b="1" dirty="0">
              <a:solidFill>
                <a:srgbClr val="0070C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07762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ПК\Desktop\2022 Аттестация Качкалова В.И\отсканированные документы\13 профессиональные конкурс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290"/>
            <a:ext cx="4359679" cy="6000792"/>
          </a:xfrm>
          <a:prstGeom prst="rect">
            <a:avLst/>
          </a:prstGeom>
          <a:noFill/>
          <a:ln w="28575">
            <a:solidFill>
              <a:srgbClr val="1212AE"/>
            </a:solidFill>
          </a:ln>
        </p:spPr>
      </p:pic>
      <p:pic>
        <p:nvPicPr>
          <p:cNvPr id="6147" name="Picture 3" descr="C:\Users\ПК\Desktop\2022 Аттестация Качкалова В.И\отсканированные документы\13профессиональные конкурс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14290"/>
            <a:ext cx="4359679" cy="6000792"/>
          </a:xfrm>
          <a:prstGeom prst="rect">
            <a:avLst/>
          </a:prstGeom>
          <a:noFill/>
          <a:ln w="28575">
            <a:solidFill>
              <a:srgbClr val="1212AE"/>
            </a:solidFill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ПК\Desktop\ГРАМОТЫ КАЧКАЛОВА2022\Грамоты конкурс воспитатель\vospitatelyam_117_sad__kop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500174"/>
            <a:ext cx="3867880" cy="2741614"/>
          </a:xfrm>
          <a:prstGeom prst="rect">
            <a:avLst/>
          </a:prstGeom>
          <a:noFill/>
        </p:spPr>
      </p:pic>
      <p:pic>
        <p:nvPicPr>
          <p:cNvPr id="10242" name="Picture 2" descr="E:\Аттестация 2021\Грамоты детей\Диплом Качкалова Левинова Малыгина Зинюшина Сцен нац костюм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500174"/>
            <a:ext cx="3624236" cy="5136502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1212AE"/>
                </a:solidFill>
              </a:rPr>
              <a:t>Муниципальный уровень</a:t>
            </a:r>
            <a:endParaRPr lang="ru-RU" sz="3200" b="1" dirty="0">
              <a:solidFill>
                <a:srgbClr val="1212AE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C:\Users\ПК\Desktop\I ПАПКА\документы скан 2\3\007.jpg"/>
          <p:cNvPicPr>
            <a:picLocks noChangeAspect="1" noChangeArrowheads="1"/>
          </p:cNvPicPr>
          <p:nvPr/>
        </p:nvPicPr>
        <p:blipFill>
          <a:blip r:embed="rId3" cstate="print"/>
          <a:srcRect l="445"/>
          <a:stretch>
            <a:fillRect/>
          </a:stretch>
        </p:blipFill>
        <p:spPr bwMode="auto">
          <a:xfrm>
            <a:off x="214282" y="500042"/>
            <a:ext cx="4288605" cy="5929354"/>
          </a:xfrm>
          <a:prstGeom prst="rect">
            <a:avLst/>
          </a:prstGeom>
          <a:noFill/>
          <a:ln w="28575">
            <a:solidFill>
              <a:srgbClr val="1212AE"/>
            </a:solidFill>
          </a:ln>
        </p:spPr>
      </p:pic>
      <p:pic>
        <p:nvPicPr>
          <p:cNvPr id="3" name="Picture 2" descr="C:\Users\ПК\Desktop\2022 Аттестация Качкалова В.И\отсканированные документы\1.инновационная деятельность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1538" y="500043"/>
            <a:ext cx="4275413" cy="5884806"/>
          </a:xfrm>
          <a:prstGeom prst="rect">
            <a:avLst/>
          </a:prstGeom>
          <a:noFill/>
          <a:ln w="28575">
            <a:solidFill>
              <a:srgbClr val="1212AE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1016338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1212AE"/>
                </a:solidFill>
              </a:rPr>
              <a:t>Республиканский уровень</a:t>
            </a:r>
            <a:endParaRPr lang="ru-RU" sz="3600" b="1" dirty="0">
              <a:solidFill>
                <a:srgbClr val="1212AE"/>
              </a:solidFill>
            </a:endParaRPr>
          </a:p>
        </p:txBody>
      </p:sp>
      <p:pic>
        <p:nvPicPr>
          <p:cNvPr id="5" name="Picture 3" descr="C:\Users\ПК\Desktop\ГРАМОТЫ КАЧКАЛОВА2022\Грамоты конкурс воспитатель\IMG_67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285860"/>
            <a:ext cx="3786215" cy="5332535"/>
          </a:xfrm>
          <a:prstGeom prst="rect">
            <a:avLst/>
          </a:prstGeom>
          <a:noFill/>
          <a:ln w="28575">
            <a:solidFill>
              <a:srgbClr val="1212AE"/>
            </a:solidFill>
          </a:ln>
        </p:spPr>
      </p:pic>
      <p:pic>
        <p:nvPicPr>
          <p:cNvPr id="6" name="Picture 4" descr="C:\Users\ПК\Desktop\ГРАМОТЫ КАЧКАЛОВА2022\Грамоты конкурс воспитатель\XRMH7085.JPG"/>
          <p:cNvPicPr>
            <a:picLocks noChangeAspect="1" noChangeArrowheads="1"/>
          </p:cNvPicPr>
          <p:nvPr/>
        </p:nvPicPr>
        <p:blipFill>
          <a:blip r:embed="rId4"/>
          <a:srcRect l="5181" t="-389" r="3109" b="4792"/>
          <a:stretch>
            <a:fillRect/>
          </a:stretch>
        </p:blipFill>
        <p:spPr bwMode="auto">
          <a:xfrm>
            <a:off x="4786314" y="1285860"/>
            <a:ext cx="3857652" cy="5361482"/>
          </a:xfrm>
          <a:prstGeom prst="rect">
            <a:avLst/>
          </a:prstGeom>
          <a:noFill/>
          <a:ln w="28575">
            <a:solidFill>
              <a:srgbClr val="1212AE"/>
            </a:solidFill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ПК\Desktop\ГРАМОТЫ КАЧКАЛОВА2022\Грамоты конкурс воспитатель\IMG_50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214422"/>
            <a:ext cx="4749061" cy="3357586"/>
          </a:xfrm>
          <a:prstGeom prst="rect">
            <a:avLst/>
          </a:prstGeom>
          <a:noFill/>
          <a:ln w="19050">
            <a:solidFill>
              <a:srgbClr val="1212AE"/>
            </a:solidFill>
          </a:ln>
        </p:spPr>
      </p:pic>
      <p:pic>
        <p:nvPicPr>
          <p:cNvPr id="10247" name="Picture 7" descr="C:\Users\ПК\Desktop\ГРАМОТЫ КАЧКАЛОВА2022\Грамоты конкурс воспитатель\Диплом Магистр 03-20852-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1243996"/>
            <a:ext cx="3897958" cy="5512968"/>
          </a:xfrm>
          <a:prstGeom prst="rect">
            <a:avLst/>
          </a:prstGeom>
          <a:noFill/>
          <a:ln w="19050">
            <a:solidFill>
              <a:srgbClr val="1212AE"/>
            </a:solidFill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1212AE"/>
                </a:solidFill>
              </a:rPr>
              <a:t>Российский уровень</a:t>
            </a:r>
            <a:endParaRPr lang="ru-RU" sz="36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К\Desktop\ГРАМОТЫ КАЧКАЛОВА2022\Грамоты конкурс воспитатель\010.jpg"/>
          <p:cNvPicPr>
            <a:picLocks noChangeAspect="1" noChangeArrowheads="1"/>
          </p:cNvPicPr>
          <p:nvPr/>
        </p:nvPicPr>
        <p:blipFill>
          <a:blip r:embed="rId3" cstate="print"/>
          <a:srcRect l="2203" t="1600"/>
          <a:stretch>
            <a:fillRect/>
          </a:stretch>
        </p:blipFill>
        <p:spPr bwMode="auto">
          <a:xfrm>
            <a:off x="142844" y="1214422"/>
            <a:ext cx="3171820" cy="4392679"/>
          </a:xfrm>
          <a:prstGeom prst="rect">
            <a:avLst/>
          </a:prstGeom>
          <a:noFill/>
        </p:spPr>
      </p:pic>
      <p:pic>
        <p:nvPicPr>
          <p:cNvPr id="3" name="Picture 5" descr="C:\Users\ПК\Desktop\ГРАМОТЫ КАЧКАЛОВА2022\Грамоты конкурс воспитатель\Screenshot_20220725_203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2000240"/>
            <a:ext cx="2861069" cy="4071965"/>
          </a:xfrm>
          <a:prstGeom prst="rect">
            <a:avLst/>
          </a:prstGeom>
          <a:noFill/>
          <a:ln w="19050">
            <a:solidFill>
              <a:srgbClr val="D68B1C"/>
            </a:solidFill>
          </a:ln>
        </p:spPr>
      </p:pic>
      <p:pic>
        <p:nvPicPr>
          <p:cNvPr id="4" name="Picture 6" descr="C:\Users\ПК\Desktop\ГРАМОТЫ КАЧКАЛОВА2022\Грамоты конкурс воспитатель\Screenshot_20220725_2030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2857496"/>
            <a:ext cx="2714644" cy="3893224"/>
          </a:xfrm>
          <a:prstGeom prst="rect">
            <a:avLst/>
          </a:prstGeom>
          <a:noFill/>
          <a:ln w="19050">
            <a:solidFill>
              <a:srgbClr val="D68B1C"/>
            </a:solidFill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1212AE"/>
                </a:solidFill>
              </a:rPr>
              <a:t>Международный уровень</a:t>
            </a:r>
            <a:endParaRPr lang="ru-RU" sz="3200" b="1" dirty="0">
              <a:solidFill>
                <a:srgbClr val="1212AE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К\Desktop\ГРАМОТЫ КАЧКАЛОВА2022\Грамоты конкурс воспитатель\IMG_67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714488"/>
            <a:ext cx="2928958" cy="4140411"/>
          </a:xfrm>
          <a:prstGeom prst="rect">
            <a:avLst/>
          </a:prstGeom>
          <a:noFill/>
          <a:ln w="28575">
            <a:solidFill>
              <a:srgbClr val="1212AE"/>
            </a:solidFill>
          </a:ln>
        </p:spPr>
      </p:pic>
      <p:pic>
        <p:nvPicPr>
          <p:cNvPr id="3" name="Picture 2" descr="E:\скан 22\9yVUWXE-pD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2643182"/>
            <a:ext cx="2880522" cy="4071942"/>
          </a:xfrm>
          <a:prstGeom prst="rect">
            <a:avLst/>
          </a:prstGeom>
          <a:noFill/>
          <a:ln w="19050">
            <a:solidFill>
              <a:srgbClr val="CC9900"/>
            </a:solidFill>
          </a:ln>
        </p:spPr>
      </p:pic>
      <p:pic>
        <p:nvPicPr>
          <p:cNvPr id="4" name="Picture 3" descr="E:\скан 22\GZK7nWVYCl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500042"/>
            <a:ext cx="2929206" cy="414076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555" y="285729"/>
            <a:ext cx="8856890" cy="450059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14. </a:t>
            </a:r>
            <a:r>
              <a:rPr lang="ru-RU" sz="2800" b="1" dirty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Награды и </a:t>
            </a:r>
            <a:r>
              <a:rPr lang="ru-RU" sz="2800" b="1" dirty="0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поощрения</a:t>
            </a:r>
            <a:endParaRPr lang="en-US" sz="2800" b="1" dirty="0">
              <a:solidFill>
                <a:srgbClr val="0070C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97221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ПК\Desktop\14 награды и поощрения.jpg"/>
          <p:cNvPicPr>
            <a:picLocks noChangeAspect="1" noChangeArrowheads="1"/>
          </p:cNvPicPr>
          <p:nvPr/>
        </p:nvPicPr>
        <p:blipFill>
          <a:blip r:embed="rId3" cstate="print"/>
          <a:srcRect l="1449" t="-1034"/>
          <a:stretch>
            <a:fillRect/>
          </a:stretch>
        </p:blipFill>
        <p:spPr bwMode="auto">
          <a:xfrm>
            <a:off x="2500298" y="142852"/>
            <a:ext cx="4657564" cy="6572272"/>
          </a:xfrm>
          <a:prstGeom prst="rect">
            <a:avLst/>
          </a:prstGeom>
          <a:noFill/>
          <a:ln w="28575">
            <a:solidFill>
              <a:srgbClr val="1212AE"/>
            </a:solidFill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ПК\Desktop\2022 Аттестация Качкалова В.И\отсканированные документы\14.почет.раболтник.jpg"/>
          <p:cNvPicPr>
            <a:picLocks noChangeAspect="1" noChangeArrowheads="1"/>
          </p:cNvPicPr>
          <p:nvPr/>
        </p:nvPicPr>
        <p:blipFill>
          <a:blip r:embed="rId4" cstate="print"/>
          <a:srcRect l="9997" t="1940" r="7203" b="52458"/>
          <a:stretch>
            <a:fillRect/>
          </a:stretch>
        </p:blipFill>
        <p:spPr bwMode="auto">
          <a:xfrm>
            <a:off x="285720" y="214290"/>
            <a:ext cx="4714908" cy="3574204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7171" name="Picture 3" descr="C:\Users\ПК\Desktop\2022 Аттестация Качкалова В.И\отсканированные документы\14.почетный работник.jpg"/>
          <p:cNvPicPr>
            <a:picLocks noChangeAspect="1" noChangeArrowheads="1"/>
          </p:cNvPicPr>
          <p:nvPr/>
        </p:nvPicPr>
        <p:blipFill>
          <a:blip r:embed="rId5" cstate="print"/>
          <a:srcRect l="11114" t="6285" r="6243" b="49240"/>
          <a:stretch>
            <a:fillRect/>
          </a:stretch>
        </p:blipFill>
        <p:spPr bwMode="auto">
          <a:xfrm>
            <a:off x="4214810" y="3143248"/>
            <a:ext cx="4768486" cy="3532211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074247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К\Desktop\ГРАМОТЫ ДЛЯ АТТЕСТАЦИИ\2022-12-12\004.jpg"/>
          <p:cNvPicPr>
            <a:picLocks noChangeAspect="1" noChangeArrowheads="1"/>
          </p:cNvPicPr>
          <p:nvPr/>
        </p:nvPicPr>
        <p:blipFill>
          <a:blip r:embed="rId4" cstate="print"/>
          <a:srcRect l="2024"/>
          <a:stretch>
            <a:fillRect/>
          </a:stretch>
        </p:blipFill>
        <p:spPr bwMode="auto">
          <a:xfrm>
            <a:off x="2643174" y="357166"/>
            <a:ext cx="4423711" cy="6214733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9139535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ПК\Desktop\ГРАМОТЫ КАЧКАЛОВА2022\благодарность\017.jpg"/>
          <p:cNvPicPr>
            <a:picLocks noChangeAspect="1" noChangeArrowheads="1"/>
          </p:cNvPicPr>
          <p:nvPr/>
        </p:nvPicPr>
        <p:blipFill>
          <a:blip r:embed="rId3" cstate="print"/>
          <a:srcRect l="1054"/>
          <a:stretch>
            <a:fillRect/>
          </a:stretch>
        </p:blipFill>
        <p:spPr bwMode="auto">
          <a:xfrm>
            <a:off x="4714876" y="142852"/>
            <a:ext cx="4339922" cy="6037216"/>
          </a:xfrm>
          <a:prstGeom prst="rect">
            <a:avLst/>
          </a:prstGeom>
          <a:noFill/>
        </p:spPr>
      </p:pic>
      <p:pic>
        <p:nvPicPr>
          <p:cNvPr id="4" name="Picture 2" descr="C:\Users\ПК\Desktop\012.jpg"/>
          <p:cNvPicPr>
            <a:picLocks noChangeAspect="1" noChangeArrowheads="1"/>
          </p:cNvPicPr>
          <p:nvPr/>
        </p:nvPicPr>
        <p:blipFill>
          <a:blip r:embed="rId4" cstate="print"/>
          <a:srcRect l="1619"/>
          <a:stretch>
            <a:fillRect/>
          </a:stretch>
        </p:blipFill>
        <p:spPr bwMode="auto">
          <a:xfrm>
            <a:off x="214282" y="142852"/>
            <a:ext cx="4340142" cy="60722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:\Users\ПК\Desktop\014.jpg"/>
          <p:cNvPicPr>
            <a:picLocks noChangeAspect="1" noChangeArrowheads="1"/>
          </p:cNvPicPr>
          <p:nvPr/>
        </p:nvPicPr>
        <p:blipFill>
          <a:blip r:embed="rId3" cstate="print"/>
          <a:srcRect r="4839" b="2470"/>
          <a:stretch>
            <a:fillRect/>
          </a:stretch>
        </p:blipFill>
        <p:spPr bwMode="auto">
          <a:xfrm>
            <a:off x="142844" y="214290"/>
            <a:ext cx="2886457" cy="4071966"/>
          </a:xfrm>
          <a:prstGeom prst="rect">
            <a:avLst/>
          </a:prstGeom>
          <a:noFill/>
          <a:ln w="28575">
            <a:solidFill>
              <a:srgbClr val="D68B1C"/>
            </a:solidFill>
          </a:ln>
        </p:spPr>
      </p:pic>
      <p:pic>
        <p:nvPicPr>
          <p:cNvPr id="4" name="Picture 3" descr="C:\Users\ПК\Desktop\ГРАМОТЫ КАЧКАЛОВА2022\Грамоты конкурс воспитатель\Screenshot_20220725_203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1142984"/>
            <a:ext cx="2861069" cy="4071966"/>
          </a:xfrm>
          <a:prstGeom prst="rect">
            <a:avLst/>
          </a:prstGeom>
          <a:noFill/>
          <a:ln w="28575">
            <a:solidFill>
              <a:srgbClr val="D68B1C"/>
            </a:solidFill>
          </a:ln>
        </p:spPr>
      </p:pic>
      <p:pic>
        <p:nvPicPr>
          <p:cNvPr id="5" name="Picture 2" descr="C:\Users\ПК\Desktop\ГРАМОТЫ ДЛЯ АТТЕСТАЦИИ\2022-12-12\003.jpg"/>
          <p:cNvPicPr>
            <a:picLocks noChangeAspect="1" noChangeArrowheads="1"/>
          </p:cNvPicPr>
          <p:nvPr/>
        </p:nvPicPr>
        <p:blipFill>
          <a:blip r:embed="rId5" cstate="print"/>
          <a:srcRect l="4978" t="1205" r="446" b="1152"/>
          <a:stretch>
            <a:fillRect/>
          </a:stretch>
        </p:blipFill>
        <p:spPr bwMode="auto">
          <a:xfrm>
            <a:off x="6072198" y="2500306"/>
            <a:ext cx="2928958" cy="4162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скан 22\007.jpg"/>
          <p:cNvPicPr>
            <a:picLocks noChangeAspect="1" noChangeArrowheads="1"/>
          </p:cNvPicPr>
          <p:nvPr/>
        </p:nvPicPr>
        <p:blipFill>
          <a:blip r:embed="rId3" cstate="print"/>
          <a:srcRect l="588"/>
          <a:stretch>
            <a:fillRect/>
          </a:stretch>
        </p:blipFill>
        <p:spPr bwMode="auto">
          <a:xfrm>
            <a:off x="2643174" y="357166"/>
            <a:ext cx="4437216" cy="6143668"/>
          </a:xfrm>
          <a:prstGeom prst="rect">
            <a:avLst/>
          </a:prstGeom>
          <a:noFill/>
          <a:ln w="28575">
            <a:solidFill>
              <a:srgbClr val="1212AE"/>
            </a:solidFill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ПК\Desktop\ГРАМОТЫ ДЛЯ АТТЕСТАЦИИ\IMG_226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2571744"/>
            <a:ext cx="2878393" cy="4071966"/>
          </a:xfrm>
          <a:prstGeom prst="rect">
            <a:avLst/>
          </a:prstGeom>
          <a:noFill/>
        </p:spPr>
      </p:pic>
      <p:pic>
        <p:nvPicPr>
          <p:cNvPr id="7171" name="Picture 3" descr="C:\Users\ПК\Desktop\I ПАПКА\грамоты\IMG_044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1643050"/>
            <a:ext cx="2882397" cy="4080193"/>
          </a:xfrm>
          <a:prstGeom prst="rect">
            <a:avLst/>
          </a:prstGeom>
          <a:noFill/>
        </p:spPr>
      </p:pic>
      <p:pic>
        <p:nvPicPr>
          <p:cNvPr id="13314" name="Picture 2" descr="C:\Users\ПК\Desktop\ГРАМОТЫ КАЧКАЛОВА2022\грамоты дети конкурс\IMG_428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1000108"/>
            <a:ext cx="2806188" cy="39068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ПК\Desktop\IMG_50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1" y="142852"/>
            <a:ext cx="4392301" cy="6215106"/>
          </a:xfrm>
          <a:prstGeom prst="rect">
            <a:avLst/>
          </a:prstGeom>
          <a:noFill/>
        </p:spPr>
      </p:pic>
      <p:pic>
        <p:nvPicPr>
          <p:cNvPr id="3074" name="Picture 2" descr="C:\Users\ПК\Desktop\ГРАМОТЫ ДЛЯ АТТЕСТАЦИИ\ГРАМОТЫ КАЧКАЛОВА2022\благодарность\IMG_3392.PNG"/>
          <p:cNvPicPr>
            <a:picLocks noChangeAspect="1" noChangeArrowheads="1"/>
          </p:cNvPicPr>
          <p:nvPr/>
        </p:nvPicPr>
        <p:blipFill>
          <a:blip r:embed="rId4" cstate="print"/>
          <a:srcRect r="334"/>
          <a:stretch>
            <a:fillRect/>
          </a:stretch>
        </p:blipFill>
        <p:spPr bwMode="auto">
          <a:xfrm>
            <a:off x="4786314" y="214289"/>
            <a:ext cx="4357687" cy="61821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IMG_64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3115013" cy="4286280"/>
          </a:xfrm>
          <a:prstGeom prst="rect">
            <a:avLst/>
          </a:prstGeom>
          <a:noFill/>
          <a:ln w="28575">
            <a:solidFill>
              <a:srgbClr val="2A5A06"/>
            </a:solidFill>
          </a:ln>
        </p:spPr>
      </p:pic>
      <p:pic>
        <p:nvPicPr>
          <p:cNvPr id="2051" name="Picture 3" descr="C:\Users\ПК\Desktop\IMG_6470.JPG"/>
          <p:cNvPicPr>
            <a:picLocks noChangeAspect="1" noChangeArrowheads="1"/>
          </p:cNvPicPr>
          <p:nvPr/>
        </p:nvPicPr>
        <p:blipFill>
          <a:blip r:embed="rId4" cstate="print"/>
          <a:srcRect l="2260" t="1695" r="11864" b="1695"/>
          <a:stretch>
            <a:fillRect/>
          </a:stretch>
        </p:blipFill>
        <p:spPr bwMode="auto">
          <a:xfrm>
            <a:off x="3428992" y="1214422"/>
            <a:ext cx="2857520" cy="4286280"/>
          </a:xfrm>
          <a:prstGeom prst="rect">
            <a:avLst/>
          </a:prstGeom>
          <a:noFill/>
          <a:ln w="28575">
            <a:solidFill>
              <a:srgbClr val="2A5A06"/>
            </a:solidFill>
          </a:ln>
        </p:spPr>
      </p:pic>
      <p:pic>
        <p:nvPicPr>
          <p:cNvPr id="9218" name="Picture 2" descr="E:\Аттестация 2021\IMG_3589.JPG"/>
          <p:cNvPicPr>
            <a:picLocks noChangeAspect="1" noChangeArrowheads="1"/>
          </p:cNvPicPr>
          <p:nvPr/>
        </p:nvPicPr>
        <p:blipFill>
          <a:blip r:embed="rId5" cstate="print"/>
          <a:srcRect l="7384" t="3955" r="13502" b="9019"/>
          <a:stretch>
            <a:fillRect/>
          </a:stretch>
        </p:blipFill>
        <p:spPr bwMode="auto">
          <a:xfrm>
            <a:off x="6429388" y="2857496"/>
            <a:ext cx="2630201" cy="3857652"/>
          </a:xfrm>
          <a:prstGeom prst="rect">
            <a:avLst/>
          </a:prstGeom>
          <a:noFill/>
          <a:ln w="28575">
            <a:solidFill>
              <a:srgbClr val="2A5A06"/>
            </a:solidFill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C:\Users\ПК\Desktop\ГРАМОТЫ КАЧКАЛОВА2022\грамоты дети конкурс\144630260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5" y="357166"/>
            <a:ext cx="3940711" cy="2786082"/>
          </a:xfrm>
          <a:prstGeom prst="rect">
            <a:avLst/>
          </a:prstGeom>
          <a:noFill/>
        </p:spPr>
      </p:pic>
      <p:pic>
        <p:nvPicPr>
          <p:cNvPr id="12294" name="Picture 6" descr="C:\Users\ПК\Desktop\ГРАМОТЫ КАЧКАЛОВА2022\грамоты дети конкурс\IMG_723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57165"/>
            <a:ext cx="3994769" cy="2824301"/>
          </a:xfrm>
          <a:prstGeom prst="rect">
            <a:avLst/>
          </a:prstGeom>
          <a:noFill/>
        </p:spPr>
      </p:pic>
      <p:pic>
        <p:nvPicPr>
          <p:cNvPr id="3074" name="Picture 2" descr="C:\Users\ПК\Desktop\IMG_30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3479526"/>
            <a:ext cx="4214842" cy="2981043"/>
          </a:xfrm>
          <a:prstGeom prst="rect">
            <a:avLst/>
          </a:prstGeom>
          <a:noFill/>
        </p:spPr>
      </p:pic>
      <p:pic>
        <p:nvPicPr>
          <p:cNvPr id="11267" name="Picture 3" descr="E:\Аттестация 2021\1446652665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606" y="3500438"/>
            <a:ext cx="4142798" cy="2928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68" t="1262" r="1817" b="1574"/>
          <a:stretch>
            <a:fillRect/>
          </a:stretch>
        </p:blipFill>
        <p:spPr>
          <a:xfrm>
            <a:off x="357158" y="285728"/>
            <a:ext cx="3857652" cy="5500726"/>
          </a:xfrm>
          <a:prstGeom prst="rect">
            <a:avLst/>
          </a:prstGeom>
        </p:spPr>
      </p:pic>
      <p:pic>
        <p:nvPicPr>
          <p:cNvPr id="7" name="Объект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5728"/>
            <a:ext cx="4073676" cy="554033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="" xmlns:p14="http://schemas.microsoft.com/office/powerpoint/2010/main" val="3027840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471" y="1268760"/>
            <a:ext cx="8123563" cy="3528392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2</a:t>
            </a:r>
            <a:r>
              <a:rPr lang="ru-RU" b="1" dirty="0" smtClean="0">
                <a:solidFill>
                  <a:srgbClr val="0070C0"/>
                </a:solidFill>
                <a:latin typeface="Georgia" pitchFamily="18" charset="0"/>
                <a:ea typeface="Lucida Sans Unicode" pitchFamily="34" charset="0"/>
              </a:rPr>
              <a:t>. Наставничество</a:t>
            </a:r>
            <a:endParaRPr lang="en-US" b="1" dirty="0">
              <a:solidFill>
                <a:srgbClr val="0070C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6065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 descr="C:\Users\ПК\Desktop\I ПАПКА\документы скан 2\3\008.jpg"/>
          <p:cNvPicPr>
            <a:picLocks noChangeAspect="1" noChangeArrowheads="1"/>
          </p:cNvPicPr>
          <p:nvPr/>
        </p:nvPicPr>
        <p:blipFill>
          <a:blip r:embed="rId3" cstate="print"/>
          <a:srcRect l="1639"/>
          <a:stretch>
            <a:fillRect/>
          </a:stretch>
        </p:blipFill>
        <p:spPr bwMode="auto">
          <a:xfrm>
            <a:off x="80374" y="142852"/>
            <a:ext cx="2807776" cy="392909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</p:pic>
      <p:pic>
        <p:nvPicPr>
          <p:cNvPr id="5" name="Picture 2" descr="C:\Users\ПК\Desktop\I ПАПКА\документы скан 2\3\005.jpg"/>
          <p:cNvPicPr>
            <a:picLocks noChangeAspect="1" noChangeArrowheads="1"/>
          </p:cNvPicPr>
          <p:nvPr/>
        </p:nvPicPr>
        <p:blipFill>
          <a:blip r:embed="rId4" cstate="print"/>
          <a:srcRect l="1995"/>
          <a:stretch>
            <a:fillRect/>
          </a:stretch>
        </p:blipFill>
        <p:spPr bwMode="auto">
          <a:xfrm>
            <a:off x="3030656" y="1214422"/>
            <a:ext cx="2899339" cy="4071966"/>
          </a:xfrm>
          <a:prstGeom prst="rect">
            <a:avLst/>
          </a:prstGeom>
          <a:noFill/>
          <a:ln w="19050">
            <a:solidFill>
              <a:srgbClr val="1212AE"/>
            </a:solidFill>
          </a:ln>
        </p:spPr>
      </p:pic>
      <p:pic>
        <p:nvPicPr>
          <p:cNvPr id="4" name="Picture 2" descr="E:\скан 22\005.jpg"/>
          <p:cNvPicPr>
            <a:picLocks noChangeAspect="1" noChangeArrowheads="1"/>
          </p:cNvPicPr>
          <p:nvPr/>
        </p:nvPicPr>
        <p:blipFill>
          <a:blip r:embed="rId5" cstate="print"/>
          <a:srcRect l="1786"/>
          <a:stretch>
            <a:fillRect/>
          </a:stretch>
        </p:blipFill>
        <p:spPr bwMode="auto">
          <a:xfrm>
            <a:off x="6113126" y="2500306"/>
            <a:ext cx="2905518" cy="4071966"/>
          </a:xfrm>
          <a:prstGeom prst="rect">
            <a:avLst/>
          </a:prstGeom>
          <a:noFill/>
          <a:ln w="28575">
            <a:solidFill>
              <a:srgbClr val="1212AE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К\Desktop\I ПАПКА\документы скан 2\3\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4109779" cy="5786478"/>
          </a:xfrm>
          <a:prstGeom prst="rect">
            <a:avLst/>
          </a:prstGeom>
          <a:noFill/>
          <a:ln w="28575">
            <a:solidFill>
              <a:srgbClr val="1212AE"/>
            </a:solidFill>
          </a:ln>
        </p:spPr>
      </p:pic>
      <p:pic>
        <p:nvPicPr>
          <p:cNvPr id="1027" name="Picture 3" descr="C:\Users\ПК\Desktop\2022 Аттестация Качкалова В.И\отсканированные документы\2 наставничество.jpg"/>
          <p:cNvPicPr>
            <a:picLocks noChangeAspect="1" noChangeArrowheads="1"/>
          </p:cNvPicPr>
          <p:nvPr/>
        </p:nvPicPr>
        <p:blipFill>
          <a:blip r:embed="rId4" cstate="print"/>
          <a:srcRect l="1721"/>
          <a:stretch>
            <a:fillRect/>
          </a:stretch>
        </p:blipFill>
        <p:spPr bwMode="auto">
          <a:xfrm>
            <a:off x="4663868" y="285728"/>
            <a:ext cx="4131645" cy="5786478"/>
          </a:xfrm>
          <a:prstGeom prst="rect">
            <a:avLst/>
          </a:prstGeom>
          <a:noFill/>
          <a:ln w="28575">
            <a:solidFill>
              <a:srgbClr val="1212AE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5271</TotalTime>
  <Words>267</Words>
  <Application>Microsoft Office PowerPoint</Application>
  <PresentationFormat>Экран (4:3)</PresentationFormat>
  <Paragraphs>54</Paragraphs>
  <Slides>64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5" baseType="lpstr">
      <vt:lpstr>Office Theme</vt:lpstr>
      <vt:lpstr>Министерство Республики Мордовия</vt:lpstr>
      <vt:lpstr>Слайд 2</vt:lpstr>
      <vt:lpstr>Опыт работы воспитателя  Качкаловой В.И. размещен на сайте МДОУ «Детский сад №117»  http://ds117sar.schoolrm.ru/edu-process/org-edu/?bitrix_include_areas=N&amp;clear_cache=Y </vt:lpstr>
      <vt:lpstr>1. Участие в инновационной (экспериментальной деятельности)</vt:lpstr>
      <vt:lpstr>Слайд 5</vt:lpstr>
      <vt:lpstr>Слайд 6</vt:lpstr>
      <vt:lpstr>2. Наставничество</vt:lpstr>
      <vt:lpstr>Слайд 8</vt:lpstr>
      <vt:lpstr>Слайд 9</vt:lpstr>
      <vt:lpstr>3. Наличие публикаций, включая интернет - публикации</vt:lpstr>
      <vt:lpstr>Слайд 11</vt:lpstr>
      <vt:lpstr>Слайд 12</vt:lpstr>
      <vt:lpstr>4. Результаты участия воспитанников в конкурсах, выставках, турнирах, соревнованиях, акциях, фестивалях.</vt:lpstr>
      <vt:lpstr>Слайд 14</vt:lpstr>
      <vt:lpstr>Уровень образовательной организации</vt:lpstr>
      <vt:lpstr>Муниципальный уровень</vt:lpstr>
      <vt:lpstr>Слайд 17</vt:lpstr>
      <vt:lpstr>Республиканский уровень</vt:lpstr>
      <vt:lpstr>Слайд 19</vt:lpstr>
      <vt:lpstr>Российский уровень</vt:lpstr>
      <vt:lpstr>Слайд 21</vt:lpstr>
      <vt:lpstr>Слайд 22</vt:lpstr>
      <vt:lpstr>Слайд 23</vt:lpstr>
      <vt:lpstr>Слайд 24</vt:lpstr>
      <vt:lpstr>Слайд 25</vt:lpstr>
      <vt:lpstr>Международный уровень</vt:lpstr>
      <vt:lpstr>5. Наличие авторских программ, методических пособий.</vt:lpstr>
      <vt:lpstr>6. Выступления на заседаниях методических советов, на научно-практических конференциях, педчтениях, семинарах, секциях, форумах, радиопередачах. </vt:lpstr>
      <vt:lpstr>Слайд 29</vt:lpstr>
      <vt:lpstr>Слайд 30</vt:lpstr>
      <vt:lpstr>Слайд 31</vt:lpstr>
      <vt:lpstr>7. Проведение открытых занятий, мастер-классов, мероприятий.</vt:lpstr>
      <vt:lpstr>Слайд 33</vt:lpstr>
      <vt:lpstr>8. Экспертная деятельность</vt:lpstr>
      <vt:lpstr>9. Общественно – педагогическая деятельность педагога: участие в экспертных комиссиях, в педагогических сообществах. в жюри конкурсов.</vt:lpstr>
      <vt:lpstr>Слайд 36</vt:lpstr>
      <vt:lpstr>Слайд 37</vt:lpstr>
      <vt:lpstr>Слайд 38</vt:lpstr>
      <vt:lpstr>10. Позитивные результаты работы с воспитанниками.</vt:lpstr>
      <vt:lpstr>Слайд 40</vt:lpstr>
      <vt:lpstr>Слайд 41</vt:lpstr>
      <vt:lpstr>11. Качество взаимодействия с родителями</vt:lpstr>
      <vt:lpstr>Слайд 43</vt:lpstr>
      <vt:lpstr>Слайд 44</vt:lpstr>
      <vt:lpstr>12. Работа с детьми  из социально – неблагополучных семей</vt:lpstr>
      <vt:lpstr>Слайд 46</vt:lpstr>
      <vt:lpstr>13. Участие педагога  в профессиональных конкурсах.</vt:lpstr>
      <vt:lpstr>Слайд 48</vt:lpstr>
      <vt:lpstr>Муниципальный уровень</vt:lpstr>
      <vt:lpstr>Республиканский уровень</vt:lpstr>
      <vt:lpstr>Российский уровень</vt:lpstr>
      <vt:lpstr>Международный уровень</vt:lpstr>
      <vt:lpstr>Слайд 53</vt:lpstr>
      <vt:lpstr>14. Награды и поощрения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ПК</cp:lastModifiedBy>
  <cp:revision>394</cp:revision>
  <dcterms:created xsi:type="dcterms:W3CDTF">2013-08-21T19:17:07Z</dcterms:created>
  <dcterms:modified xsi:type="dcterms:W3CDTF">2022-12-26T11:48:40Z</dcterms:modified>
</cp:coreProperties>
</file>