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8" r:id="rId2"/>
    <p:sldId id="266" r:id="rId3"/>
    <p:sldId id="267" r:id="rId4"/>
    <p:sldId id="373" r:id="rId5"/>
    <p:sldId id="268" r:id="rId6"/>
    <p:sldId id="271" r:id="rId7"/>
    <p:sldId id="361" r:id="rId8"/>
    <p:sldId id="273" r:id="rId9"/>
    <p:sldId id="377" r:id="rId10"/>
    <p:sldId id="408" r:id="rId11"/>
    <p:sldId id="407" r:id="rId12"/>
    <p:sldId id="274" r:id="rId13"/>
    <p:sldId id="334" r:id="rId14"/>
    <p:sldId id="362" r:id="rId15"/>
    <p:sldId id="300" r:id="rId16"/>
    <p:sldId id="276" r:id="rId17"/>
    <p:sldId id="343" r:id="rId18"/>
    <p:sldId id="409" r:id="rId19"/>
    <p:sldId id="278" r:id="rId20"/>
    <p:sldId id="376" r:id="rId21"/>
    <p:sldId id="301" r:id="rId22"/>
    <p:sldId id="403" r:id="rId23"/>
    <p:sldId id="321" r:id="rId24"/>
    <p:sldId id="404" r:id="rId25"/>
    <p:sldId id="378" r:id="rId26"/>
    <p:sldId id="381" r:id="rId27"/>
    <p:sldId id="405" r:id="rId28"/>
    <p:sldId id="383" r:id="rId29"/>
    <p:sldId id="406" r:id="rId30"/>
    <p:sldId id="385" r:id="rId31"/>
    <p:sldId id="386" r:id="rId32"/>
    <p:sldId id="387" r:id="rId33"/>
    <p:sldId id="389" r:id="rId34"/>
    <p:sldId id="390" r:id="rId35"/>
    <p:sldId id="391" r:id="rId36"/>
    <p:sldId id="392" r:id="rId37"/>
    <p:sldId id="395" r:id="rId38"/>
    <p:sldId id="396" r:id="rId39"/>
    <p:sldId id="410" r:id="rId40"/>
    <p:sldId id="399" r:id="rId41"/>
    <p:sldId id="400" r:id="rId42"/>
    <p:sldId id="401" r:id="rId43"/>
    <p:sldId id="402" r:id="rId44"/>
  </p:sldIdLst>
  <p:sldSz cx="9144000" cy="6858000" type="screen4x3"/>
  <p:notesSz cx="6742113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35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5CBB9-816C-45EA-8377-A3C1B257A280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6C77D7-D2F6-4C2A-8EA1-3A1C9CFFAB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564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89F2-6B23-45DE-A701-E3937A23D81E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EB43-9E89-4AB2-9C25-47C53BD88D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89F2-6B23-45DE-A701-E3937A23D81E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EB43-9E89-4AB2-9C25-47C53BD88D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89F2-6B23-45DE-A701-E3937A23D81E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EB43-9E89-4AB2-9C25-47C53BD88D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89F2-6B23-45DE-A701-E3937A23D81E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EB43-9E89-4AB2-9C25-47C53BD88D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89F2-6B23-45DE-A701-E3937A23D81E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EB43-9E89-4AB2-9C25-47C53BD88D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89F2-6B23-45DE-A701-E3937A23D81E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EB43-9E89-4AB2-9C25-47C53BD88D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89F2-6B23-45DE-A701-E3937A23D81E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EB43-9E89-4AB2-9C25-47C53BD88D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89F2-6B23-45DE-A701-E3937A23D81E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EB43-9E89-4AB2-9C25-47C53BD88D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89F2-6B23-45DE-A701-E3937A23D81E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EB43-9E89-4AB2-9C25-47C53BD88D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89F2-6B23-45DE-A701-E3937A23D81E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EB43-9E89-4AB2-9C25-47C53BD88D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89F2-6B23-45DE-A701-E3937A23D81E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EB43-9E89-4AB2-9C25-47C53BD88D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989F2-6B23-45DE-A701-E3937A23D81E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9EB43-9E89-4AB2-9C25-47C53BD88D4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0.png"/><Relationship Id="rId4" Type="http://schemas.openxmlformats.org/officeDocument/2006/relationships/oleObject" Target="../embeddings/oleObject1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3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76035"/>
            <a:ext cx="8858312" cy="976701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SimSun" charset="-122"/>
                <a:cs typeface="Times New Roman" panose="02020603050405020304" pitchFamily="18" charset="0"/>
              </a:rPr>
              <a:t>Министерство образования</a:t>
            </a:r>
            <a:r>
              <a:rPr lang="ru-RU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SimSun" charset="-122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SimSun" charset="-122"/>
                <a:cs typeface="Times New Roman" panose="02020603050405020304" pitchFamily="18" charset="0"/>
              </a:rPr>
              <a:t>Республики Мордовия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052736"/>
            <a:ext cx="8821644" cy="5662412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 lnSpcReduction="10000"/>
          </a:bodyPr>
          <a:lstStyle/>
          <a:p>
            <a:pPr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SimSun" charset="-122"/>
                <a:cs typeface="Times New Roman" panose="02020603050405020304" pitchFamily="18" charset="0"/>
              </a:rPr>
              <a:t>                                       </a:t>
            </a:r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SimSun" charset="-122"/>
                <a:cs typeface="Times New Roman" panose="02020603050405020304" pitchFamily="18" charset="0"/>
              </a:rPr>
              <a:t>Портфолио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charset="-122"/>
                <a:cs typeface="Times New Roman" panose="02020603050405020304" pitchFamily="18" charset="0"/>
              </a:rPr>
              <a:t> </a:t>
            </a:r>
          </a:p>
          <a:p>
            <a:pPr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SimSun" charset="-122"/>
              <a:cs typeface="Times New Roman" panose="02020603050405020304" pitchFamily="18" charset="0"/>
            </a:endParaRPr>
          </a:p>
          <a:p>
            <a:pPr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SimSun" charset="-122"/>
              <a:cs typeface="Times New Roman" panose="02020603050405020304" pitchFamily="18" charset="0"/>
            </a:endParaRPr>
          </a:p>
          <a:p>
            <a:pPr marL="0" lvl="0" indent="0" algn="ctr"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900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SimSun" charset="-122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Clr>
                <a:srgbClr val="F79646">
                  <a:lumMod val="75000"/>
                </a:srgbClr>
              </a:buClr>
              <a:buNone/>
              <a:defRPr/>
            </a:pPr>
            <a:endParaRPr lang="ru-RU" sz="1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Clr>
                <a:srgbClr val="F79646">
                  <a:lumMod val="75000"/>
                </a:srgbClr>
              </a:buClr>
              <a:buNone/>
              <a:defRPr/>
            </a:pPr>
            <a:endParaRPr lang="ru-RU" sz="1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Clr>
                <a:srgbClr val="F79646">
                  <a:lumMod val="75000"/>
                </a:srgbClr>
              </a:buClr>
              <a:buNone/>
              <a:defRPr/>
            </a:pPr>
            <a:endParaRPr lang="ru-RU" sz="1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Clr>
                <a:srgbClr val="F79646">
                  <a:lumMod val="75000"/>
                </a:srgbClr>
              </a:buClr>
              <a:buNone/>
              <a:defRPr/>
            </a:pPr>
            <a:endParaRPr lang="ru-RU" sz="1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900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SimSun" charset="-122"/>
              <a:cs typeface="Times New Roman" pitchFamily="18" charset="0"/>
            </a:endParaRPr>
          </a:p>
          <a:p>
            <a:pPr marL="0" lvl="0" indent="0" algn="ctr"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9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SimSun" charset="-122"/>
                <a:cs typeface="Times New Roman" pitchFamily="18" charset="0"/>
              </a:rPr>
              <a:t>Гренадеровой Елены Вячеславовны</a:t>
            </a:r>
          </a:p>
          <a:p>
            <a:pPr marL="0" lvl="0" indent="0" algn="ctr"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SimSun" charset="-122"/>
                <a:cs typeface="Times New Roman" pitchFamily="18" charset="0"/>
              </a:rPr>
              <a:t>Музыкального руководителя МДОУ «Детский сад №68»</a:t>
            </a:r>
          </a:p>
          <a:p>
            <a:pPr marL="0" lvl="0" indent="0">
              <a:spcBef>
                <a:spcPts val="0"/>
              </a:spcBef>
              <a:buClr>
                <a:srgbClr val="F79646">
                  <a:lumMod val="75000"/>
                </a:srgbClr>
              </a:buClr>
              <a:buNone/>
              <a:defRPr/>
            </a:pPr>
            <a:endParaRPr lang="ru-RU" sz="1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Clr>
                <a:srgbClr val="F79646">
                  <a:lumMod val="75000"/>
                </a:srgbClr>
              </a:buClr>
              <a:buNone/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Дата  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рождения: 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23. 09.1986 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pPr marL="0" lvl="0" indent="0">
              <a:spcBef>
                <a:spcPts val="0"/>
              </a:spcBef>
              <a:buClr>
                <a:srgbClr val="F79646">
                  <a:lumMod val="75000"/>
                </a:srgbClr>
              </a:buClr>
              <a:buNone/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высшее, 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МГУ 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им.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Н.П.Огарева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lvl="0" indent="0">
              <a:spcBef>
                <a:spcPts val="0"/>
              </a:spcBef>
              <a:buClr>
                <a:srgbClr val="F79646">
                  <a:lumMod val="75000"/>
                </a:srgbClr>
              </a:buClr>
              <a:buNone/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Специальность: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Дирижирование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(народным хором)».</a:t>
            </a:r>
          </a:p>
          <a:p>
            <a:pPr marL="0" lvl="0" indent="0">
              <a:spcBef>
                <a:spcPts val="0"/>
              </a:spcBef>
              <a:buClr>
                <a:srgbClr val="F79646">
                  <a:lumMod val="75000"/>
                </a:srgbClr>
              </a:buClr>
              <a:buNone/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Квалификация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Художественный руководитель народно-певческого коллектива, хормейстер, преподаватель.</a:t>
            </a:r>
            <a:endParaRPr lang="ru-RU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Clr>
                <a:srgbClr val="F79646">
                  <a:lumMod val="75000"/>
                </a:srgbClr>
              </a:buClr>
              <a:buNone/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Диплом: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ВСА 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1088553</a:t>
            </a:r>
            <a:endParaRPr lang="ru-RU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Clr>
                <a:srgbClr val="F79646">
                  <a:lumMod val="75000"/>
                </a:srgbClr>
              </a:buClr>
              <a:buNone/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29 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июня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2011 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Clr>
                <a:srgbClr val="F79646">
                  <a:lumMod val="75000"/>
                </a:srgbClr>
              </a:buClr>
              <a:buNone/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itchFamily="16" charset="0"/>
              </a:rPr>
              <a:t>Общий трудовой стаж: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6" charset="0"/>
              </a:rPr>
              <a:t>9 лет.</a:t>
            </a:r>
            <a:endParaRPr lang="ru-RU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Clr>
                <a:srgbClr val="F79646">
                  <a:lumMod val="75000"/>
                </a:srgbClr>
              </a:buClr>
              <a:buNone/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 лет.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SimSun" charset="-122"/>
                <a:cs typeface="Times New Roman" pitchFamily="18" charset="0"/>
              </a:rPr>
              <a:t> </a:t>
            </a:r>
          </a:p>
          <a:p>
            <a:pPr marL="0" indent="0">
              <a:lnSpc>
                <a:spcPct val="80000"/>
              </a:lnSpc>
              <a:spcBef>
                <a:spcPts val="400"/>
              </a:spcBef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SimSun" charset="-122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comp\Desktop\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1484784"/>
            <a:ext cx="1296144" cy="2376264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715436" cy="6500858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285728"/>
            <a:ext cx="4387984" cy="63367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10" y="274638"/>
            <a:ext cx="4288234" cy="636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70686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715436" cy="6500858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G:\Гренадерова аттестация\2018-02-16\выписка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214290"/>
            <a:ext cx="4929222" cy="63579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770686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786874" cy="6429420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ru-RU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Результаты участия воспитанников в: </a:t>
            </a:r>
            <a:br>
              <a:rPr lang="ru-RU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конкурсах; соревнованиях;</a:t>
            </a:r>
            <a:br>
              <a:rPr lang="ru-RU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акциях; фестивалях.</a:t>
            </a:r>
            <a:r>
              <a:rPr lang="ru-RU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муниципальных мероприятиях – 2</a:t>
            </a:r>
            <a:br>
              <a:rPr lang="ru-RU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республиканских мероприятиях - 1 </a:t>
            </a:r>
            <a:br>
              <a:rPr lang="ru-RU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5" y="0"/>
            <a:ext cx="4565576" cy="67139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465" y="108488"/>
            <a:ext cx="4099060" cy="6488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715436" cy="6429420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46037">
              <a:spcBef>
                <a:spcPts val="0"/>
              </a:spcBef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5. Наличие публикаций</a:t>
            </a:r>
            <a:r>
              <a:rPr lang="ru-RU" sz="2400" b="1" dirty="0" smtClean="0">
                <a:solidFill>
                  <a:srgbClr val="99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99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99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99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99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Всероссийский уровень -  2</a:t>
            </a:r>
            <a:br>
              <a:rPr lang="ru-RU" sz="2400" b="1" dirty="0" smtClean="0">
                <a:solidFill>
                  <a:srgbClr val="99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Публикации на сайте: Социальная сеть работников образования «Наша сеть» </a:t>
            </a:r>
            <a:b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"</a:t>
            </a:r>
            <a:r>
              <a:rPr lang="ru-RU" sz="2400" dirty="0" smtClean="0"/>
              <a:t> 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https://nsportal.ru/grenaderova-elena-vyacheslavovna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" &gt; сайт музыкального руководителя</a:t>
            </a:r>
            <a:br>
              <a:rPr lang="ru-RU" sz="2400" dirty="0" smtClean="0">
                <a:solidFill>
                  <a:srgbClr val="7030A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32108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715436" cy="6500858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G:\Гренадерова аттестация\2018-02-16\размещение нс портал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60648"/>
            <a:ext cx="4392488" cy="604867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715436" cy="6572296"/>
          </a:xfrm>
          <a:solidFill>
            <a:schemeClr val="accent4">
              <a:lumMod val="20000"/>
              <a:lumOff val="8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/>
          <a:p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126236"/>
              </p:ext>
            </p:extLst>
          </p:nvPr>
        </p:nvGraphicFramePr>
        <p:xfrm>
          <a:off x="285720" y="214290"/>
          <a:ext cx="8501122" cy="6123352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4250561"/>
                <a:gridCol w="4250561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200" dirty="0" smtClean="0"/>
                        <a:t>Тема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200" dirty="0"/>
                        <a:t>Место расположения 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339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u="none" kern="1200" dirty="0"/>
                        <a:t>Консультация для  родителей: </a:t>
                      </a:r>
                      <a:endParaRPr lang="ru-RU" sz="1200" u="none" dirty="0"/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u="none" kern="1200" dirty="0"/>
                        <a:t>« </a:t>
                      </a:r>
                      <a:r>
                        <a:rPr lang="ru-RU" sz="1800" u="none" kern="1200" dirty="0" smtClean="0"/>
                        <a:t>Музыкальная</a:t>
                      </a:r>
                      <a:r>
                        <a:rPr lang="ru-RU" sz="1800" u="none" kern="1200" baseline="0" dirty="0" smtClean="0"/>
                        <a:t> терапия для всей семьи</a:t>
                      </a:r>
                      <a:r>
                        <a:rPr lang="ru-RU" sz="1800" u="none" kern="1200" dirty="0" smtClean="0"/>
                        <a:t>» </a:t>
                      </a:r>
                      <a:endParaRPr lang="ru-RU" sz="1200" u="none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200" dirty="0" smtClean="0"/>
                        <a:t>сайт </a:t>
                      </a:r>
                      <a:r>
                        <a:rPr lang="en-US" sz="1800" kern="1200" dirty="0" smtClean="0"/>
                        <a:t>www</a:t>
                      </a:r>
                      <a:r>
                        <a:rPr lang="ru-RU" sz="1800" kern="1200" dirty="0" smtClean="0"/>
                        <a:t>.</a:t>
                      </a:r>
                      <a:r>
                        <a:rPr lang="ru-RU" sz="1800" dirty="0" smtClean="0"/>
                        <a:t> </a:t>
                      </a:r>
                      <a:r>
                        <a:rPr lang="ru-RU" sz="1800" u="none" strike="noStrike" dirty="0" err="1" smtClean="0"/>
                        <a:t>nsportal.ru</a:t>
                      </a:r>
                      <a:endParaRPr lang="ru-RU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691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u="none" kern="1200" dirty="0" smtClean="0"/>
                        <a:t>Памятка </a:t>
                      </a:r>
                      <a:r>
                        <a:rPr lang="ru-RU" sz="1800" u="none" kern="1200" dirty="0"/>
                        <a:t>для  родителей: </a:t>
                      </a:r>
                      <a:endParaRPr lang="ru-RU" sz="1200" u="none" dirty="0"/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u="none" kern="1200" dirty="0"/>
                        <a:t>« </a:t>
                      </a:r>
                      <a:r>
                        <a:rPr lang="ru-RU" sz="1800" u="none" kern="1200" dirty="0" smtClean="0"/>
                        <a:t>Правила</a:t>
                      </a:r>
                      <a:r>
                        <a:rPr lang="ru-RU" sz="1800" u="none" kern="1200" baseline="0" dirty="0" smtClean="0"/>
                        <a:t> поведения на утренниках</a:t>
                      </a:r>
                      <a:r>
                        <a:rPr lang="ru-RU" sz="1800" u="none" kern="1200" dirty="0" smtClean="0"/>
                        <a:t>» </a:t>
                      </a:r>
                      <a:endParaRPr lang="ru-RU" sz="1200" u="none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200" dirty="0" smtClean="0"/>
                        <a:t>сайт </a:t>
                      </a:r>
                      <a:r>
                        <a:rPr lang="en-US" sz="1800" kern="1200" dirty="0" smtClean="0"/>
                        <a:t>www</a:t>
                      </a:r>
                      <a:r>
                        <a:rPr lang="ru-RU" sz="1800" kern="1200" dirty="0" smtClean="0"/>
                        <a:t>.</a:t>
                      </a:r>
                      <a:r>
                        <a:rPr lang="ru-RU" sz="1800" dirty="0" smtClean="0"/>
                        <a:t> </a:t>
                      </a:r>
                      <a:r>
                        <a:rPr lang="ru-RU" sz="1800" u="none" strike="noStrike" dirty="0" err="1" smtClean="0"/>
                        <a:t>nsportal.ru</a:t>
                      </a:r>
                      <a:endParaRPr lang="ru-RU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691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u="none" kern="1200" dirty="0" smtClean="0"/>
                        <a:t>Памятка для родителей «Роль родителей в организации утренников»</a:t>
                      </a:r>
                      <a:endParaRPr lang="ru-RU" sz="1200" u="none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/>
                        <a:t>сайт </a:t>
                      </a:r>
                      <a:r>
                        <a:rPr lang="en-US" sz="1800" kern="1200" dirty="0" smtClean="0"/>
                        <a:t>www</a:t>
                      </a:r>
                      <a:r>
                        <a:rPr lang="ru-RU" sz="1800" kern="1200" dirty="0" smtClean="0"/>
                        <a:t>.</a:t>
                      </a:r>
                      <a:r>
                        <a:rPr lang="ru-RU" sz="1800" dirty="0" smtClean="0"/>
                        <a:t> </a:t>
                      </a:r>
                      <a:r>
                        <a:rPr lang="ru-RU" sz="1800" u="none" strike="noStrike" dirty="0" err="1" smtClean="0"/>
                        <a:t>nsportal.ru</a:t>
                      </a:r>
                      <a:endParaRPr lang="ru-RU" sz="1200" dirty="0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339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u="non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Анкета</a:t>
                      </a:r>
                      <a:r>
                        <a:rPr lang="ru-RU" sz="1800" u="non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для родителей по музыкальному воспитанию</a:t>
                      </a:r>
                      <a:endParaRPr lang="ru-RU" sz="1200" u="none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200" dirty="0" smtClean="0"/>
                        <a:t>сайт </a:t>
                      </a:r>
                      <a:r>
                        <a:rPr lang="en-US" sz="1800" kern="1200" dirty="0" smtClean="0"/>
                        <a:t>www</a:t>
                      </a:r>
                      <a:r>
                        <a:rPr lang="ru-RU" sz="1800" kern="1200" dirty="0" smtClean="0"/>
                        <a:t>.</a:t>
                      </a:r>
                      <a:r>
                        <a:rPr lang="ru-RU" sz="1800" dirty="0" smtClean="0"/>
                        <a:t> </a:t>
                      </a:r>
                      <a:r>
                        <a:rPr lang="ru-RU" sz="1800" u="none" strike="noStrike" dirty="0" err="1" smtClean="0"/>
                        <a:t>nsportal.ru</a:t>
                      </a:r>
                      <a:endParaRPr lang="ru-RU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339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/>
                        <a:t>Методическая</a:t>
                      </a:r>
                      <a:r>
                        <a:rPr lang="ru-RU" sz="1800" baseline="0" dirty="0" smtClean="0"/>
                        <a:t> разработка «Мама дорогая</a:t>
                      </a:r>
                      <a:r>
                        <a:rPr lang="ru-RU" sz="1800" dirty="0" smtClean="0"/>
                        <a:t>»</a:t>
                      </a:r>
                      <a:endParaRPr lang="ru-RU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200" dirty="0" smtClean="0"/>
                        <a:t>сайт </a:t>
                      </a:r>
                      <a:r>
                        <a:rPr lang="en-US" sz="1800" kern="1200" dirty="0"/>
                        <a:t>www</a:t>
                      </a:r>
                      <a:r>
                        <a:rPr lang="ru-RU" sz="1800" kern="1200" dirty="0"/>
                        <a:t>.</a:t>
                      </a:r>
                      <a:r>
                        <a:rPr lang="ru-RU" sz="1800" dirty="0"/>
                        <a:t> </a:t>
                      </a:r>
                      <a:r>
                        <a:rPr lang="ru-RU" sz="1800" u="none" strike="noStrike" dirty="0"/>
                        <a:t>nsportal.ru</a:t>
                      </a:r>
                      <a:endParaRPr lang="ru-RU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339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/>
                        <a:t>Методическая</a:t>
                      </a:r>
                      <a:r>
                        <a:rPr lang="ru-RU" sz="1800" baseline="0" dirty="0" smtClean="0"/>
                        <a:t> разработка. Фольклорное развлечение</a:t>
                      </a:r>
                      <a:r>
                        <a:rPr lang="ru-RU" sz="1200" baseline="0" dirty="0"/>
                        <a:t> </a:t>
                      </a:r>
                      <a:r>
                        <a:rPr lang="ru-RU" sz="1800" dirty="0" smtClean="0"/>
                        <a:t>« Ярмарка»</a:t>
                      </a:r>
                      <a:endParaRPr lang="ru-RU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200" dirty="0" smtClean="0"/>
                        <a:t>сайт </a:t>
                      </a:r>
                      <a:r>
                        <a:rPr lang="en-US" sz="1800" kern="1200" dirty="0"/>
                        <a:t>www</a:t>
                      </a:r>
                      <a:r>
                        <a:rPr lang="ru-RU" sz="1800" kern="1200" dirty="0"/>
                        <a:t>.</a:t>
                      </a:r>
                      <a:r>
                        <a:rPr lang="ru-RU" sz="1800" dirty="0"/>
                        <a:t> </a:t>
                      </a:r>
                      <a:r>
                        <a:rPr lang="ru-RU" sz="1800" u="none" strike="noStrike" dirty="0"/>
                        <a:t>nsportal.ru</a:t>
                      </a:r>
                      <a:endParaRPr lang="ru-RU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339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Консультация 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«Взаимодействие музыкального руководителя с родителями»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сайт 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www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nsportal.ru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691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Методическая разработка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 Как хорошо быть рядом с мамой»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сайт 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www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nsportal.ru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074" name="Picture 2" descr="G:\Февраль\свидетельство н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14290"/>
            <a:ext cx="4500561" cy="6336704"/>
          </a:xfrm>
          <a:prstGeom prst="rect">
            <a:avLst/>
          </a:prstGeom>
          <a:noFill/>
        </p:spPr>
      </p:pic>
      <p:pic>
        <p:nvPicPr>
          <p:cNvPr id="1026" name="Picture 2" descr="C:\Documents and Settings\OsnovnayaMuz\Рабочий стол\Стимулирование\Апрель\svidetelstvo-нс апрель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36" y="214290"/>
            <a:ext cx="4572064" cy="63580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468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4274" name="Picture 2" descr="D:\Портфолио Гркнадерова Е.В\svidetelstvo-Н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4571999" cy="6858000"/>
          </a:xfrm>
          <a:prstGeom prst="rect">
            <a:avLst/>
          </a:prstGeom>
          <a:noFill/>
        </p:spPr>
      </p:pic>
      <p:pic>
        <p:nvPicPr>
          <p:cNvPr id="54275" name="Picture 3" descr="D:\Портфолио Гркнадерова Е.В\svidetelstvo-НС март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323528" y="188640"/>
            <a:ext cx="8604448" cy="6453336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Выступление на научно-практических конференциях , </a:t>
            </a:r>
            <a:r>
              <a:rPr lang="ru-RU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пед.чтениях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семинарах , секциях , методических объединениях.</a:t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2844" y="0"/>
            <a:ext cx="8715436" cy="6429420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ru-RU" dirty="0" smtClean="0"/>
              <a:t>Диплом о </a:t>
            </a:r>
            <a:r>
              <a:rPr lang="ru-RU" dirty="0" err="1" smtClean="0"/>
              <a:t>высш</a:t>
            </a:r>
            <a:r>
              <a:rPr lang="ru-RU" dirty="0" smtClean="0"/>
              <a:t>. Обр.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71702" y="-495436"/>
            <a:ext cx="5472606" cy="7704858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323528" y="188640"/>
            <a:ext cx="8604448" cy="6453336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endParaRPr lang="ru-RU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G:\Гренадерова аттестация\2018-02-16\семинары, конференции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404664"/>
            <a:ext cx="4464496" cy="6120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6614621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58312" cy="6572296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4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4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мероприятий, </a:t>
            </a:r>
            <a:br>
              <a:rPr lang="ru-RU" sz="4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классов.</a:t>
            </a:r>
            <a:br>
              <a:rPr lang="ru-RU" sz="4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58312" cy="6572296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endParaRPr lang="ru-RU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G:\Гренадерова аттестация\2018-02-16\открытые занятия,мастер-класс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260648"/>
            <a:ext cx="4572032" cy="638306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786874" cy="6572296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ru-RU" sz="4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8.Общественно-педагогическая </a:t>
            </a:r>
            <a:r>
              <a:rPr lang="ru-RU" sz="4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 педагога: участие в экспертных комиссиях,, в жюри конкурсов, депутатская деятельность.</a:t>
            </a:r>
            <a:br>
              <a:rPr lang="ru-RU" sz="4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786874" cy="6572296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/>
          <a:p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G:\Гренадерова аттестация\2018-02-16\активное участие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285728"/>
            <a:ext cx="4355975" cy="6286544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786874" cy="6572296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/>
          <a:p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G:\Гренадерова аттестация\договора\благодарность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186" y="349526"/>
            <a:ext cx="4379585" cy="6336704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883" y="339289"/>
            <a:ext cx="4226605" cy="633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29424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58312" cy="6572296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Развитие творческого потенциала воспитанников.</a:t>
            </a:r>
            <a:endParaRPr lang="ru-RU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58312" cy="6572296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endParaRPr lang="ru-RU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G:\Гренадерова аттестация\2018-02-16\творческий потенциал воспитанник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7849" y="332656"/>
            <a:ext cx="4848301" cy="626469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715436" cy="6500858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Организация индивидуального подхода. </a:t>
            </a:r>
            <a:endParaRPr lang="ru-RU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715436" cy="6500858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endParaRPr lang="ru-RU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G:\Гренадерова аттестация\2018-02-16\индивидуальный подход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4355901" cy="6408712"/>
          </a:xfrm>
          <a:prstGeom prst="rect">
            <a:avLst/>
          </a:prstGeom>
          <a:noFill/>
        </p:spPr>
      </p:pic>
      <p:pic>
        <p:nvPicPr>
          <p:cNvPr id="4" name="Picture 3" descr="G:\Гренадерова аттестация\2018-02-16\индивидуальный подход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85728"/>
            <a:ext cx="4249612" cy="640814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786874" cy="6500858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Представление инновационного педагогического опыта</a:t>
            </a:r>
            <a:b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сайте </a:t>
            </a:r>
            <a:b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МДОУ 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«Детский сад 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№68»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u="sng" dirty="0" smtClean="0"/>
              <a:t> http</a:t>
            </a:r>
            <a:r>
              <a:rPr lang="ru-RU" sz="3200" u="sng" dirty="0" smtClean="0"/>
              <a:t>//</a:t>
            </a:r>
            <a:r>
              <a:rPr lang="en-US" sz="3200" u="sng" dirty="0" smtClean="0"/>
              <a:t>www</a:t>
            </a:r>
            <a:r>
              <a:rPr lang="ru-RU" sz="3200" u="sng" dirty="0" smtClean="0"/>
              <a:t>.</a:t>
            </a:r>
            <a:r>
              <a:rPr lang="en-US" sz="3200" u="sng" dirty="0" err="1" smtClean="0"/>
              <a:t>ds</a:t>
            </a:r>
            <a:r>
              <a:rPr lang="ru-RU" sz="3200" u="sng" dirty="0" smtClean="0"/>
              <a:t>68</a:t>
            </a:r>
            <a:r>
              <a:rPr lang="en-US" sz="3200" u="sng" dirty="0" err="1" smtClean="0"/>
              <a:t>sar</a:t>
            </a:r>
            <a:r>
              <a:rPr lang="ru-RU" sz="3200" u="sng" dirty="0" smtClean="0"/>
              <a:t>.</a:t>
            </a:r>
            <a:r>
              <a:rPr lang="en-US" sz="3200" u="sng" dirty="0" err="1" smtClean="0"/>
              <a:t>schoolrm</a:t>
            </a:r>
            <a:r>
              <a:rPr lang="ru-RU" sz="3200" u="sng" dirty="0" smtClean="0"/>
              <a:t>.</a:t>
            </a:r>
            <a:r>
              <a:rPr lang="en-US" sz="3200" u="sng" dirty="0" err="1" smtClean="0"/>
              <a:t>ru</a:t>
            </a:r>
            <a:r>
              <a:rPr lang="en-US" sz="3200" u="sng" dirty="0" smtClean="0"/>
              <a:t> </a:t>
            </a:r>
            <a:r>
              <a:rPr lang="ru-RU" sz="32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32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32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3200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58312" cy="6572296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ru-RU" sz="4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Реализация регионального компонента в образовательном процессе.</a:t>
            </a:r>
            <a:r>
              <a:rPr lang="ru-RU" sz="6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Monotype Corsiva" pitchFamily="66" charset="0"/>
              </a:rPr>
              <a:t/>
            </a:r>
            <a:br>
              <a:rPr lang="ru-RU" sz="6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Monotype Corsiva" pitchFamily="66" charset="0"/>
              </a:rPr>
            </a:b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58312" cy="6572296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ru-RU" sz="6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Monotype Corsiva" pitchFamily="66" charset="0"/>
              </a:rPr>
              <a:t/>
            </a:r>
            <a:br>
              <a:rPr lang="ru-RU" sz="6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Monotype Corsiva" pitchFamily="66" charset="0"/>
              </a:rPr>
            </a:br>
            <a:endParaRPr lang="ru-RU" dirty="0"/>
          </a:p>
        </p:txBody>
      </p:sp>
      <p:pic>
        <p:nvPicPr>
          <p:cNvPr id="9218" name="Picture 2" descr="G:\Гренадерова аттестация\2018-02-16\региональный компонент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682" y="476672"/>
            <a:ext cx="4248472" cy="576064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340" y="476672"/>
            <a:ext cx="4368366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4520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786874" cy="6500858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Участие педагога в профессиональных конкурсах.</a:t>
            </a:r>
            <a:b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098" name="Picture 2" descr="D:\Портфолио Гркнадерова Е.В\Дипло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pic>
        <p:nvPicPr>
          <p:cNvPr id="4099" name="Picture 3" descr="D:\Портфолио Гркнадерова Е.В\Диплом авгус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-1"/>
            <a:ext cx="4572000" cy="685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538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58312" cy="6572296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122" name="Picture 2" descr="D:\Портфолио Гркнадерова Е.В\Сертифика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3"/>
            <a:ext cx="4643470" cy="6572296"/>
          </a:xfrm>
          <a:prstGeom prst="rect">
            <a:avLst/>
          </a:prstGeom>
          <a:noFill/>
        </p:spPr>
      </p:pic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4786314" y="142852"/>
          <a:ext cx="4214810" cy="6500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PDF" r:id="rId4" imgW="0" imgH="0" progId="FoxitReader.Document">
                  <p:embed/>
                </p:oleObj>
              </mc:Choice>
              <mc:Fallback>
                <p:oleObj name="PDF" r:id="rId4" imgW="0" imgH="0" progId="FoxitReader.Document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6314" y="142852"/>
                        <a:ext cx="4214810" cy="65008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214282" y="285728"/>
          <a:ext cx="4143404" cy="63579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PDF" r:id="rId3" imgW="0" imgH="0" progId="FoxitReader.Document">
                  <p:embed/>
                </p:oleObj>
              </mc:Choice>
              <mc:Fallback>
                <p:oleObj name="PDF" r:id="rId3" imgW="0" imgH="0" progId="FoxitReader.Document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282" y="285728"/>
                        <a:ext cx="4143404" cy="63579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4429124" y="285728"/>
          <a:ext cx="4572032" cy="63579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PDF" r:id="rId5" imgW="0" imgH="0" progId="FoxitReader.Document">
                  <p:embed/>
                </p:oleObj>
              </mc:Choice>
              <mc:Fallback>
                <p:oleObj name="PDF" r:id="rId5" imgW="0" imgH="0" progId="FoxitReader.Document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24" y="285728"/>
                        <a:ext cx="4572032" cy="63579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000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786874" cy="6500858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 descr="D:\Портфолио Гркнадерова Е.В\Диплом июл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142853"/>
            <a:ext cx="4429155" cy="6429420"/>
          </a:xfrm>
          <a:prstGeom prst="rect">
            <a:avLst/>
          </a:prstGeom>
          <a:noFill/>
        </p:spPr>
      </p:pic>
      <p:pic>
        <p:nvPicPr>
          <p:cNvPr id="7171" name="Picture 3" descr="D:\Портфолио Гркнадерова Е.В\Диплом сентябр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42852"/>
            <a:ext cx="4286280" cy="642942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786874" cy="6500858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4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Награды и поощрения педагога.</a:t>
            </a:r>
            <a:r>
              <a:rPr lang="ru-RU" sz="4800" dirty="0"/>
              <a:t/>
            </a:r>
            <a:br>
              <a:rPr lang="ru-RU" sz="4800" dirty="0"/>
            </a:br>
            <a:endParaRPr lang="ru-RU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12620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Гренадерова аттестация\договора\благодарность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00562" cy="6858000"/>
          </a:xfrm>
          <a:prstGeom prst="rect">
            <a:avLst/>
          </a:prstGeom>
          <a:noFill/>
        </p:spPr>
      </p:pic>
      <p:pic>
        <p:nvPicPr>
          <p:cNvPr id="53250" name="Picture 2" descr="C:\Documents and Settings\OsnovnayaMuz\Рабочий стол\Благодарность проекта infourok.ru №19160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30" y="0"/>
            <a:ext cx="464347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4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56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786874" cy="6500858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Применение информационно-коммуникационных технологий.</a:t>
            </a:r>
            <a:b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97081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715436" cy="6572296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4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Повышение квалификации, профессиональная переподготовка.</a:t>
            </a:r>
            <a:endParaRPr lang="ru-RU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786874" cy="6500858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Documents and Settings\OsnovnayaMuz\Рабочий стол\лена грен\2018-02-26 1\1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42842"/>
            <a:ext cx="9001156" cy="681515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 descr="C:\Documents and Settings\OsnovnayaMuz\Рабочий стол\лена грен\2018-02-26 2\2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11" y="0"/>
            <a:ext cx="913608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243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58312" cy="6572296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C:\Documents and Settings\OsnovnayaMuz\Рабочий стол\лена грен\2018-02-26 3\3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07133"/>
            <a:ext cx="8858312" cy="660801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6327" y="277095"/>
            <a:ext cx="5011346" cy="63038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6327" y="277095"/>
            <a:ext cx="5011346" cy="630381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786874" cy="6500858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49" y="277095"/>
            <a:ext cx="4848301" cy="617624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58312" cy="6572296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/>
            </a:r>
            <a:b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</a:br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/>
            </a:r>
            <a:b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</a:br>
            <a:r>
              <a:rPr lang="ru-RU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Наличие авторских программ, методических  пособий.</a:t>
            </a:r>
            <a:b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/>
            </a:r>
            <a:b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</a:br>
            <a:endParaRPr lang="ru-RU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Monotype Corsiva" pitchFamily="66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58312" cy="6572296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уровень:</a:t>
            </a:r>
            <a:b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Дополнительная общеобразовательная</a:t>
            </a:r>
            <a:b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«Улыбка» </a:t>
            </a:r>
            <a:b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танцевально-ритмическое направление</a:t>
            </a:r>
            <a:b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(Программа рецензирована в МГПИ </a:t>
            </a:r>
            <a:b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им. М.Е. Евсевьева, </a:t>
            </a:r>
            <a:b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методики дошкольного </a:t>
            </a:r>
            <a:b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начального образования)</a:t>
            </a:r>
            <a:b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32656"/>
            <a:ext cx="4462561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2911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715436" cy="6500858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58" y="239486"/>
            <a:ext cx="4152342" cy="63075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9486"/>
            <a:ext cx="4297142" cy="6315514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715436" cy="6500858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Участие в инновационной (экспериментальной) деятельности.</a:t>
            </a:r>
            <a:b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70686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2887</TotalTime>
  <Words>313</Words>
  <Application>Microsoft Office PowerPoint</Application>
  <PresentationFormat>Экран (4:3)</PresentationFormat>
  <Paragraphs>67</Paragraphs>
  <Slides>43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50" baseType="lpstr">
      <vt:lpstr>SimSun</vt:lpstr>
      <vt:lpstr>Arial</vt:lpstr>
      <vt:lpstr>Calibri</vt:lpstr>
      <vt:lpstr>Monotype Corsiva</vt:lpstr>
      <vt:lpstr>Times New Roman</vt:lpstr>
      <vt:lpstr>Тема Office</vt:lpstr>
      <vt:lpstr>PDF</vt:lpstr>
      <vt:lpstr>Министерство образования Республики Мордовия</vt:lpstr>
      <vt:lpstr>Диплом о высш. Обр.</vt:lpstr>
      <vt:lpstr>Представление инновационного педагогического опыта на сайте  МДОУ «Детский сад №68»  http//www.ds68sar.schoolrm.ru   </vt:lpstr>
      <vt:lpstr>1. Применение информационно-коммуникационных технологий. </vt:lpstr>
      <vt:lpstr>Презентация PowerPoint</vt:lpstr>
      <vt:lpstr>  2. Наличие авторских программ, методических  пособий.  </vt:lpstr>
      <vt:lpstr>Республиканский уровень: Дополнительная общеобразовательная программа «Улыбка»  танцевально-ритмическое направление (Программа рецензирована в МГПИ   им. М.Е. Евсевьева,  кафедра методики дошкольного  и начального образования) </vt:lpstr>
      <vt:lpstr>Презентация PowerPoint</vt:lpstr>
      <vt:lpstr>3. Участие в инновационной (экспериментальной) деятельности. </vt:lpstr>
      <vt:lpstr>Презентация PowerPoint</vt:lpstr>
      <vt:lpstr>Презентация PowerPoint</vt:lpstr>
      <vt:lpstr>4. Результаты участия воспитанников в:   конкурсах; соревнованиях; акциях; фестивалях.  Победы и призовые места в муниципальных мероприятиях – 2  Участие в республиканских мероприятиях - 1      </vt:lpstr>
      <vt:lpstr>        </vt:lpstr>
      <vt:lpstr>5. Наличие публикаций  Всероссийский уровень -  2 Публикации на сайте: Социальная сеть работников образования «Наша сеть»  " https://nsportal.ru/grenaderova-elena-vyacheslavovna" &gt; сайт музыкального руководителя  </vt:lpstr>
      <vt:lpstr>Презентация PowerPoint</vt:lpstr>
      <vt:lpstr>Презентация PowerPoint</vt:lpstr>
      <vt:lpstr>      </vt:lpstr>
      <vt:lpstr>Презентация PowerPoint</vt:lpstr>
      <vt:lpstr>6. Выступление на научно-практических конференциях , пед.чтениях , семинарах , секциях , методических объединениях.  </vt:lpstr>
      <vt:lpstr>Презентация PowerPoint</vt:lpstr>
      <vt:lpstr>7. Проведение открытых мероприятий,  мастер – классов. </vt:lpstr>
      <vt:lpstr>Презентация PowerPoint</vt:lpstr>
      <vt:lpstr>8.Общественно-педагогическая активность педагога: участие в экспертных комиссиях,, в жюри конкурсов, депутатская деятельность. </vt:lpstr>
      <vt:lpstr>Презентация PowerPoint</vt:lpstr>
      <vt:lpstr>Презентация PowerPoint</vt:lpstr>
      <vt:lpstr>9. Развитие творческого потенциала воспитанников.</vt:lpstr>
      <vt:lpstr>Презентация PowerPoint</vt:lpstr>
      <vt:lpstr>10. Организация индивидуального подхода. </vt:lpstr>
      <vt:lpstr>Презентация PowerPoint</vt:lpstr>
      <vt:lpstr>11. Реализация регионального компонента в образовательном процессе. </vt:lpstr>
      <vt:lpstr> </vt:lpstr>
      <vt:lpstr>12. Участие педагога в профессиональных конкурсах. </vt:lpstr>
      <vt:lpstr>           </vt:lpstr>
      <vt:lpstr> </vt:lpstr>
      <vt:lpstr>         </vt:lpstr>
      <vt:lpstr>Презентация PowerPoint</vt:lpstr>
      <vt:lpstr>13. Награды и поощрения педагога. </vt:lpstr>
      <vt:lpstr>Презентация PowerPoint</vt:lpstr>
      <vt:lpstr>Презентация PowerPoint</vt:lpstr>
      <vt:lpstr>14. Повышение квалификации, профессиональная переподготовка.</vt:lpstr>
      <vt:lpstr>Презентация PowerPoint</vt:lpstr>
      <vt:lpstr>          </vt:lpstr>
      <vt:lpstr>Презентация PowerPoint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Пользователь</cp:lastModifiedBy>
  <cp:revision>239</cp:revision>
  <dcterms:created xsi:type="dcterms:W3CDTF">2015-03-12T19:10:31Z</dcterms:created>
  <dcterms:modified xsi:type="dcterms:W3CDTF">2018-04-23T08:24:11Z</dcterms:modified>
</cp:coreProperties>
</file>