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77" r:id="rId4"/>
    <p:sldId id="278" r:id="rId5"/>
    <p:sldId id="294" r:id="rId6"/>
    <p:sldId id="295" r:id="rId7"/>
    <p:sldId id="296" r:id="rId8"/>
    <p:sldId id="293" r:id="rId9"/>
    <p:sldId id="301" r:id="rId10"/>
    <p:sldId id="299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8" r:id="rId2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570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2C787-373B-4CE1-AD0C-E3381AF1167B}" type="datetimeFigureOut">
              <a:rPr lang="ru-RU"/>
              <a:pPr>
                <a:defRPr/>
              </a:pPr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1A3F4-5BC0-42AC-ACF7-F7DBE086C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F6917-AF2E-4909-AAC4-87A1D5B8A081}" type="datetimeFigureOut">
              <a:rPr lang="ru-RU"/>
              <a:pPr>
                <a:defRPr/>
              </a:pPr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7FCD7-4BEE-4996-AE5F-AF94B2D7B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50BB7-1B7C-4252-A3F6-F1EC1ECF8ECB}" type="datetimeFigureOut">
              <a:rPr lang="ru-RU"/>
              <a:pPr>
                <a:defRPr/>
              </a:pPr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251B5-DE12-4FBF-A00C-5EA4D9392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70DD0-7B75-40CD-8357-BBB5D7841F90}" type="datetimeFigureOut">
              <a:rPr lang="ru-RU"/>
              <a:pPr>
                <a:defRPr/>
              </a:pPr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A9894-DAAB-40BC-953B-30AEAF6A7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A8651-6BEC-4249-BE78-01A9B3E12FC1}" type="datetimeFigureOut">
              <a:rPr lang="ru-RU"/>
              <a:pPr>
                <a:defRPr/>
              </a:pPr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8BFB6-9F41-40E8-8ABF-FD76E752F8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953E-1434-4387-9D4F-48CD0B430072}" type="datetimeFigureOut">
              <a:rPr lang="ru-RU"/>
              <a:pPr>
                <a:defRPr/>
              </a:pPr>
              <a:t>28.04.2020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897FE-2047-4AF4-B8D8-07BB36E6EA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1C1F0-3A9D-4948-97DB-7DC579E13366}" type="datetimeFigureOut">
              <a:rPr lang="ru-RU"/>
              <a:pPr>
                <a:defRPr/>
              </a:pPr>
              <a:t>28.04.2020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6954D-BDC3-46C5-AA24-738FD52F91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2A4F5-278C-4025-A412-E056F2C0E272}" type="datetimeFigureOut">
              <a:rPr lang="ru-RU"/>
              <a:pPr>
                <a:defRPr/>
              </a:pPr>
              <a:t>28.04.2020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C8C3C-B0C5-454C-B532-E476BD84F5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74F13-32AC-46CF-83A4-E25C82249506}" type="datetimeFigureOut">
              <a:rPr lang="ru-RU"/>
              <a:pPr>
                <a:defRPr/>
              </a:pPr>
              <a:t>28.04.2020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33A2-6C31-42E7-B738-C6FC41311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36868-CB33-49CF-A159-A583EA0D2B72}" type="datetimeFigureOut">
              <a:rPr lang="ru-RU"/>
              <a:pPr>
                <a:defRPr/>
              </a:pPr>
              <a:t>28.04.2020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9BC7F-0867-40F7-8F2E-D9B7C903E7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5D304-1291-4DC6-A294-8B73503EC36E}" type="datetimeFigureOut">
              <a:rPr lang="ru-RU"/>
              <a:pPr>
                <a:defRPr/>
              </a:pPr>
              <a:t>28.04.2020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70C23-6888-407D-80F1-3D8D6129E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DBCBA1-116E-4418-AF28-5AD5255C6B8A}" type="datetimeFigureOut">
              <a:rPr lang="ru-RU"/>
              <a:pPr>
                <a:defRPr/>
              </a:pPr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9744DC-5ECC-45DF-9D94-FCE540B0C4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2" descr="http://ru.stockfresh.com/thumbs/dazdraperma/835122_%D0%B2%D0%B5%D1%81%D0%BD%D1%8B-%D0%BF%D1%82%D0%B8%D1%86%D0%B0-%D1%84%D0%BE%D0%BD-cute-%D1%81%D0%B8%D0%B4%D1%8F%D1%82-blosso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3314" name="Рисунок 2"/>
          <p:cNvPicPr>
            <a:picLocks noChangeAspect="1"/>
          </p:cNvPicPr>
          <p:nvPr/>
        </p:nvPicPr>
        <p:blipFill>
          <a:blip r:embed="rId2"/>
          <a:srcRect l="38705" t="404" r="2"/>
          <a:stretch>
            <a:fillRect/>
          </a:stretch>
        </p:blipFill>
        <p:spPr bwMode="auto">
          <a:xfrm>
            <a:off x="6248400" y="0"/>
            <a:ext cx="5943600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750"/>
            <a:ext cx="59436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943600" y="-31750"/>
            <a:ext cx="304800" cy="6889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3863" y="1013844"/>
            <a:ext cx="5121915" cy="13234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K Arbat" panose="02020500000000000000" pitchFamily="18" charset="0"/>
              </a:rPr>
              <a:t>«Птички невелички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K Arbat" panose="02020500000000000000" pitchFamily="18" charset="0"/>
              </a:rPr>
              <a:t>жёлтые синички!»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FK Arbat" panose="02020500000000000000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8364" y="2812473"/>
            <a:ext cx="3172692" cy="400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>
                <a:solidFill>
                  <a:srgbClr val="000000"/>
                </a:solidFill>
                <a:latin typeface="FK Arbat"/>
                <a:cs typeface="Arial" charset="0"/>
              </a:rPr>
              <a:t>Лепка (из пластилина)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975" y="5473700"/>
            <a:ext cx="4679950" cy="9223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u="sng">
                <a:solidFill>
                  <a:srgbClr val="000000"/>
                </a:solidFill>
                <a:latin typeface="FK Arbat"/>
                <a:cs typeface="Arial" charset="0"/>
              </a:rPr>
              <a:t>Подготовила: воспитатель подготовительной к школе группы</a:t>
            </a:r>
          </a:p>
          <a:p>
            <a:r>
              <a:rPr lang="ru-RU" b="1" u="sng">
                <a:solidFill>
                  <a:srgbClr val="000000"/>
                </a:solidFill>
                <a:latin typeface="FK Arbat"/>
                <a:cs typeface="Arial" charset="0"/>
              </a:rPr>
              <a:t>Лисенкова Н.В.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0587" y="1508593"/>
            <a:ext cx="4346825" cy="3840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1046163" y="1984375"/>
            <a:ext cx="44672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1.Подготовьте набор цветного пластилина и стеку для работы.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2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8221" y="1197799"/>
            <a:ext cx="5086383" cy="4233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742950" y="2301875"/>
            <a:ext cx="37877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2. Скатайте два черных (или серых) шарика для головы и тельца птички. 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6580" y="1122643"/>
            <a:ext cx="4446095" cy="4723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580" name="Прямоугольник 4"/>
          <p:cNvSpPr>
            <a:spLocks noChangeArrowheads="1"/>
          </p:cNvSpPr>
          <p:nvPr/>
        </p:nvSpPr>
        <p:spPr bwMode="auto">
          <a:xfrm>
            <a:off x="561975" y="1358900"/>
            <a:ext cx="465455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3.Налепите один шарик на другой, путем размазывания пластилина в местах стыка. Тем самым, вы надежно сцепите голову и тельце, а также в процессе работы детали деформируются до нужной формы.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1710" y="1273931"/>
            <a:ext cx="5090756" cy="4323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4" name="Прямоугольник 4"/>
          <p:cNvSpPr>
            <a:spLocks noChangeArrowheads="1"/>
          </p:cNvSpPr>
          <p:nvPr/>
        </p:nvSpPr>
        <p:spPr bwMode="auto">
          <a:xfrm>
            <a:off x="441325" y="2017713"/>
            <a:ext cx="49625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4.Подготовьте две продолговатых желтых лепешки для создания яркой жилетки птички.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6638" y="935298"/>
            <a:ext cx="4108561" cy="4935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8" name="Прямоугольник 4"/>
          <p:cNvSpPr>
            <a:spLocks noChangeArrowheads="1"/>
          </p:cNvSpPr>
          <p:nvPr/>
        </p:nvSpPr>
        <p:spPr bwMode="auto">
          <a:xfrm>
            <a:off x="555625" y="2330450"/>
            <a:ext cx="5222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5.Налепите обе лепешки </a:t>
            </a:r>
          </a:p>
          <a:p>
            <a:r>
              <a:rPr lang="ru-RU" sz="2400" b="1">
                <a:solidFill>
                  <a:srgbClr val="444444"/>
                </a:solidFill>
              </a:rPr>
              <a:t>на грудочку, </a:t>
            </a:r>
          </a:p>
          <a:p>
            <a:r>
              <a:rPr lang="ru-RU" sz="2400" b="1">
                <a:solidFill>
                  <a:srgbClr val="444444"/>
                </a:solidFill>
              </a:rPr>
              <a:t>оставляя V-образный вырез.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5538" y="1021872"/>
            <a:ext cx="4232716" cy="481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652" name="Прямоугольник 4"/>
          <p:cNvSpPr>
            <a:spLocks noChangeArrowheads="1"/>
          </p:cNvSpPr>
          <p:nvPr/>
        </p:nvSpPr>
        <p:spPr bwMode="auto">
          <a:xfrm>
            <a:off x="512763" y="2413000"/>
            <a:ext cx="51117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6.Прикрепите по бокам головы белые полоски.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1398" y="997126"/>
            <a:ext cx="4398656" cy="4722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6" name="Прямоугольник 4"/>
          <p:cNvSpPr>
            <a:spLocks noChangeArrowheads="1"/>
          </p:cNvSpPr>
          <p:nvPr/>
        </p:nvSpPr>
        <p:spPr bwMode="auto">
          <a:xfrm>
            <a:off x="277813" y="1809750"/>
            <a:ext cx="52228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7.На переднюю часть мордочки прикрепите тонкий клюв. Вместо глаз можно использовать бисер, чтобы темные глазки выделялись на общем фоне.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3419" y="962732"/>
            <a:ext cx="4350326" cy="5220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00" name="Прямоугольник 4"/>
          <p:cNvSpPr>
            <a:spLocks noChangeArrowheads="1"/>
          </p:cNvSpPr>
          <p:nvPr/>
        </p:nvSpPr>
        <p:spPr bwMode="auto">
          <a:xfrm>
            <a:off x="595313" y="2330450"/>
            <a:ext cx="45894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8.На спину налепите зеленую лепешку.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9934" y="1773792"/>
            <a:ext cx="5371042" cy="3310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4" name="Прямоугольник 4"/>
          <p:cNvSpPr>
            <a:spLocks noChangeArrowheads="1"/>
          </p:cNvSpPr>
          <p:nvPr/>
        </p:nvSpPr>
        <p:spPr bwMode="auto">
          <a:xfrm>
            <a:off x="306388" y="2149475"/>
            <a:ext cx="516572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9.Для лепки крыльев смешайте немного белого с черным пластилином. </a:t>
            </a:r>
          </a:p>
          <a:p>
            <a:r>
              <a:rPr lang="ru-RU" sz="2400" b="1">
                <a:solidFill>
                  <a:srgbClr val="444444"/>
                </a:solidFill>
              </a:rPr>
              <a:t>К полученной серой массе добавьте синие островки, стекой сделайте эффект перьев.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8270" y="1135934"/>
            <a:ext cx="5203510" cy="4392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748" name="Прямоугольник 4"/>
          <p:cNvSpPr>
            <a:spLocks noChangeArrowheads="1"/>
          </p:cNvSpPr>
          <p:nvPr/>
        </p:nvSpPr>
        <p:spPr bwMode="auto">
          <a:xfrm>
            <a:off x="417513" y="2122488"/>
            <a:ext cx="42529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10.Прикрепите крылышки </a:t>
            </a:r>
          </a:p>
          <a:p>
            <a:r>
              <a:rPr lang="ru-RU" sz="2400" b="1">
                <a:solidFill>
                  <a:srgbClr val="444444"/>
                </a:solidFill>
              </a:rPr>
              <a:t>на свои места.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2" descr="http://ru.stockfresh.com/thumbs/dazdraperma/835122_%D0%B2%D0%B5%D1%81%D0%BD%D1%8B-%D0%BF%D1%82%D0%B8%D1%86%D0%B0-%D1%84%D0%BE%D0%BD-cute-%D1%81%D0%B8%D0%B4%D1%8F%D1%82-blosso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4338" name="Рисунок 2"/>
          <p:cNvPicPr>
            <a:picLocks noChangeAspect="1"/>
          </p:cNvPicPr>
          <p:nvPr/>
        </p:nvPicPr>
        <p:blipFill>
          <a:blip r:embed="rId2"/>
          <a:srcRect l="38705" t="404" r="2"/>
          <a:stretch>
            <a:fillRect/>
          </a:stretch>
        </p:blipFill>
        <p:spPr bwMode="auto">
          <a:xfrm>
            <a:off x="6248400" y="0"/>
            <a:ext cx="5943600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750"/>
            <a:ext cx="59436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943600" y="-31750"/>
            <a:ext cx="304800" cy="6889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0886580">
            <a:off x="460375" y="1678955"/>
            <a:ext cx="5095298" cy="30469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333333"/>
                </a:solidFill>
                <a:latin typeface="Arial" panose="020B0604020202020204" pitchFamily="34" charset="0"/>
              </a:rPr>
              <a:t>Цель: Закрепить у детей навык лепить из пластилина птичку, передавая овальную форму тела, оттягивать и прищипывать мелкие части; клюв, хвост.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333333"/>
                </a:solidFill>
                <a:latin typeface="Arial" panose="020B0604020202020204" pitchFamily="34" charset="0"/>
              </a:rPr>
              <a:t>Воспитывать бережное отношение к природе.</a:t>
            </a:r>
            <a:endParaRPr lang="ru-RU" sz="2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977" y="1921485"/>
            <a:ext cx="5530225" cy="3578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772" name="Прямоугольник 4"/>
          <p:cNvSpPr>
            <a:spLocks noChangeArrowheads="1"/>
          </p:cNvSpPr>
          <p:nvPr/>
        </p:nvSpPr>
        <p:spPr bwMode="auto">
          <a:xfrm>
            <a:off x="0" y="2635250"/>
            <a:ext cx="59229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11.Сделайте продолговатый хвостик.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9241" y="575576"/>
            <a:ext cx="3176578" cy="5837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796" name="Прямоугольник 4"/>
          <p:cNvSpPr>
            <a:spLocks noChangeArrowheads="1"/>
          </p:cNvSpPr>
          <p:nvPr/>
        </p:nvSpPr>
        <p:spPr bwMode="auto">
          <a:xfrm>
            <a:off x="825500" y="2482850"/>
            <a:ext cx="37973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12.Прикрепите хвостик.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0362" y="839193"/>
            <a:ext cx="4800678" cy="5450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820" name="Прямоугольник 4"/>
          <p:cNvSpPr>
            <a:spLocks noChangeArrowheads="1"/>
          </p:cNvSpPr>
          <p:nvPr/>
        </p:nvSpPr>
        <p:spPr bwMode="auto">
          <a:xfrm>
            <a:off x="471488" y="2228850"/>
            <a:ext cx="4706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13.Из тонких черных ниточек смастерите лапки для птички.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25817" y="747439"/>
            <a:ext cx="3623927" cy="5363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844" name="Прямоугольник 4"/>
          <p:cNvSpPr>
            <a:spLocks noChangeArrowheads="1"/>
          </p:cNvSpPr>
          <p:nvPr/>
        </p:nvSpPr>
        <p:spPr bwMode="auto">
          <a:xfrm>
            <a:off x="508000" y="1900238"/>
            <a:ext cx="45624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14.Прикрепите лапки к туловищу (можно их крепить на проволоку или спичку).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5278" y="1322649"/>
            <a:ext cx="5017443" cy="4212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868" name="Прямоугольник 5"/>
          <p:cNvSpPr>
            <a:spLocks noChangeArrowheads="1"/>
          </p:cNvSpPr>
          <p:nvPr/>
        </p:nvSpPr>
        <p:spPr bwMode="auto">
          <a:xfrm>
            <a:off x="401638" y="2093913"/>
            <a:ext cx="4641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444444"/>
                </a:solidFill>
              </a:rPr>
              <a:t>15.Яркая весенняя певунья синичка из пластилина готова. 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http://www.ccdi.ru/upload/forum/f299de2cc6a057095f2b8e849f1711e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5438" y="1604963"/>
            <a:ext cx="45974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 rot="20106178">
            <a:off x="331691" y="3075057"/>
            <a:ext cx="5424883" cy="707886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FK Arbat" panose="02020500000000000000" pitchFamily="18" charset="0"/>
                <a:cs typeface="+mn-cs"/>
              </a:rPr>
              <a:t>Спасибо за работу!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FK Arbat" panose="02020500000000000000" pitchFamily="18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49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4640" y="1783728"/>
            <a:ext cx="4926731" cy="255454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FK Arbat" panose="02020500000000000000" pitchFamily="18" charset="0"/>
              </a:rPr>
              <a:t>С жёлтой </a:t>
            </a:r>
            <a:r>
              <a:rPr lang="ru-RU" sz="3200" b="1" dirty="0" err="1">
                <a:solidFill>
                  <a:schemeClr val="tx1"/>
                </a:solidFill>
                <a:latin typeface="FK Arbat" panose="02020500000000000000" pitchFamily="18" charset="0"/>
              </a:rPr>
              <a:t>грудкою</a:t>
            </a:r>
            <a:r>
              <a:rPr lang="ru-RU" sz="3200" b="1" dirty="0">
                <a:solidFill>
                  <a:schemeClr val="tx1"/>
                </a:solidFill>
                <a:latin typeface="FK Arbat" panose="02020500000000000000" pitchFamily="18" charset="0"/>
              </a:rPr>
              <a:t> летит - </a:t>
            </a:r>
            <a:br>
              <a:rPr lang="ru-RU" sz="3200" b="1" dirty="0">
                <a:solidFill>
                  <a:schemeClr val="tx1"/>
                </a:solidFill>
                <a:latin typeface="FK Arbat" panose="02020500000000000000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FK Arbat" panose="02020500000000000000" pitchFamily="18" charset="0"/>
              </a:rPr>
              <a:t>Что это за птица? </a:t>
            </a:r>
            <a:br>
              <a:rPr lang="ru-RU" sz="3200" b="1" dirty="0">
                <a:solidFill>
                  <a:schemeClr val="tx1"/>
                </a:solidFill>
                <a:latin typeface="FK Arbat" panose="02020500000000000000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FK Arbat" panose="02020500000000000000" pitchFamily="18" charset="0"/>
              </a:rPr>
              <a:t>Как наряден её вид! </a:t>
            </a:r>
            <a:br>
              <a:rPr lang="ru-RU" sz="3200" b="1" dirty="0">
                <a:solidFill>
                  <a:schemeClr val="tx1"/>
                </a:solidFill>
                <a:latin typeface="FK Arbat" panose="02020500000000000000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FK Arbat" panose="02020500000000000000" pitchFamily="18" charset="0"/>
              </a:rPr>
              <a:t>Звать её - …. </a:t>
            </a:r>
            <a:endParaRPr lang="ru-RU" sz="3200" b="1" dirty="0">
              <a:solidFill>
                <a:schemeClr val="tx1"/>
              </a:solidFill>
              <a:latin typeface="FK Arbat" panose="02020500000000000000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6243" y="4904968"/>
            <a:ext cx="1049903" cy="36933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иница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1617" y="1039712"/>
            <a:ext cx="4460137" cy="3138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996113" y="4591050"/>
            <a:ext cx="4295775" cy="1323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Весёлая синица</a:t>
            </a:r>
            <a:b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Морозов не боится.</a:t>
            </a:r>
            <a:b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Даже в минус двадцать пять</a:t>
            </a:r>
            <a:b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Любит песни распевать! 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0981" y="1387619"/>
            <a:ext cx="4984751" cy="3738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88" name="Прямоугольник 6"/>
          <p:cNvSpPr>
            <a:spLocks noChangeArrowheads="1"/>
          </p:cNvSpPr>
          <p:nvPr/>
        </p:nvSpPr>
        <p:spPr bwMode="auto">
          <a:xfrm>
            <a:off x="374650" y="1941513"/>
            <a:ext cx="54038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333333"/>
                </a:solidFill>
              </a:rPr>
              <a:t>Синица – подвижная, энергичная, заметная птица. Природа одарила её яркой внешностью. Брюшко у неё — лимонно-жёлтое, разделённое чёрной полосой, белые щёчки.</a:t>
            </a:r>
            <a:endParaRPr lang="ru-RU" sz="2400" b="1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1"/>
          <p:cNvSpPr>
            <a:spLocks noChangeArrowheads="1"/>
          </p:cNvSpPr>
          <p:nvPr/>
        </p:nvSpPr>
        <p:spPr bwMode="auto">
          <a:xfrm>
            <a:off x="104775" y="1014413"/>
            <a:ext cx="550068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333333"/>
                </a:solidFill>
              </a:rPr>
              <a:t>Синица – птица небольших размеров, с сильными лапками, коротким коническим клювом. </a:t>
            </a:r>
          </a:p>
          <a:p>
            <a:endParaRPr lang="ru-RU" sz="2400" b="1">
              <a:solidFill>
                <a:srgbClr val="333333"/>
              </a:solidFill>
            </a:endParaRPr>
          </a:p>
          <a:p>
            <a:r>
              <a:rPr lang="ru-RU" sz="2400" b="1">
                <a:solidFill>
                  <a:srgbClr val="333333"/>
                </a:solidFill>
              </a:rPr>
              <a:t>Бегать по земле синицы не умеют, в отличие от настоящих наземных птиц. Зато, подобно воробьям, умеют скакать.</a:t>
            </a:r>
          </a:p>
          <a:p>
            <a:endParaRPr lang="ru-RU" sz="2400" b="1">
              <a:solidFill>
                <a:srgbClr val="333333"/>
              </a:solidFill>
            </a:endParaRPr>
          </a:p>
          <a:p>
            <a:r>
              <a:rPr lang="ru-RU" sz="2400" b="1">
                <a:solidFill>
                  <a:srgbClr val="333333"/>
                </a:solidFill>
              </a:rPr>
              <a:t> В большинстве случаев синица – осёдлая или кочующая птица, иногда перелётная</a:t>
            </a:r>
            <a:r>
              <a:rPr lang="ru-RU">
                <a:solidFill>
                  <a:srgbClr val="333333"/>
                </a:solidFill>
                <a:latin typeface="Bitstream Charter"/>
              </a:rPr>
              <a:t>.</a:t>
            </a:r>
            <a:endParaRPr lang="ru-RU">
              <a:latin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20182" t="1653" r="18727" b="1106"/>
          <a:stretch/>
        </p:blipFill>
        <p:spPr>
          <a:xfrm>
            <a:off x="6816436" y="803562"/>
            <a:ext cx="4655128" cy="4946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346075" y="1457325"/>
            <a:ext cx="50990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333333"/>
                </a:solidFill>
              </a:rPr>
              <a:t>Гнездо синица любит закрытое. Особенно ей нравится дом-дупло, выдолбленное дятлом.</a:t>
            </a:r>
            <a:endParaRPr lang="ru-RU" sz="2400" b="1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11125" y="2852738"/>
            <a:ext cx="53340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333333"/>
                </a:solidFill>
              </a:rPr>
              <a:t>Но иногда синицы гнездятся в стволах или пнях гнилых, трухлявых деревьев, под крышей домов. </a:t>
            </a:r>
          </a:p>
          <a:p>
            <a:r>
              <a:rPr lang="ru-RU" sz="2400" b="1">
                <a:solidFill>
                  <a:srgbClr val="333333"/>
                </a:solidFill>
              </a:rPr>
              <a:t>Нередко синицы проявляют агрессию: изгоняют из своих гнезд довольно наглых воробьёв.</a:t>
            </a:r>
            <a:endParaRPr lang="ru-RU" sz="2400" b="1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r="34000" b="1657"/>
          <a:stretch/>
        </p:blipFill>
        <p:spPr>
          <a:xfrm>
            <a:off x="6430145" y="1026318"/>
            <a:ext cx="5029200" cy="4805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-8305" t="-2427" r="23938" b="-3711"/>
          <a:stretch/>
        </p:blipFill>
        <p:spPr>
          <a:xfrm>
            <a:off x="6430145" y="1051313"/>
            <a:ext cx="5207579" cy="484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234950" y="1651000"/>
            <a:ext cx="52927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333333"/>
                </a:solidFill>
              </a:rPr>
              <a:t>Кладки у большинства видов синиц большие, по 6-10 штук, может быть и больше. </a:t>
            </a:r>
          </a:p>
          <a:p>
            <a:endParaRPr lang="ru-RU" sz="2400" b="1">
              <a:solidFill>
                <a:srgbClr val="33333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9273" t="11667" r="29636" b="5000"/>
          <a:stretch/>
        </p:blipFill>
        <p:spPr>
          <a:xfrm>
            <a:off x="6664037" y="1302327"/>
            <a:ext cx="4655127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6162" y="826077"/>
            <a:ext cx="3190875" cy="476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34950" y="3206750"/>
            <a:ext cx="49752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333333"/>
                </a:solidFill>
              </a:rPr>
              <a:t>Насиживает только самка, в это время самец не забывает подкармливать её. А вот пропитание новоявленным птенцам добывают уже оба родителя.</a:t>
            </a:r>
            <a:endParaRPr lang="ru-RU" sz="2400" b="1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31274" y="2393207"/>
            <a:ext cx="4419599" cy="13234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K Arbat" panose="02020500000000000000" pitchFamily="18" charset="0"/>
              </a:rPr>
              <a:t>Практическая работа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FK Arbat" panose="02020500000000000000" pitchFamily="18" charset="0"/>
            </a:endParaRPr>
          </a:p>
        </p:txBody>
      </p:sp>
      <p:pic>
        <p:nvPicPr>
          <p:cNvPr id="4098" name="Picture 2" descr="http://korablik29chap.ucoz.ru/novosti/plastilinovyj_konku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273636" y="1501458"/>
            <a:ext cx="4001943" cy="3855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-22225"/>
            <a:ext cx="3175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31274" y="2393207"/>
            <a:ext cx="4419599" cy="13234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K Arbat" panose="02020500000000000000" pitchFamily="18" charset="0"/>
              </a:rPr>
              <a:t>Правила безопасности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FK Arbat" panose="02020500000000000000" pitchFamily="18" charset="0"/>
            </a:endParaRPr>
          </a:p>
        </p:txBody>
      </p:sp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6518275" y="1349375"/>
            <a:ext cx="52514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Нельзя</a:t>
            </a:r>
            <a:r>
              <a:rPr lang="ru-RU" sz="2400" b="1"/>
              <a:t> брать пластилин в рот.</a:t>
            </a:r>
          </a:p>
          <a:p>
            <a:endParaRPr lang="ru-RU" sz="2400" b="1"/>
          </a:p>
          <a:p>
            <a:r>
              <a:rPr lang="ru-RU" sz="2400" b="1">
                <a:solidFill>
                  <a:srgbClr val="FF0000"/>
                </a:solidFill>
              </a:rPr>
              <a:t>Нельзя</a:t>
            </a:r>
            <a:r>
              <a:rPr lang="ru-RU" sz="2400" b="1"/>
              <a:t> тереть глаза грязными руками.</a:t>
            </a:r>
          </a:p>
          <a:p>
            <a:endParaRPr lang="ru-RU" sz="2400" b="1"/>
          </a:p>
          <a:p>
            <a:r>
              <a:rPr lang="ru-RU" sz="2400" b="1">
                <a:solidFill>
                  <a:srgbClr val="FF0000"/>
                </a:solidFill>
              </a:rPr>
              <a:t>Помни</a:t>
            </a:r>
            <a:r>
              <a:rPr lang="ru-RU" sz="2400" b="1"/>
              <a:t>, что инструменты острые.</a:t>
            </a:r>
          </a:p>
          <a:p>
            <a:endParaRPr lang="ru-RU" sz="2400" b="1"/>
          </a:p>
          <a:p>
            <a:r>
              <a:rPr lang="ru-RU" sz="2400" b="1">
                <a:solidFill>
                  <a:srgbClr val="FF0000"/>
                </a:solidFill>
              </a:rPr>
              <a:t>Обязательно</a:t>
            </a:r>
            <a:r>
              <a:rPr lang="ru-RU" sz="2400" b="1"/>
              <a:t> мой руки после работы с пластилином.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362</Words>
  <Application>Microsoft Office PowerPoint</Application>
  <PresentationFormat>Произвольный</PresentationFormat>
  <Paragraphs>45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Calibri</vt:lpstr>
      <vt:lpstr>Arial</vt:lpstr>
      <vt:lpstr>Calibri Light</vt:lpstr>
      <vt:lpstr>FK Arbat</vt:lpstr>
      <vt:lpstr>Bitstream Charter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Виталя</cp:lastModifiedBy>
  <cp:revision>28</cp:revision>
  <dcterms:created xsi:type="dcterms:W3CDTF">2017-04-02T11:40:00Z</dcterms:created>
  <dcterms:modified xsi:type="dcterms:W3CDTF">2020-04-28T10:40:45Z</dcterms:modified>
</cp:coreProperties>
</file>