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330" r:id="rId4"/>
    <p:sldId id="259" r:id="rId5"/>
    <p:sldId id="260" r:id="rId6"/>
    <p:sldId id="272" r:id="rId7"/>
    <p:sldId id="261" r:id="rId8"/>
    <p:sldId id="262" r:id="rId9"/>
    <p:sldId id="334" r:id="rId10"/>
    <p:sldId id="273" r:id="rId11"/>
    <p:sldId id="263" r:id="rId12"/>
    <p:sldId id="264" r:id="rId13"/>
    <p:sldId id="274" r:id="rId14"/>
    <p:sldId id="265" r:id="rId15"/>
    <p:sldId id="266" r:id="rId16"/>
    <p:sldId id="275" r:id="rId17"/>
    <p:sldId id="267" r:id="rId18"/>
    <p:sldId id="268" r:id="rId19"/>
    <p:sldId id="276" r:id="rId20"/>
    <p:sldId id="269" r:id="rId21"/>
    <p:sldId id="331" r:id="rId22"/>
    <p:sldId id="336" r:id="rId23"/>
    <p:sldId id="337" r:id="rId24"/>
    <p:sldId id="333" r:id="rId25"/>
    <p:sldId id="277" r:id="rId26"/>
    <p:sldId id="297" r:id="rId27"/>
    <p:sldId id="278" r:id="rId28"/>
    <p:sldId id="343" r:id="rId29"/>
    <p:sldId id="310" r:id="rId30"/>
    <p:sldId id="309" r:id="rId31"/>
    <p:sldId id="289" r:id="rId32"/>
    <p:sldId id="279" r:id="rId33"/>
    <p:sldId id="290" r:id="rId34"/>
    <p:sldId id="280" r:id="rId35"/>
    <p:sldId id="347" r:id="rId36"/>
    <p:sldId id="344" r:id="rId37"/>
    <p:sldId id="338" r:id="rId38"/>
    <p:sldId id="339" r:id="rId39"/>
    <p:sldId id="345" r:id="rId40"/>
    <p:sldId id="291" r:id="rId41"/>
    <p:sldId id="281" r:id="rId42"/>
    <p:sldId id="307" r:id="rId43"/>
    <p:sldId id="305" r:id="rId44"/>
    <p:sldId id="346" r:id="rId45"/>
    <p:sldId id="292" r:id="rId46"/>
    <p:sldId id="282" r:id="rId47"/>
    <p:sldId id="293" r:id="rId48"/>
    <p:sldId id="348" r:id="rId49"/>
    <p:sldId id="283" r:id="rId50"/>
    <p:sldId id="341" r:id="rId51"/>
    <p:sldId id="340" r:id="rId52"/>
    <p:sldId id="294" r:id="rId53"/>
    <p:sldId id="323" r:id="rId54"/>
    <p:sldId id="296" r:id="rId55"/>
    <p:sldId id="311" r:id="rId56"/>
    <p:sldId id="324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5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0" Type="http://schemas.openxmlformats.org/officeDocument/2006/relationships/tableStyles" Target="tableStyles.xml"/><Relationship Id="rId6" Type="http://schemas.openxmlformats.org/officeDocument/2006/relationships/slide" Target="slides/slide4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A93A0-6FEB-4846-B5DD-A4C0B3FDD8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FF8-487A-4F56-B69B-A5463E2F67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3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1.jpeg"/><Relationship Id="rId3" Type="http://schemas.openxmlformats.org/officeDocument/2006/relationships/image" Target="../media/image58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jpeg"/><Relationship Id="rId3" Type="http://schemas.openxmlformats.org/officeDocument/2006/relationships/image" Target="../media/image59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533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838200" y="1381126"/>
            <a:ext cx="10515600" cy="47958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Наумовой Татьяны Викторовны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едагога – психолога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</a:rPr>
              <a:t>с</a:t>
            </a: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труктурного подразделения </a:t>
            </a:r>
            <a:endParaRPr lang="ru-RU" sz="2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Детский сад № 7</a:t>
            </a: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комбинированного вида» </a:t>
            </a:r>
            <a:endParaRPr lang="ru-RU" sz="2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МБДОУ </a:t>
            </a: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«Детский сад «Радуга» комбинированного вида» </a:t>
            </a:r>
            <a:endParaRPr lang="ru-RU" sz="2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2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Рузаевского</a:t>
            </a: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муниципального района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1" y="156754"/>
            <a:ext cx="4758273" cy="6544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00" y="156754"/>
            <a:ext cx="4720284" cy="6492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97" y="129682"/>
            <a:ext cx="4722500" cy="6495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1672047"/>
            <a:ext cx="10515600" cy="24473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Взаимодействие с педагогами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4" y="87086"/>
            <a:ext cx="4745610" cy="6527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10" y="72497"/>
            <a:ext cx="4756217" cy="6541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02" y="156754"/>
            <a:ext cx="4758273" cy="6544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2096655"/>
            <a:ext cx="10515600" cy="20227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Взаимодействие с обучающимися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6" y="50074"/>
            <a:ext cx="4797742" cy="6598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68" y="60816"/>
            <a:ext cx="4789932" cy="6588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4" y="157400"/>
            <a:ext cx="4757335" cy="65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436299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Результаты участия в инновационной (экспериментальной) деятельности</a:t>
            </a: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1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- 1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5" y="121920"/>
            <a:ext cx="4808927" cy="6614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50" y="156754"/>
            <a:ext cx="4783601" cy="6579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18"/>
            <a:ext cx="12192000" cy="6858533"/>
          </a:xfrm>
          <a:prstGeom prst="rect">
            <a:avLst/>
          </a:prstGeom>
        </p:spPr>
      </p:pic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3361510" y="217714"/>
            <a:ext cx="7992290" cy="1121560"/>
          </a:xfrm>
        </p:spPr>
        <p:txBody>
          <a:bodyPr>
            <a:normAutofit fontScale="90000"/>
          </a:bodyPr>
          <a:lstStyle/>
          <a:p>
            <a:pPr algn="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Наумова Татьяна Викторовна </a:t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бъект 25"/>
          <p:cNvSpPr>
            <a:spLocks noGrp="1"/>
          </p:cNvSpPr>
          <p:nvPr>
            <p:ph sz="half" idx="2"/>
          </p:nvPr>
        </p:nvSpPr>
        <p:spPr>
          <a:xfrm>
            <a:off x="4673996" y="457860"/>
            <a:ext cx="6571673" cy="5703454"/>
          </a:xfrm>
        </p:spPr>
        <p:txBody>
          <a:bodyPr>
            <a:normAutofit lnSpcReduction="20000"/>
          </a:bodyPr>
          <a:lstStyle/>
          <a:p>
            <a:pPr marL="0" indent="0" algn="ctr">
              <a:buNone/>
            </a:pP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02.07.1973 г.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endParaRPr lang="ru-RU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1996 г.. МГПИ им.М.Е.Евсевьева,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«Филология. Русский язык и литература»,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«У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русского языка и литературы».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</a:t>
            </a:r>
            <a:endParaRPr lang="ru-RU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«МГУ им.Н.П.Огарева», 2004 г.,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«Ведение профессиональной деятельности в сфере 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рактической психологии».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по специальности: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лет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</a:t>
            </a:r>
            <a:endParaRPr lang="ru-RU" sz="2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Министерства образования Республики Мордовия №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313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26.03.2019г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по теме «Условия сохранения психологического здоровья детей дошкольного возраста»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Объект 31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r="-1151"/>
          <a:stretch>
            <a:fillRect/>
          </a:stretch>
        </p:blipFill>
        <p:spPr>
          <a:xfrm>
            <a:off x="1146361" y="1339274"/>
            <a:ext cx="2753897" cy="4375373"/>
          </a:xfrm>
          <a:prstGeom prst="round2DiagRect">
            <a:avLst>
              <a:gd name="adj1" fmla="val 16667"/>
              <a:gd name="adj2" fmla="val 4424"/>
            </a:avLst>
          </a:prstGeom>
          <a:solidFill>
            <a:srgbClr val="92D050">
              <a:alpha val="58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6" y="156755"/>
            <a:ext cx="4596664" cy="63767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r="3110"/>
          <a:stretch>
            <a:fillRect/>
          </a:stretch>
        </p:blipFill>
        <p:spPr>
          <a:xfrm>
            <a:off x="6583680" y="156755"/>
            <a:ext cx="4439958" cy="6389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Опорная плащадка саранск\Приказ по ООО на Д.С.7 от Педагог 13.ру\приказ 2 на д.с.7 по ООО от Педагог 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1" y="189856"/>
            <a:ext cx="4484915" cy="63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Опорная плащадка саранск\Приказ по ООО на Д.С.7 от Педагог 13.ру\приказ 3 на д.с.7 по ООО от Педагог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04" y="310838"/>
            <a:ext cx="4265597" cy="62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82" y="84284"/>
            <a:ext cx="4694749" cy="644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65057"/>
            <a:ext cx="5249091" cy="648378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9" y="187316"/>
            <a:ext cx="4615885" cy="65134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187316"/>
            <a:ext cx="5009875" cy="6483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960582"/>
            <a:ext cx="10515600" cy="455194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Позитивные результаты внеурочной деятельности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сети «Интернет»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" y="0"/>
            <a:ext cx="485106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64" y="0"/>
            <a:ext cx="48510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777" y="1071155"/>
            <a:ext cx="10515600" cy="30131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Наличие публикаций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порталах сети «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Интернет» 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8" y="184419"/>
            <a:ext cx="4974870" cy="64380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66" y="97562"/>
            <a:ext cx="4823591" cy="6740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7" y="97562"/>
            <a:ext cx="4697439" cy="6642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5525" cy="5257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635"/>
            <a:ext cx="4449445" cy="6971030"/>
          </a:xfrm>
          <a:prstGeom prst="rect">
            <a:avLst/>
          </a:prstGeom>
        </p:spPr>
      </p:pic>
      <p:pic>
        <p:nvPicPr>
          <p:cNvPr id="6" name="Изображение 5" descr="PHOTO-2022-05-11-11-33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45" y="0"/>
            <a:ext cx="416750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1550127"/>
            <a:ext cx="10515600" cy="25692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Качество реализации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 -  развивающих и развивающих программ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16577" y="1001486"/>
            <a:ext cx="10515600" cy="412786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Наличие авторских программ, методических пособий, методических рекомендаций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 1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66" y="0"/>
            <a:ext cx="48510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7991" y="975358"/>
            <a:ext cx="11223171" cy="39449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- 2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5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2" y="322217"/>
            <a:ext cx="4517669" cy="62135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46" y="322217"/>
            <a:ext cx="4548330" cy="6255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2" y="322216"/>
            <a:ext cx="4639888" cy="6255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39" y="276906"/>
            <a:ext cx="4996543" cy="6466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" y="95794"/>
            <a:ext cx="6981425" cy="467098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27" y="1703864"/>
            <a:ext cx="6929173" cy="514096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3577" y="186300"/>
            <a:ext cx="5114660" cy="721588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5" y="243205"/>
            <a:ext cx="7237506" cy="51299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4370" y="1090098"/>
            <a:ext cx="4720666" cy="6492766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0057" y="-767843"/>
            <a:ext cx="4693941" cy="6456007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8136" y="957509"/>
            <a:ext cx="4823114" cy="663367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9" y="87086"/>
            <a:ext cx="6497899" cy="47243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4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1863" y="826822"/>
            <a:ext cx="4602477" cy="6330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3" y="200297"/>
            <a:ext cx="7082974" cy="514978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72439" y="1251924"/>
            <a:ext cx="10515600" cy="316332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Проведение мастер – классов, открытых занятий, мероприятий (очно)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ровень образовательной организации – 2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- 3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8" y="113364"/>
            <a:ext cx="4939099" cy="6644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5" y="113364"/>
            <a:ext cx="5024846" cy="6644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1" y="195943"/>
            <a:ext cx="4701288" cy="6466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91" y="219620"/>
            <a:ext cx="4666858" cy="6418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6534" y="1044992"/>
            <a:ext cx="451876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7" y="158334"/>
            <a:ext cx="7877949" cy="5445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479" y="1084224"/>
            <a:ext cx="4619359" cy="6353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7" y="300443"/>
            <a:ext cx="6614687" cy="4809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7455" y="1199260"/>
            <a:ext cx="4563515" cy="62766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21920"/>
            <a:ext cx="7279043" cy="529234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2096655"/>
            <a:ext cx="10515600" cy="23708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Экспертная деятельность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Интернет - 1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диплом эксперт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85" y="167640"/>
            <a:ext cx="4613910" cy="6522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22217" y="877455"/>
            <a:ext cx="11495314" cy="391621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Общественно – педагогическая активность педагога: участие в работе педагогических сообществ, комиссиях, в жюри конкурсов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 1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3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- 1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0" y="102452"/>
            <a:ext cx="5096791" cy="659584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8" y="182535"/>
            <a:ext cx="4911634" cy="6358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42" y="1078965"/>
            <a:ext cx="7005563" cy="4565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123223"/>
            <a:ext cx="4633735" cy="642820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04" y="176065"/>
            <a:ext cx="4962896" cy="64225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1265382"/>
            <a:ext cx="10515600" cy="38204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психоконсультирование, психопросвещение) 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3" y="94383"/>
            <a:ext cx="4807477" cy="6669234"/>
          </a:xfrm>
        </p:spPr>
      </p:pic>
      <p:pic>
        <p:nvPicPr>
          <p:cNvPr id="7" name="Picture 2" descr="E:\аттестация\Бобул справки\дипло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802" y="39421"/>
            <a:ext cx="4848998" cy="672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794327"/>
            <a:ext cx="10515600" cy="46089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Участие педагога в профессиональных конкурсах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порталах сети «Интернет» - 1</a:t>
            </a:r>
            <a:b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6" y="74023"/>
            <a:ext cx="4737594" cy="6709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79809"/>
            <a:ext cx="4673240" cy="660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64028" y="1190964"/>
            <a:ext cx="10515600" cy="24666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Награды и поощрения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сайтов и порталов сети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Интернет» – 1</a:t>
            </a:r>
            <a:b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униципальный уровень - 2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5" y="90317"/>
            <a:ext cx="4641624" cy="6561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57" y="80963"/>
            <a:ext cx="4943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2" y="203702"/>
            <a:ext cx="5109676" cy="6612521"/>
          </a:xfrm>
          <a:prstGeom prst="rect">
            <a:avLst/>
          </a:prstGeom>
        </p:spPr>
      </p:pic>
      <p:pic>
        <p:nvPicPr>
          <p:cNvPr id="5" name="Picture 2" descr="E:\аттестация\Бобул справки\благодар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30" y="203835"/>
            <a:ext cx="4718685" cy="65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2" y="183966"/>
            <a:ext cx="4852459" cy="6469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06" y="239040"/>
            <a:ext cx="4797752" cy="641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6" y="287961"/>
            <a:ext cx="4694027" cy="6456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89" y="287961"/>
            <a:ext cx="4685211" cy="6444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1040" cy="682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2" y="213808"/>
            <a:ext cx="4650378" cy="639609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1750423"/>
            <a:ext cx="10515600" cy="236899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2477</Words>
  <Application>WPS Presentation</Application>
  <PresentationFormat>Широкоэкранный</PresentationFormat>
  <Paragraphs>58</Paragraphs>
  <Slides>55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7" baseType="lpstr">
      <vt:lpstr>Arial</vt:lpstr>
      <vt:lpstr>SimSun</vt:lpstr>
      <vt:lpstr>Wingdings</vt:lpstr>
      <vt:lpstr>Times New Roman</vt:lpstr>
      <vt:lpstr>Calibri</vt:lpstr>
      <vt:lpstr>Bahnschrift SemiBold SemiConden</vt:lpstr>
      <vt:lpstr>Bahnschrift</vt:lpstr>
      <vt:lpstr>Bahnschrift SemiBold Condensed</vt:lpstr>
      <vt:lpstr>Microsoft YaHei</vt:lpstr>
      <vt:lpstr>Arial Unicode MS</vt:lpstr>
      <vt:lpstr>Calibri Light</vt:lpstr>
      <vt:lpstr>Тема Office</vt:lpstr>
      <vt:lpstr>МИНИСТЕРСТВО ОБРАЗОВАНИЯ РЕСПУБЛИКИ МОРДОВИЯ</vt:lpstr>
      <vt:lpstr>Наумова Татьяна Викторовна  </vt:lpstr>
      <vt:lpstr>1. Качество реализации  коррекционно -  развивающих и развивающих программ</vt:lpstr>
      <vt:lpstr>PowerPoint 演示文稿</vt:lpstr>
      <vt:lpstr>2. 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психоконсультирование, психопросвещение) </vt:lpstr>
      <vt:lpstr>PowerPoint 演示文稿</vt:lpstr>
      <vt:lpstr>PowerPoint 演示文稿</vt:lpstr>
      <vt:lpstr>PowerPoint 演示文稿</vt:lpstr>
      <vt:lpstr>3. Взаимодействие с родителями</vt:lpstr>
      <vt:lpstr>PowerPoint 演示文稿</vt:lpstr>
      <vt:lpstr>PowerPoint 演示文稿</vt:lpstr>
      <vt:lpstr>4. Взаимодействие с педагогами</vt:lpstr>
      <vt:lpstr>PowerPoint 演示文稿</vt:lpstr>
      <vt:lpstr>PowerPoint 演示文稿</vt:lpstr>
      <vt:lpstr>5. Взаимодействие с обучающимися</vt:lpstr>
      <vt:lpstr>PowerPoint 演示文稿</vt:lpstr>
      <vt:lpstr>PowerPoint 演示文稿</vt:lpstr>
      <vt:lpstr>6. Результаты участия в инновационной (экспериментальной) деятельности  Уровень образовательной организации – 1 Муниципальный уровень - 1 Республиканский уровень - 1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7. Позитивные результаты внеурочной деятельности  Всероссийский уровень (интернет) -2  </vt:lpstr>
      <vt:lpstr>PowerPoint 演示文稿</vt:lpstr>
      <vt:lpstr>8. Наличие публикаций  Всероссийский уровень (интернет) -1 Республиканский уровень - 1</vt:lpstr>
      <vt:lpstr>PowerPoint 演示文稿</vt:lpstr>
      <vt:lpstr>PowerPoint 演示文稿</vt:lpstr>
      <vt:lpstr>PowerPoint 演示文稿</vt:lpstr>
      <vt:lpstr> 9. Наличие авторских программ, методических пособий, методических рекомендаций  Интернет – 1 </vt:lpstr>
      <vt:lpstr>PowerPoint 演示文稿</vt:lpstr>
      <vt:lpstr>10.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  Уровень образовательной организации - 2 Муниципальный уровень – 5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11. Проведение мастер – классов, открытых занятий, мероприятий (очно)  Уровень образовательной организации – 2 Муниципальный уровень - 3</vt:lpstr>
      <vt:lpstr>PowerPoint 演示文稿</vt:lpstr>
      <vt:lpstr>PowerPoint 演示文稿</vt:lpstr>
      <vt:lpstr>PowerPoint 演示文稿</vt:lpstr>
      <vt:lpstr>PowerPoint 演示文稿</vt:lpstr>
      <vt:lpstr>12. Экспертная деятельность   Интернет - 1</vt:lpstr>
      <vt:lpstr>PowerPoint 演示文稿</vt:lpstr>
      <vt:lpstr>13. Общественно – педагогическая активность педагога: участие в работе педагогических сообществ, комиссиях, в жюри конкурсов  Интернет – 1 Муниципальный уровень – 3 Всероссийский уровень - 1</vt:lpstr>
      <vt:lpstr>PowerPoint 演示文稿</vt:lpstr>
      <vt:lpstr>PowerPoint 演示文稿</vt:lpstr>
      <vt:lpstr>PowerPoint 演示文稿</vt:lpstr>
      <vt:lpstr>PowerPoint 演示文稿</vt:lpstr>
      <vt:lpstr>14. Участие педагога в профессиональных конкурсах  Всероссийский уровень (интернет) -1   </vt:lpstr>
      <vt:lpstr>PowerPoint 演示文稿</vt:lpstr>
      <vt:lpstr>16. Награды и поощрения  Интернет – 1 Муниципальный уровень - 2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irina</cp:lastModifiedBy>
  <cp:revision>111</cp:revision>
  <dcterms:created xsi:type="dcterms:W3CDTF">2022-12-14T06:04:00Z</dcterms:created>
  <dcterms:modified xsi:type="dcterms:W3CDTF">2023-12-19T11:54:58Z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57F0AE477BB7493991E0CE1BC25F9BDD_12</vt:lpwstr>
  </property>
  <property fmtid="{D5CDD505-2E9C-101B-9397-08002B2CF9AE}" pid="3" name="KSOProductBuildVer">
    <vt:lpwstr>1049-12.2.0.13359</vt:lpwstr>
  </property>
</Properties>
</file>