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Script" pitchFamily="34" charset="0"/>
              </a:rPr>
              <a:t>Проект</a:t>
            </a:r>
            <a:b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Script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«Улыбка»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Script" pitchFamily="34" charset="0"/>
              </a:rPr>
              <a:t/>
            </a:r>
            <a:b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Script" pitchFamily="34" charset="0"/>
              </a:rPr>
            </a:b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Script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Segoe Script" pitchFamily="34" charset="0"/>
              </a:rPr>
              <a:t>Развитие коммуникационных умений и навыков у детей 5-го года жизни через игровую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882047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120680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Форма проведения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/>
              <a:t>занятие «Прогулка»;</a:t>
            </a:r>
            <a:br>
              <a:rPr lang="ru-RU" sz="2800" b="1" i="1" dirty="0" smtClean="0"/>
            </a:br>
            <a:r>
              <a:rPr lang="ru-RU" sz="2800" b="1" i="1" dirty="0" smtClean="0"/>
              <a:t>-мероприятие, проведенное совместно с родителями «День смеха».</a:t>
            </a:r>
            <a:endParaRPr lang="ru-RU" sz="2800" dirty="0"/>
          </a:p>
        </p:txBody>
      </p:sp>
      <p:pic>
        <p:nvPicPr>
          <p:cNvPr id="3" name="Рисунок 2" descr="0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14378" cy="2520280"/>
          </a:xfrm>
          <a:prstGeom prst="rect">
            <a:avLst/>
          </a:prstGeom>
        </p:spPr>
      </p:pic>
      <p:pic>
        <p:nvPicPr>
          <p:cNvPr id="4" name="Рисунок 3" descr="0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60000">
            <a:off x="5260280" y="914515"/>
            <a:ext cx="3714378" cy="2520280"/>
          </a:xfrm>
          <a:prstGeom prst="rect">
            <a:avLst/>
          </a:prstGeom>
        </p:spPr>
      </p:pic>
      <p:pic>
        <p:nvPicPr>
          <p:cNvPr id="5" name="Рисунок 4" descr="0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260000">
            <a:off x="3604096" y="4082867"/>
            <a:ext cx="371437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50417_11244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60350"/>
            <a:ext cx="2546350" cy="4525963"/>
          </a:xfrm>
          <a:scene3d>
            <a:camera prst="isometricOffAxis1Right"/>
            <a:lightRig rig="threePt" dir="t"/>
          </a:scene3d>
        </p:spPr>
      </p:pic>
      <p:pic>
        <p:nvPicPr>
          <p:cNvPr id="7" name="Содержимое 6" descr="IMG_20150417_11261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060848"/>
            <a:ext cx="2544763" cy="4525962"/>
          </a:xfrm>
          <a:scene3d>
            <a:camera prst="isometricOffAxis2Left"/>
            <a:lightRig rig="threePt" dir="t"/>
          </a:scene3d>
        </p:spPr>
      </p:pic>
      <p:pic>
        <p:nvPicPr>
          <p:cNvPr id="8" name="Рисунок 7" descr="IMG_20150417_112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76672"/>
            <a:ext cx="3563888" cy="5085184"/>
          </a:xfrm>
          <a:prstGeom prst="rect">
            <a:avLst/>
          </a:prstGeom>
        </p:spPr>
      </p:pic>
      <p:pic>
        <p:nvPicPr>
          <p:cNvPr id="2050" name="Picture 2" descr="C:\Users\Дом\Desktop\космос\0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2447925" cy="2314575"/>
          </a:xfrm>
          <a:prstGeom prst="rect">
            <a:avLst/>
          </a:prstGeom>
          <a:noFill/>
        </p:spPr>
      </p:pic>
      <p:pic>
        <p:nvPicPr>
          <p:cNvPr id="2051" name="Picture 3" descr="C:\Users\Дом\Desktop\космос\0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43425"/>
            <a:ext cx="2447925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50417_11261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46350" cy="4525963"/>
          </a:xfrm>
        </p:spPr>
      </p:pic>
      <p:pic>
        <p:nvPicPr>
          <p:cNvPr id="6" name="Содержимое 5" descr="IMG_20150417_11262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597650" y="2332038"/>
            <a:ext cx="2546350" cy="4525962"/>
          </a:xfrm>
        </p:spPr>
      </p:pic>
      <p:pic>
        <p:nvPicPr>
          <p:cNvPr id="7" name="Рисунок 6" descr="IMG_20150417_112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  <p:pic>
        <p:nvPicPr>
          <p:cNvPr id="3074" name="Picture 2" descr="C:\Users\Дом\Desktop\космос\0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0"/>
            <a:ext cx="2447925" cy="2314575"/>
          </a:xfrm>
          <a:prstGeom prst="rect">
            <a:avLst/>
          </a:prstGeom>
          <a:noFill/>
        </p:spPr>
      </p:pic>
      <p:pic>
        <p:nvPicPr>
          <p:cNvPr id="3075" name="Picture 3" descr="C:\Users\Дом\Desktop\космос\0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0000">
            <a:off x="323528" y="4149080"/>
            <a:ext cx="2447925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417_11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4" name="Рисунок 3" descr="IMG_20150417_113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pic>
        <p:nvPicPr>
          <p:cNvPr id="1026" name="Picture 2" descr="C:\Users\Дом\Desktop\космос\0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271713"/>
            <a:ext cx="2447925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«День смеха»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0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675" y="2924175"/>
            <a:ext cx="1390650" cy="1009650"/>
          </a:xfrm>
          <a:prstGeom prst="rect">
            <a:avLst/>
          </a:prstGeom>
        </p:spPr>
      </p:pic>
      <p:pic>
        <p:nvPicPr>
          <p:cNvPr id="7" name="Рисунок 6" descr="0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2040000">
            <a:off x="6409699" y="227639"/>
            <a:ext cx="2337309" cy="2134454"/>
          </a:xfrm>
          <a:prstGeom prst="rect">
            <a:avLst/>
          </a:prstGeom>
        </p:spPr>
      </p:pic>
      <p:pic>
        <p:nvPicPr>
          <p:cNvPr id="6146" name="Picture 2" descr="C:\Users\Дом\Desktop\космос\0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80000">
            <a:off x="0" y="-243408"/>
            <a:ext cx="284797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Рисунок 3" descr="0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00000">
            <a:off x="-58973" y="4320874"/>
            <a:ext cx="3019425" cy="2266950"/>
          </a:xfrm>
          <a:prstGeom prst="rect">
            <a:avLst/>
          </a:prstGeom>
        </p:spPr>
      </p:pic>
      <p:pic>
        <p:nvPicPr>
          <p:cNvPr id="5122" name="Picture 2" descr="C:\Users\Дом\Desktop\космос\0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-243408"/>
            <a:ext cx="284797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13075"/>
            <a:ext cx="7200800" cy="6152263"/>
          </a:xfrm>
          <a:prstGeom prst="rect">
            <a:avLst/>
          </a:prstGeom>
        </p:spPr>
      </p:pic>
      <p:pic>
        <p:nvPicPr>
          <p:cNvPr id="4098" name="Picture 2" descr="C:\Users\Дом\Desktop\космос\0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2248" cy="2505589"/>
          </a:xfrm>
          <a:prstGeom prst="rect">
            <a:avLst/>
          </a:prstGeom>
          <a:noFill/>
        </p:spPr>
      </p:pic>
      <p:pic>
        <p:nvPicPr>
          <p:cNvPr id="4099" name="Picture 3" descr="C:\Users\Дом\Desktop\космос\0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60000">
            <a:off x="6736519" y="4253069"/>
            <a:ext cx="2290884" cy="254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 оптимизация коммуникативных умений и навыков детей пяти лет через игровую деятельность.</a:t>
            </a:r>
            <a:br>
              <a:rPr lang="ru-RU" sz="3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Проблема: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 неумение ребенка организовать общение может спровоцировать личностные и поведенческие нарушения, способствовать появлению замкнутости или чувства отверженности.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365104"/>
            <a:ext cx="2771800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256584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Задачи: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-выявить причины нарушения общения;</a:t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-осуществлять коррекционно-развивающую работу детей с проблемами в общении в условиях игры;</a:t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-организовать детско-родительское сотрудничество в разных видах деятельности;</a:t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-обогатить предметно – пространственную среду дидактическими, методическими материалами по теме проекта.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0425" y="2996952"/>
            <a:ext cx="1933575" cy="1676400"/>
          </a:xfrm>
          <a:prstGeom prst="rect">
            <a:avLst/>
          </a:prstGeom>
        </p:spPr>
      </p:pic>
      <p:pic>
        <p:nvPicPr>
          <p:cNvPr id="6" name="Рисунок 5" descr="0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120000">
            <a:off x="6300192" y="5181600"/>
            <a:ext cx="1933575" cy="1676400"/>
          </a:xfrm>
          <a:prstGeom prst="rect">
            <a:avLst/>
          </a:prstGeom>
        </p:spPr>
      </p:pic>
      <p:pic>
        <p:nvPicPr>
          <p:cNvPr id="7" name="Рисунок 6" descr="0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181600"/>
            <a:ext cx="193357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Тип проекта:</a:t>
            </a:r>
            <a:r>
              <a:rPr lang="ru-RU" sz="3200" b="1" i="1" dirty="0" smtClean="0"/>
              <a:t> психолого-педагогический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rgbClr val="FF0000"/>
                </a:solidFill>
              </a:rPr>
              <a:t>Масштаб:</a:t>
            </a:r>
            <a:r>
              <a:rPr lang="ru-RU" sz="3200" b="1" i="1" dirty="0" smtClean="0"/>
              <a:t> </a:t>
            </a:r>
            <a:r>
              <a:rPr lang="ru-RU" sz="3200" b="1" i="1" dirty="0" err="1" smtClean="0"/>
              <a:t>лонгэтюдный</a:t>
            </a:r>
            <a:endParaRPr lang="ru-RU" sz="3200" b="1" i="1" dirty="0"/>
          </a:p>
        </p:txBody>
      </p:sp>
      <p:pic>
        <p:nvPicPr>
          <p:cNvPr id="8" name="Рисунок 7" descr="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5536" y="188640"/>
            <a:ext cx="2847975" cy="2752725"/>
          </a:xfrm>
          <a:prstGeom prst="rect">
            <a:avLst/>
          </a:prstGeom>
        </p:spPr>
      </p:pic>
      <p:pic>
        <p:nvPicPr>
          <p:cNvPr id="11" name="Рисунок 10" descr="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17032"/>
            <a:ext cx="284797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9050"/>
            <a:ext cx="5715000" cy="681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4522514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Участники: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-психолог;</a:t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-музыкальный руководитель;</a:t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-воспитатели средней группы,</a:t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родители;</a:t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-дети в количестве 16 человек.</a:t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882047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Основные направления деятельности: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-подборка диагностического материала, проведение диагностики, коррекции коммуникативных умений и навыков;</a:t>
            </a:r>
            <a:br>
              <a:rPr lang="ru-RU" sz="2400" b="1" i="1" dirty="0" smtClean="0"/>
            </a:br>
            <a:r>
              <a:rPr lang="ru-RU" sz="2400" b="1" i="1" dirty="0" smtClean="0"/>
              <a:t>-составление перспективного плана работы по развитию коммуникативных умений и навыков детей 5 года жизни на основании диагностических данных;</a:t>
            </a:r>
            <a:br>
              <a:rPr lang="ru-RU" sz="2400" b="1" i="1" dirty="0" smtClean="0"/>
            </a:br>
            <a:r>
              <a:rPr lang="ru-RU" sz="2400" b="1" i="1" dirty="0" smtClean="0"/>
              <a:t>-разработка примерных конспектов </a:t>
            </a:r>
            <a:r>
              <a:rPr lang="ru-RU" sz="2400" b="1" i="1" dirty="0" err="1" smtClean="0"/>
              <a:t>коррекционно</a:t>
            </a:r>
            <a:r>
              <a:rPr lang="ru-RU" sz="2400" b="1" i="1" dirty="0" smtClean="0"/>
              <a:t> – развивающих занятий;</a:t>
            </a:r>
            <a:br>
              <a:rPr lang="ru-RU" sz="2400" b="1" i="1" dirty="0" smtClean="0"/>
            </a:br>
            <a:r>
              <a:rPr lang="ru-RU" sz="2400" b="1" i="1" dirty="0" smtClean="0"/>
              <a:t>-составление плана работы с </a:t>
            </a:r>
            <a:r>
              <a:rPr lang="ru-RU" sz="2400" b="1" i="1" dirty="0" err="1" smtClean="0"/>
              <a:t>гиперактивными</a:t>
            </a:r>
            <a:r>
              <a:rPr lang="ru-RU" sz="2400" b="1" i="1" dirty="0" smtClean="0"/>
              <a:t> детьми с проблемами в общении;</a:t>
            </a:r>
            <a:br>
              <a:rPr lang="ru-RU" sz="2400" b="1" i="1" dirty="0" smtClean="0"/>
            </a:br>
            <a:r>
              <a:rPr lang="ru-RU" sz="2400" b="1" i="1" dirty="0" smtClean="0"/>
              <a:t>-разработка методических рекомендаций для родителей по совершенствованию различных форм общения;</a:t>
            </a:r>
            <a:br>
              <a:rPr lang="ru-RU" sz="2400" b="1" i="1" dirty="0" smtClean="0"/>
            </a:br>
            <a:r>
              <a:rPr lang="ru-RU" sz="2400" b="1" i="1" dirty="0" smtClean="0"/>
              <a:t>-активизация родителей для проведения игровых вечеров.</a:t>
            </a:r>
            <a:endParaRPr lang="ru-RU" sz="2400" b="1" i="1" dirty="0"/>
          </a:p>
        </p:txBody>
      </p:sp>
      <p:pic>
        <p:nvPicPr>
          <p:cNvPr id="4" name="Рисунок 3" descr="0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157192"/>
            <a:ext cx="2195736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Результат работы: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1.Положительная динамика коммуникативных умений и навыков детей 5 года жизни.</a:t>
            </a:r>
            <a:br>
              <a:rPr lang="ru-RU" sz="2800" b="1" i="1" dirty="0" smtClean="0"/>
            </a:br>
            <a:r>
              <a:rPr lang="ru-RU" sz="2800" b="1" i="1" dirty="0" smtClean="0"/>
              <a:t>2.Опыт позитивного общения с детьми, умение конструктивно решать конфликтные ситуации, приобретенный за время реализации проекта воспитателями и родителями.</a:t>
            </a:r>
            <a:br>
              <a:rPr lang="ru-RU" sz="2800" b="1" i="1" dirty="0" smtClean="0"/>
            </a:br>
            <a:r>
              <a:rPr lang="ru-RU" sz="2800" b="1" i="1" dirty="0" smtClean="0"/>
              <a:t>3.Созданы картотеки коммуникативных игр, тематический альбом, компьютерные презентации-консультации для родителей и педагогов, создание мини – библиотек для родителей, дидактические игры для детей средней группы.</a:t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3" name="Рисунок 2" descr="0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373216"/>
            <a:ext cx="1763688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solidFill>
                  <a:srgbClr val="FF0000"/>
                </a:solidFill>
              </a:rPr>
              <a:t>Итог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Для взаимопонимания характерны обдуманные, согласованные, совместные действия участников, направленные на решение разнообразных задач в сотрудничестве и достижения результата в совместной деятельности.</a:t>
            </a:r>
            <a:br>
              <a:rPr lang="ru-RU" sz="3100" b="1" i="1" dirty="0" smtClean="0"/>
            </a:br>
            <a:r>
              <a:rPr lang="ru-RU" sz="3100" b="1" i="1" dirty="0" smtClean="0"/>
              <a:t>Результаты диагностических данных показали сведения о необходимости коррекции с детьми и дополнительной педагогической работы по </a:t>
            </a:r>
            <a:r>
              <a:rPr lang="ru-RU" sz="3100" b="1" i="1" dirty="0" err="1" smtClean="0"/>
              <a:t>психолого</a:t>
            </a:r>
            <a:r>
              <a:rPr lang="ru-RU" sz="3100" b="1" i="1" dirty="0" smtClean="0"/>
              <a:t>–педагогическому направлению </a:t>
            </a:r>
            <a:r>
              <a:rPr lang="ru-RU" sz="3200" b="1" i="1" dirty="0" smtClean="0"/>
              <a:t>по данной теме.</a:t>
            </a:r>
            <a:endParaRPr lang="ru-RU" sz="3200" b="1" i="1" dirty="0"/>
          </a:p>
        </p:txBody>
      </p:sp>
      <p:pic>
        <p:nvPicPr>
          <p:cNvPr id="4" name="Рисунок 3" descr="0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0000">
            <a:off x="7092280" y="2420888"/>
            <a:ext cx="1809750" cy="1298823"/>
          </a:xfrm>
          <a:prstGeom prst="rect">
            <a:avLst/>
          </a:prstGeom>
        </p:spPr>
      </p:pic>
      <p:pic>
        <p:nvPicPr>
          <p:cNvPr id="5" name="Рисунок 4" descr="0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780000">
            <a:off x="3995936" y="5373216"/>
            <a:ext cx="1809750" cy="1298823"/>
          </a:xfrm>
          <a:prstGeom prst="rect">
            <a:avLst/>
          </a:prstGeom>
        </p:spPr>
      </p:pic>
      <p:pic>
        <p:nvPicPr>
          <p:cNvPr id="6" name="Рисунок 5" descr="0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0000">
            <a:off x="6991502" y="5385233"/>
            <a:ext cx="1809750" cy="129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22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«Улыбка»  Развитие коммуникационных умений и навыков у детей 5-го года жизни через игровую деятельность </vt:lpstr>
      <vt:lpstr>Цель: оптимизация коммуникативных умений и навыков детей пяти лет через игровую деятельность. Проблема: неумение ребенка организовать общение может спровоцировать личностные и поведенческие нарушения, способствовать появлению замкнутости или чувства отверженности. </vt:lpstr>
      <vt:lpstr> Задачи:  -выявить причины нарушения общения; -осуществлять коррекционно-развивающую работу детей с проблемами в общении в условиях игры; -организовать детско-родительское сотрудничество в разных видах деятельности; -обогатить предметно – пространственную среду дидактическими, методическими материалами по теме проекта. </vt:lpstr>
      <vt:lpstr>Тип проекта: психолого-педагогический Масштаб: лонгэтюдный</vt:lpstr>
      <vt:lpstr>Слайд 5</vt:lpstr>
      <vt:lpstr>Участники: -психолог; -музыкальный руководитель; -воспитатели средней группы, родители; -дети в количестве 16 человек. </vt:lpstr>
      <vt:lpstr>Основные направления деятельности: -подборка диагностического материала, проведение диагностики, коррекции коммуникативных умений и навыков; -составление перспективного плана работы по развитию коммуникативных умений и навыков детей 5 года жизни на основании диагностических данных; -разработка примерных конспектов коррекционно – развивающих занятий; -составление плана работы с гиперактивными детьми с проблемами в общении; -разработка методических рекомендаций для родителей по совершенствованию различных форм общения; -активизация родителей для проведения игровых вечеров.</vt:lpstr>
      <vt:lpstr>Результат работы: 1.Положительная динамика коммуникативных умений и навыков детей 5 года жизни. 2.Опыт позитивного общения с детьми, умение конструктивно решать конфликтные ситуации, приобретенный за время реализации проекта воспитателями и родителями. 3.Созданы картотеки коммуникативных игр, тематический альбом, компьютерные презентации-консультации для родителей и педагогов, создание мини – библиотек для родителей, дидактические игры для детей средней группы. </vt:lpstr>
      <vt:lpstr>Итог  Для взаимопонимания характерны обдуманные, согласованные, совместные действия участников, направленные на решение разнообразных задач в сотрудничестве и достижения результата в совместной деятельности. Результаты диагностических данных показали сведения о необходимости коррекции с детьми и дополнительной педагогической работы по психолого–педагогическому направлению по данной теме.</vt:lpstr>
      <vt:lpstr>Форма проведения занятие «Прогулка»; -мероприятие, проведенное совместно с родителями «День смеха».</vt:lpstr>
      <vt:lpstr>Слайд 11</vt:lpstr>
      <vt:lpstr>Слайд 12</vt:lpstr>
      <vt:lpstr>Слайд 13</vt:lpstr>
      <vt:lpstr>«День смеха»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16</cp:revision>
  <dcterms:created xsi:type="dcterms:W3CDTF">2015-04-15T08:19:18Z</dcterms:created>
  <dcterms:modified xsi:type="dcterms:W3CDTF">2015-04-18T14:23:31Z</dcterms:modified>
</cp:coreProperties>
</file>