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7" r:id="rId1"/>
  </p:sldMasterIdLst>
  <p:notesMasterIdLst>
    <p:notesMasterId r:id="rId27"/>
  </p:notesMasterIdLst>
  <p:sldIdLst>
    <p:sldId id="282" r:id="rId2"/>
    <p:sldId id="305" r:id="rId3"/>
    <p:sldId id="306" r:id="rId4"/>
    <p:sldId id="323" r:id="rId5"/>
    <p:sldId id="324" r:id="rId6"/>
    <p:sldId id="372" r:id="rId7"/>
    <p:sldId id="307" r:id="rId8"/>
    <p:sldId id="308" r:id="rId9"/>
    <p:sldId id="330" r:id="rId10"/>
    <p:sldId id="331" r:id="rId11"/>
    <p:sldId id="309" r:id="rId12"/>
    <p:sldId id="362" r:id="rId13"/>
    <p:sldId id="369" r:id="rId14"/>
    <p:sldId id="334" r:id="rId15"/>
    <p:sldId id="366" r:id="rId16"/>
    <p:sldId id="367" r:id="rId17"/>
    <p:sldId id="365" r:id="rId18"/>
    <p:sldId id="335" r:id="rId19"/>
    <p:sldId id="336" r:id="rId20"/>
    <p:sldId id="316" r:id="rId21"/>
    <p:sldId id="361" r:id="rId22"/>
    <p:sldId id="374" r:id="rId23"/>
    <p:sldId id="373" r:id="rId24"/>
    <p:sldId id="370" r:id="rId25"/>
    <p:sldId id="356" r:id="rId2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66"/>
    <a:srgbClr val="0000FF"/>
    <a:srgbClr val="009900"/>
    <a:srgbClr val="0066FF"/>
    <a:srgbClr val="246FA2"/>
    <a:srgbClr val="F6F2F6"/>
    <a:srgbClr val="B10FA5"/>
    <a:srgbClr val="2295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>
        <p:scale>
          <a:sx n="75" d="100"/>
          <a:sy n="75" d="100"/>
        </p:scale>
        <p:origin x="-1170" y="-6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4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41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3480821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28C114-3155-45F4-9ACE-DC255439B4F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85501-C230-4062-9C65-59AFA55A71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35519-3B34-4740-A034-133E0575CC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65AC150-0D5E-4927-BA0A-CF5476DB739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8942C-9660-492D-8F99-0E571E99D14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79B76-E969-4B9F-B010-A69FADDDE8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F3FE6-5D8F-4B11-8ACF-CCD2270FE95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B81A4-10B2-4AC0-82D1-3B38AA92F5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35B0-0D96-45EE-9259-440AC6BB27E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E51CF6F-7214-40B9-8307-235AC91016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4261F5-5AD9-4E5F-AD4D-82D141AEB9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2846CC-9053-4CEB-B104-30F37BFDD7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623397" y="339441"/>
            <a:ext cx="7993260" cy="17129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b="1" dirty="0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Министерство образования РМ</a:t>
            </a:r>
            <a:br>
              <a:rPr lang="ru-RU" altLang="ru-RU" sz="20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ПОРТФОЛИО</a:t>
            </a:r>
            <a:br>
              <a:rPr lang="ru-RU" altLang="ru-RU" sz="28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педагог дополнительного образования</a:t>
            </a:r>
            <a:br>
              <a:rPr lang="ru-RU" altLang="ru-RU" sz="20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МУДО  </a:t>
            </a:r>
            <a:r>
              <a:rPr lang="ru-RU" altLang="ru-RU" sz="20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«Центр </a:t>
            </a:r>
            <a:r>
              <a:rPr lang="ru-RU" altLang="ru-RU" sz="20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детского </a:t>
            </a:r>
            <a:r>
              <a:rPr lang="ru-RU" altLang="ru-RU" sz="20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творчества №2» </a:t>
            </a:r>
            <a:r>
              <a:rPr lang="ru-RU" altLang="ru-RU" sz="20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г.о.Саранск </a:t>
            </a:r>
            <a:r>
              <a:rPr lang="ru-RU" altLang="ru-RU" sz="20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6131" y="2052438"/>
            <a:ext cx="58741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Дата </a:t>
            </a:r>
            <a:r>
              <a:rPr lang="ru-RU" u="sng" dirty="0" smtClean="0">
                <a:solidFill>
                  <a:srgbClr val="B80047"/>
                </a:solidFill>
                <a:latin typeface="Times New Roman" pitchFamily="16" charset="0"/>
              </a:rPr>
              <a:t>рождения</a:t>
            </a: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</a:rPr>
              <a:t>:02.05.1973 г. </a:t>
            </a:r>
            <a:r>
              <a:rPr lang="ru-RU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Профессиональное образование</a:t>
            </a:r>
            <a:r>
              <a:rPr lang="ru-RU" dirty="0">
                <a:solidFill>
                  <a:srgbClr val="B80047"/>
                </a:solidFill>
                <a:latin typeface="Times New Roman" pitchFamily="16" charset="0"/>
              </a:rPr>
              <a:t>: </a:t>
            </a:r>
            <a:endParaRPr lang="ru-RU" dirty="0" smtClean="0">
              <a:solidFill>
                <a:srgbClr val="B80047"/>
              </a:solidFill>
              <a:latin typeface="Times New Roman" pitchFamily="16" charset="0"/>
            </a:endParaRPr>
          </a:p>
          <a:p>
            <a:r>
              <a:rPr lang="ru-RU" dirty="0" smtClean="0">
                <a:latin typeface="Times New Roman" pitchFamily="16" charset="0"/>
              </a:rPr>
              <a:t>Высшее</a:t>
            </a:r>
            <a:r>
              <a:rPr lang="ru-RU" dirty="0">
                <a:latin typeface="Times New Roman" pitchFamily="16" charset="0"/>
              </a:rPr>
              <a:t>, </a:t>
            </a:r>
            <a:r>
              <a:rPr lang="ru-RU" dirty="0" smtClean="0">
                <a:latin typeface="Times New Roman" pitchFamily="16" charset="0"/>
              </a:rPr>
              <a:t>МГПИ </a:t>
            </a:r>
            <a:r>
              <a:rPr lang="ru-RU" dirty="0">
                <a:latin typeface="Times New Roman" pitchFamily="16" charset="0"/>
              </a:rPr>
              <a:t>им </a:t>
            </a:r>
            <a:r>
              <a:rPr lang="ru-RU" dirty="0" err="1" smtClean="0">
                <a:latin typeface="Times New Roman" pitchFamily="16" charset="0"/>
              </a:rPr>
              <a:t>М.Е.Евсевьева</a:t>
            </a:r>
            <a:r>
              <a:rPr lang="ru-RU" dirty="0" smtClean="0">
                <a:latin typeface="Times New Roman" pitchFamily="16" charset="0"/>
              </a:rPr>
              <a:t>, </a:t>
            </a:r>
            <a:r>
              <a:rPr lang="ru-RU" dirty="0">
                <a:latin typeface="Times New Roman" pitchFamily="16" charset="0"/>
              </a:rPr>
              <a:t>квалификация  </a:t>
            </a:r>
            <a:r>
              <a:rPr lang="ru-RU" dirty="0" smtClean="0">
                <a:latin typeface="Times New Roman" pitchFamily="16" charset="0"/>
              </a:rPr>
              <a:t>учителя начальных классов и музыки. </a:t>
            </a:r>
          </a:p>
          <a:p>
            <a:r>
              <a:rPr lang="ru-RU" dirty="0" smtClean="0">
                <a:latin typeface="Times New Roman" pitchFamily="16" charset="0"/>
              </a:rPr>
              <a:t>Специальность «Педагогика и методика начального образования с дополнительной специальностью «Музыкальное образование»».</a:t>
            </a:r>
            <a:endParaRPr lang="ru-RU" dirty="0">
              <a:latin typeface="Times New Roman" pitchFamily="16" charset="0"/>
            </a:endParaRPr>
          </a:p>
          <a:p>
            <a:r>
              <a:rPr lang="ru-RU" dirty="0">
                <a:latin typeface="Times New Roman" pitchFamily="16" charset="0"/>
              </a:rPr>
              <a:t>Диплом </a:t>
            </a:r>
            <a:r>
              <a:rPr lang="ru-RU" dirty="0" smtClean="0">
                <a:latin typeface="Times New Roman" pitchFamily="16" charset="0"/>
              </a:rPr>
              <a:t>ЭВ </a:t>
            </a:r>
            <a:r>
              <a:rPr lang="ru-RU" dirty="0">
                <a:latin typeface="Times New Roman" pitchFamily="16" charset="0"/>
              </a:rPr>
              <a:t>№ </a:t>
            </a:r>
            <a:r>
              <a:rPr lang="ru-RU" dirty="0" smtClean="0">
                <a:latin typeface="Times New Roman" pitchFamily="16" charset="0"/>
              </a:rPr>
              <a:t>049264, 04.07.1995 г., приказ № 1375</a:t>
            </a:r>
            <a:endParaRPr lang="ru-RU" dirty="0">
              <a:latin typeface="Times New Roman" pitchFamily="16" charset="0"/>
            </a:endParaRPr>
          </a:p>
          <a:p>
            <a:r>
              <a:rPr lang="ru-RU" u="sng" dirty="0" smtClean="0">
                <a:solidFill>
                  <a:srgbClr val="C00000"/>
                </a:solidFill>
                <a:latin typeface="Times New Roman" pitchFamily="16" charset="0"/>
              </a:rPr>
              <a:t>Стаж </a:t>
            </a:r>
            <a:r>
              <a:rPr lang="ru-RU" u="sng" dirty="0">
                <a:solidFill>
                  <a:srgbClr val="C00000"/>
                </a:solidFill>
                <a:latin typeface="Times New Roman" pitchFamily="16" charset="0"/>
              </a:rPr>
              <a:t>педагогической работы </a:t>
            </a:r>
            <a:r>
              <a:rPr lang="en-US" u="sng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ru-RU" u="sng" dirty="0">
                <a:solidFill>
                  <a:srgbClr val="C00000"/>
                </a:solidFill>
                <a:latin typeface="Times New Roman" pitchFamily="16" charset="0"/>
              </a:rPr>
              <a:t>по специальности</a:t>
            </a:r>
            <a:r>
              <a:rPr lang="ru-RU" dirty="0">
                <a:latin typeface="Times New Roman" pitchFamily="16" charset="0"/>
              </a:rPr>
              <a:t>: </a:t>
            </a:r>
            <a:r>
              <a:rPr lang="ru-RU" dirty="0" smtClean="0">
                <a:latin typeface="Times New Roman" pitchFamily="16" charset="0"/>
              </a:rPr>
              <a:t>27 лет </a:t>
            </a:r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u="sng" dirty="0">
                <a:solidFill>
                  <a:srgbClr val="C00000"/>
                </a:solidFill>
                <a:latin typeface="Times New Roman" pitchFamily="16" charset="0"/>
              </a:rPr>
              <a:t>Общий трудовой стаж</a:t>
            </a:r>
            <a:r>
              <a:rPr lang="ru-RU" dirty="0">
                <a:latin typeface="Times New Roman" pitchFamily="16" charset="0"/>
              </a:rPr>
              <a:t>: </a:t>
            </a:r>
            <a:r>
              <a:rPr lang="ru-RU" dirty="0" smtClean="0">
                <a:latin typeface="Times New Roman" pitchFamily="16" charset="0"/>
              </a:rPr>
              <a:t>33 года</a:t>
            </a:r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u="sng" dirty="0">
                <a:solidFill>
                  <a:srgbClr val="C00000"/>
                </a:solidFill>
                <a:latin typeface="Times New Roman" pitchFamily="16" charset="0"/>
              </a:rPr>
              <a:t>Наличие квалификационной категории</a:t>
            </a:r>
            <a:r>
              <a:rPr lang="ru-RU" dirty="0" smtClean="0">
                <a:solidFill>
                  <a:srgbClr val="C00000"/>
                </a:solidFill>
                <a:latin typeface="Times New Roman" pitchFamily="16" charset="0"/>
              </a:rPr>
              <a:t>: </a:t>
            </a:r>
          </a:p>
          <a:p>
            <a:r>
              <a:rPr lang="ru-RU" dirty="0" smtClean="0">
                <a:latin typeface="Times New Roman" pitchFamily="16" charset="0"/>
              </a:rPr>
              <a:t>Высшая </a:t>
            </a:r>
          </a:p>
          <a:p>
            <a:r>
              <a:rPr lang="ru-RU" u="sng" dirty="0">
                <a:solidFill>
                  <a:srgbClr val="C00000"/>
                </a:solidFill>
                <a:latin typeface="Times New Roman" pitchFamily="16" charset="0"/>
              </a:rPr>
              <a:t>Дата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6" charset="0"/>
              </a:rPr>
              <a:t>последней аттестации: </a:t>
            </a:r>
          </a:p>
          <a:p>
            <a:r>
              <a:rPr lang="ru-RU" dirty="0" smtClean="0">
                <a:latin typeface="Times New Roman" pitchFamily="16" charset="0"/>
              </a:rPr>
              <a:t>Приказ № 1055 от 21.12.17 г.</a:t>
            </a:r>
            <a:endParaRPr lang="ru-RU" dirty="0">
              <a:solidFill>
                <a:srgbClr val="C00000"/>
              </a:solidFill>
              <a:latin typeface="Times New Roman" pitchFamily="16" charset="0"/>
            </a:endParaRPr>
          </a:p>
        </p:txBody>
      </p:sp>
      <p:pic>
        <p:nvPicPr>
          <p:cNvPr id="1026" name="Picture 2" descr="C:\Users\ADMIN\Desktop\изображение_viber_2022-10-11_10-50-13-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780928"/>
            <a:ext cx="1787398" cy="30004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54309" cy="1656184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6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</a:t>
            </a: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DMIN\Desktop\898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3528392" cy="4852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3109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563" cy="798562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7. Проведение 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мастер-классов, открытых мероприятий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44522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anose="020F0302020204030204" pitchFamily="34" charset="0"/>
              </a:rPr>
              <a:t>Открытое мероприятие «Азбука дорожного движения» </a:t>
            </a:r>
          </a:p>
          <a:p>
            <a:pPr algn="ctr"/>
            <a:r>
              <a:rPr lang="ru-RU" dirty="0" smtClean="0">
                <a:latin typeface="Calibri Light" panose="020F0302020204030204" pitchFamily="34" charset="0"/>
              </a:rPr>
              <a:t>Октябрь, 2020</a:t>
            </a:r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4098" name="Picture 2" descr="C:\Users\ADMIN\Desktop\справка 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163395" cy="5725519"/>
          </a:xfrm>
          <a:prstGeom prst="rect">
            <a:avLst/>
          </a:prstGeom>
          <a:noFill/>
        </p:spPr>
      </p:pic>
      <p:pic>
        <p:nvPicPr>
          <p:cNvPr id="1027" name="Picture 3" descr="C:\Users\ADMIN\Desktop\изображение_viber_2022-10-13_14-41-02-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2987824" cy="1927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442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/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67544" y="260648"/>
            <a:ext cx="8183563" cy="798562"/>
          </a:xfrm>
          <a:prstGeom prst="rect">
            <a:avLst/>
          </a:prstGeo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 w="6350" cap="rnd"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alibri Light" panose="020F0302020204030204" pitchFamily="34" charset="0"/>
                <a:ea typeface="+mj-ea"/>
                <a:cs typeface="Arial" panose="020B0604020202020204" pitchFamily="34" charset="0"/>
              </a:rPr>
              <a:t>8. Экспертная деятельность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alibri Light" panose="020F03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563" cy="1440160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9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Общественно-педагогическая  активность </a:t>
            </a: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педагога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624654"/>
            <a:ext cx="8183563" cy="29217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Муниципальный  уровень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372200" y="2449860"/>
            <a:ext cx="2655912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ru-RU" sz="20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5661248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 Light" panose="020F0302020204030204" pitchFamily="34" charset="0"/>
              </a:rPr>
              <a:t>Воспитатель в детском оздоровительном  учреждении (лагерь) «</a:t>
            </a:r>
            <a:r>
              <a:rPr lang="ru-RU" sz="1600" dirty="0" err="1" smtClean="0">
                <a:latin typeface="Calibri Light" panose="020F0302020204030204" pitchFamily="34" charset="0"/>
              </a:rPr>
              <a:t>Туристенок</a:t>
            </a:r>
            <a:r>
              <a:rPr lang="ru-RU" sz="1600" dirty="0" smtClean="0">
                <a:latin typeface="Calibri Light" panose="020F0302020204030204" pitchFamily="34" charset="0"/>
              </a:rPr>
              <a:t>»</a:t>
            </a:r>
            <a:r>
              <a:rPr lang="ru-RU" sz="1600" dirty="0">
                <a:latin typeface="Calibri Light" panose="020F0302020204030204" pitchFamily="34" charset="0"/>
              </a:rPr>
              <a:t> </a:t>
            </a:r>
            <a:r>
              <a:rPr lang="ru-RU" sz="1600" dirty="0" smtClean="0">
                <a:latin typeface="Calibri Light" panose="020F0302020204030204" pitchFamily="34" charset="0"/>
              </a:rPr>
              <a:t> с дневным пребыванием  детей с 2019 по 2022 </a:t>
            </a:r>
            <a:r>
              <a:rPr lang="ru-RU" sz="1600" dirty="0" err="1" smtClean="0">
                <a:latin typeface="Calibri Light" panose="020F0302020204030204" pitchFamily="34" charset="0"/>
              </a:rPr>
              <a:t>уч.г</a:t>
            </a:r>
            <a:endParaRPr lang="ru-RU" sz="1600" dirty="0" smtClean="0">
              <a:latin typeface="Calibri Light" panose="020F0302020204030204" pitchFamily="34" charset="0"/>
            </a:endParaRPr>
          </a:p>
        </p:txBody>
      </p:sp>
      <p:pic>
        <p:nvPicPr>
          <p:cNvPr id="13314" name="Picture 2" descr="C:\Users\ADMIN\Desktop\9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36912"/>
            <a:ext cx="3888432" cy="2548690"/>
          </a:xfrm>
          <a:prstGeom prst="rect">
            <a:avLst/>
          </a:prstGeom>
          <a:noFill/>
        </p:spPr>
      </p:pic>
      <p:pic>
        <p:nvPicPr>
          <p:cNvPr id="13317" name="Picture 5" descr="C:\Users\ADMIN\Desktop\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017417" cy="4149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1587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563" cy="1440160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9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Общественно-педагогическая  активность педагога: участие в комиссиях, педагогических сообществах, в жюри конкурсов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707312"/>
            <a:ext cx="8183563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Муниципальный уровень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131840" y="5589240"/>
            <a:ext cx="5832648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Мероприятие с детьми в оздоровительном лагере </a:t>
            </a:r>
            <a:r>
              <a:rPr lang="ru-R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с дневным пребыванием детей «</a:t>
            </a:r>
            <a:r>
              <a:rPr lang="ru-RU" sz="1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Туристёнок</a:t>
            </a:r>
            <a:r>
              <a:rPr lang="ru-R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» в период летних </a:t>
            </a:r>
            <a:r>
              <a:rPr lang="ru-RU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каникул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июнь 2021 г.</a:t>
            </a:r>
            <a:endParaRPr lang="ru-RU" sz="1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3" descr="C:\Users\ADMIN\Desktop\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3943271" cy="2518452"/>
          </a:xfrm>
          <a:prstGeom prst="rect">
            <a:avLst/>
          </a:prstGeom>
          <a:noFill/>
        </p:spPr>
      </p:pic>
      <p:pic>
        <p:nvPicPr>
          <p:cNvPr id="7" name="Picture 4" descr="C:\Users\ADMIN\Desktop\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2515816" cy="3459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1046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563" cy="1440160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9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Общественно-педагогическая  активность педагога: участие в комиссиях, педагогических сообществах, в жюри конкурсов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628800"/>
            <a:ext cx="8183563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Республиканский уровень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9218" name="Picture 2" descr="C:\Users\ADMIN\Desktop\справка 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2736304" cy="3762976"/>
          </a:xfrm>
          <a:prstGeom prst="rect">
            <a:avLst/>
          </a:prstGeom>
          <a:noFill/>
        </p:spPr>
      </p:pic>
      <p:pic>
        <p:nvPicPr>
          <p:cNvPr id="9219" name="Picture 3" descr="C:\Users\ADMIN\Desktop\справка проф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2794815" cy="3843442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611560" y="5877272"/>
            <a:ext cx="8183563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Председатель первичной профсоюзной организации</a:t>
            </a:r>
          </a:p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МУДО  «Дворец детского творчества» до 31.05.2022 г.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65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563" cy="1440160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9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Общественно-педагогическая  активность педагога: участие в комиссиях, педагогических сообществах, в жюри конкурсов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707312"/>
            <a:ext cx="8183563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Республиканский  уровень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42" name="Picture 2" descr="C:\Users\ADMIN\Desktop\справка профсоюз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236238" cy="4450489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99992" y="3501008"/>
            <a:ext cx="4644008" cy="2376264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Член комитета Мордовской республиканской организации Общероссийского Профсоюза образования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65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563" cy="1440160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9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Общественно-педагогическая  активность педагога: участие в комиссиях, педагогических сообществах, в жюри конкурсов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624654"/>
            <a:ext cx="8183563" cy="29217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Республиканский уровень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372200" y="2449860"/>
            <a:ext cx="2655912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ru-RU" sz="20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6686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Республиканская акция  «С праздником, ветераны!», приуроченная к 9 мая.</a:t>
            </a:r>
          </a:p>
          <a:p>
            <a:r>
              <a:rPr lang="ru-RU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 октябрь 2022 г.</a:t>
            </a:r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3075" name="Picture 3" descr="C:\Users\ADMIN\Desktop\b51d66c2-e637-4019-9bb1-c8749b079d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756154" cy="2808312"/>
          </a:xfrm>
          <a:prstGeom prst="rect">
            <a:avLst/>
          </a:prstGeom>
          <a:noFill/>
        </p:spPr>
      </p:pic>
      <p:pic>
        <p:nvPicPr>
          <p:cNvPr id="3076" name="Picture 4" descr="C:\Users\ADMIN\Desktop\9cfab6d1-8f92-4c12-8da6-ca254da0c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577" y="2492896"/>
            <a:ext cx="3659840" cy="2736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1587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563" cy="1440160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9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Общественно-педагогическая  активность педагога: участие в комиссиях, педагогических сообществах, в жюри конкурсов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707312"/>
            <a:ext cx="8183563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Всероссийский уровень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0222" y="5216498"/>
            <a:ext cx="7523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0" dirty="0">
                <a:latin typeface="Calibri Light" panose="020F0302020204030204" pitchFamily="34" charset="0"/>
                <a:ea typeface="+mn-ea"/>
              </a:rPr>
              <a:t>Всероссийская акция «Окна Победы», Май </a:t>
            </a:r>
            <a:r>
              <a:rPr lang="ru-RU" sz="2400" kern="0" dirty="0" smtClean="0">
                <a:latin typeface="Calibri Light" panose="020F0302020204030204" pitchFamily="34" charset="0"/>
                <a:ea typeface="+mn-ea"/>
              </a:rPr>
              <a:t>2020-2021 г.</a:t>
            </a:r>
          </a:p>
          <a:p>
            <a:pPr algn="ctr"/>
            <a:r>
              <a:rPr lang="ru-RU" sz="2400" kern="0" dirty="0" smtClean="0">
                <a:latin typeface="Calibri Light" panose="020F0302020204030204" pitchFamily="34" charset="0"/>
                <a:ea typeface="+mn-ea"/>
              </a:rPr>
              <a:t>работы воспитанников</a:t>
            </a:r>
            <a:endParaRPr lang="ru-RU" sz="2400" kern="0" dirty="0">
              <a:latin typeface="Calibri Light" panose="020F0302020204030204" pitchFamily="34" charset="0"/>
              <a:ea typeface="+mn-ea"/>
            </a:endParaRPr>
          </a:p>
        </p:txBody>
      </p:sp>
      <p:pic>
        <p:nvPicPr>
          <p:cNvPr id="2050" name="Picture 2" descr="C:\Users\ADMIN\Desktop\ac35f9c4-8d5d-4aed-abb7-7bcbfe4e8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425280" cy="2568960"/>
          </a:xfrm>
          <a:prstGeom prst="rect">
            <a:avLst/>
          </a:prstGeom>
          <a:noFill/>
        </p:spPr>
      </p:pic>
      <p:pic>
        <p:nvPicPr>
          <p:cNvPr id="2051" name="Picture 3" descr="C:\Users\ADMIN\Desktop\117ca513-3bba-4f6d-bfd1-b5b36c17d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336037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265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563" cy="792088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10. Наставничество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7" name="Picture 3" descr="C:\Users\Татьяна\Desktop\Screenshot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061814" cy="5491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4518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8588"/>
            <a:ext cx="8183563" cy="564108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Характеристика-представление</a:t>
            </a:r>
            <a:endParaRPr lang="ru-RU" sz="3200" b="1" dirty="0">
              <a:solidFill>
                <a:srgbClr val="00B0F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877272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 Light" panose="020F0302020204030204" pitchFamily="34" charset="0"/>
              </a:rPr>
              <a:t>«Бумажное творчество», 2022 г.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pic>
        <p:nvPicPr>
          <p:cNvPr id="5" name="Picture 2" descr="C:\Users\ADMIN\Desktop\31d9999d-0ae6-48e6-a8cc-8488a25c7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375079" cy="3096344"/>
          </a:xfrm>
          <a:prstGeom prst="rect">
            <a:avLst/>
          </a:prstGeom>
          <a:noFill/>
        </p:spPr>
      </p:pic>
      <p:pic>
        <p:nvPicPr>
          <p:cNvPr id="5123" name="Picture 3" descr="C:\Users\ADMIN\Desktop\6667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792913" cy="521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3218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183563" cy="798562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11. Позитивные 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результаты работы с детьми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290" name="Picture 2" descr="C:\Users\ADMIN\Desktop\6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907213" cy="5373216"/>
          </a:xfrm>
          <a:prstGeom prst="rect">
            <a:avLst/>
          </a:prstGeom>
          <a:noFill/>
        </p:spPr>
      </p:pic>
      <p:pic>
        <p:nvPicPr>
          <p:cNvPr id="4098" name="Picture 2" descr="C:\Users\ADMIN\Desktop\изображение_viber_2022-10-13_14-41-05-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646712" cy="27350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75569" y="5301208"/>
            <a:ext cx="34646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Занятие с воспитанниками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объединения «Бумажное творчество»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«Волшебное дерево»,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октябрь 2022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414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183563" cy="798562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12. Участие в 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профессиональных конкурсах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67543" y="836712"/>
            <a:ext cx="8183563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Нет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264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>
            <a:normAutofit/>
          </a:bodyPr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                 13. Награды и поощрения</a:t>
            </a:r>
            <a:b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                  </a:t>
            </a: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 </a:t>
            </a:r>
            <a:r>
              <a:rPr lang="ru-RU" altLang="ru-RU" sz="32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 порталов сети Интернет</a:t>
            </a:r>
            <a:endParaRPr lang="ru-RU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50" name="Picture 2" descr="C:\Users\Татьяна\Desktop\МУРАВЬЁ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912768" cy="4889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563" cy="798562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>
            <a:normAutofit fontScale="90000"/>
          </a:bodyPr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                 13. Награды и поощрения</a:t>
            </a:r>
            <a:b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                  </a:t>
            </a:r>
            <a:r>
              <a:rPr lang="ru-RU" altLang="ru-RU" sz="32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Муниципальный уровень</a:t>
            </a:r>
            <a:endParaRPr lang="ru-RU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147" name="Picture 3" descr="C:\Users\ADMIN\Desktop\555555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816424" cy="5248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6414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183563" cy="798562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13. Награды 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поощрения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3" y="836712"/>
            <a:ext cx="8183563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Республиканский уровень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Татья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717925" cy="511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8025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183563" cy="798562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13. Награды 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поощрения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3" y="836712"/>
            <a:ext cx="8183563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Российский уровень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Юбилейный знак Общественного Профсоюза образования «30 лет вместе» </a:t>
            </a:r>
            <a:br>
              <a:rPr lang="ru-RU" dirty="0" smtClean="0"/>
            </a:br>
            <a:r>
              <a:rPr lang="ru-RU" dirty="0" smtClean="0"/>
              <a:t>Постановление №4/8 от 25.02.2021 года</a:t>
            </a:r>
            <a:endParaRPr lang="ru-RU" dirty="0"/>
          </a:p>
        </p:txBody>
      </p:sp>
      <p:pic>
        <p:nvPicPr>
          <p:cNvPr id="6" name="Picture 5" descr="C:\Users\ADMIN\Desktop\у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995986" cy="1488927"/>
          </a:xfrm>
          <a:prstGeom prst="rect">
            <a:avLst/>
          </a:prstGeom>
          <a:noFill/>
        </p:spPr>
      </p:pic>
      <p:pic>
        <p:nvPicPr>
          <p:cNvPr id="7" name="Picture 4" descr="C:\Users\ADMIN\Desktop\документ му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39300"/>
            <a:ext cx="4144640" cy="1433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8025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28588"/>
            <a:ext cx="8352928" cy="564108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1. Реализация образовательных программ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51723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 Light" panose="020F0302020204030204" pitchFamily="34" charset="0"/>
              </a:rPr>
              <a:t>«Бумажное творчество»,</a:t>
            </a:r>
          </a:p>
          <a:p>
            <a:pPr algn="ctr"/>
            <a:r>
              <a:rPr lang="ru-RU" sz="2000" dirty="0" smtClean="0">
                <a:latin typeface="Calibri Light" panose="020F0302020204030204" pitchFamily="34" charset="0"/>
              </a:rPr>
              <a:t>2022 г.</a:t>
            </a:r>
            <a:endParaRPr lang="ru-RU" sz="2000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DMIN\Desktop\5f34c315-d75d-4a1a-a063-b516a2957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410998" cy="3214664"/>
          </a:xfrm>
          <a:prstGeom prst="rect">
            <a:avLst/>
          </a:prstGeom>
          <a:noFill/>
        </p:spPr>
      </p:pic>
      <p:pic>
        <p:nvPicPr>
          <p:cNvPr id="6" name="Picture 4" descr="C:\Users\ADMIN\Desktop\667788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04043" cy="5368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0984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28588"/>
            <a:ext cx="8352928" cy="564108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1. Реализация образовательных программ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63688" y="980728"/>
            <a:ext cx="1464207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000" kern="0" dirty="0" smtClean="0">
                <a:solidFill>
                  <a:schemeClr val="tx1"/>
                </a:solidFill>
              </a:rPr>
              <a:t>ПФДО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868144" y="1052736"/>
            <a:ext cx="1608224" cy="36004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000" kern="0" dirty="0">
                <a:solidFill>
                  <a:schemeClr val="tx1"/>
                </a:solidFill>
              </a:rPr>
              <a:t>МЗ</a:t>
            </a:r>
          </a:p>
        </p:txBody>
      </p:sp>
      <p:pic>
        <p:nvPicPr>
          <p:cNvPr id="2051" name="Picture 3" descr="C:\Users\ADMIN\Desktop\ти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717679" cy="5112568"/>
          </a:xfrm>
          <a:prstGeom prst="rect">
            <a:avLst/>
          </a:prstGeom>
          <a:noFill/>
        </p:spPr>
      </p:pic>
      <p:pic>
        <p:nvPicPr>
          <p:cNvPr id="7170" name="Picture 2" descr="C:\Users\ADMIN\Desktop\656878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3"/>
            <a:ext cx="3672408" cy="5050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0203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28588"/>
            <a:ext cx="8352928" cy="996156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00FF"/>
                </a:solidFill>
                <a:latin typeface="Calibri Light" panose="020F0302020204030204" pitchFamily="34" charset="0"/>
              </a:rPr>
              <a:t>2. Результаты участия в инновационной (экспериментальной) деятельности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27584" y="1772816"/>
            <a:ext cx="1464207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нет</a:t>
            </a:r>
            <a:endParaRPr lang="ru-RU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05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8183563" cy="798562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>
            <a:normAutofit fontScale="90000"/>
          </a:bodyPr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3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Участие детей в конкурсах, выставках, </a:t>
            </a: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соревнованиях</a:t>
            </a:r>
            <a:b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Сеть интернет</a:t>
            </a:r>
            <a:endParaRPr lang="ru-RU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3" y="836712"/>
            <a:ext cx="8183563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50" name="Picture 2" descr="C:\Users\ADMIN\Desktop\22222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69209" y="1171151"/>
            <a:ext cx="3207131" cy="4410461"/>
          </a:xfrm>
          <a:prstGeom prst="rect">
            <a:avLst/>
          </a:prstGeom>
          <a:noFill/>
        </p:spPr>
      </p:pic>
      <p:pic>
        <p:nvPicPr>
          <p:cNvPr id="2051" name="Picture 3" descr="C:\Users\ADMIN\Desktop\22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39491" y="2933517"/>
            <a:ext cx="3024971" cy="4159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9350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563" cy="798562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3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Участие детей в конкурсах, выставках, соревнованиях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3" y="836712"/>
            <a:ext cx="8183563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Муниципальный уровень</a:t>
            </a: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74" name="Picture 2" descr="C:\Users\ADMIN\Desktop\грамота  мура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107083" cy="5648078"/>
          </a:xfrm>
          <a:prstGeom prst="rect">
            <a:avLst/>
          </a:prstGeom>
          <a:noFill/>
        </p:spPr>
      </p:pic>
      <p:pic>
        <p:nvPicPr>
          <p:cNvPr id="3075" name="Picture 3" descr="C:\Users\ADMIN\Desktop\грамота му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13978"/>
            <a:ext cx="3740551" cy="5144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9350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54309" cy="798562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4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Наличие публикаций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89691" y="764704"/>
            <a:ext cx="8754309" cy="35353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sz="2400" kern="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Интернет-публикации</a:t>
            </a:r>
            <a:endParaRPr lang="ru-RU" sz="2400" kern="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ru-RU" sz="2400" kern="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ru-RU" sz="24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170" name="Picture 2" descr="C:\Users\ADMIN\Downloads\101957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671243" cy="5190006"/>
          </a:xfrm>
          <a:prstGeom prst="rect">
            <a:avLst/>
          </a:prstGeom>
          <a:noFill/>
        </p:spPr>
      </p:pic>
      <p:pic>
        <p:nvPicPr>
          <p:cNvPr id="7171" name="Picture 3" descr="C:\Users\ADMIN\Downloads\10195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382911" cy="4782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8100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54309" cy="798562"/>
          </a:xfrm>
          <a:gradFill>
            <a:gsLst>
              <a:gs pos="69000">
                <a:schemeClr val="bg1"/>
              </a:gs>
              <a:gs pos="45000">
                <a:schemeClr val="bg1"/>
              </a:gs>
              <a:gs pos="1000">
                <a:srgbClr val="246FA2"/>
              </a:gs>
              <a:gs pos="100000">
                <a:srgbClr val="246FA2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246FA2"/>
            </a:contourClr>
          </a:sp3d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5. Наличие </a:t>
            </a:r>
            <a:r>
              <a:rPr lang="ru-RU" altLang="ru-RU" sz="3200" dirty="0" smtClean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авторских программ, методических </a:t>
            </a:r>
            <a:r>
              <a:rPr lang="ru-RU" altLang="ru-RU" sz="3200" dirty="0">
                <a:solidFill>
                  <a:srgbClr val="0000FF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пособий</a:t>
            </a:r>
            <a:endParaRPr lang="ru-RU" sz="3200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36712"/>
            <a:ext cx="1047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alibri Light" panose="020F0302020204030204" pitchFamily="34" charset="0"/>
              </a:rPr>
              <a:t>нет</a:t>
            </a:r>
            <a:endParaRPr lang="ru-RU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767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5246</TotalTime>
  <Words>384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  Министерство образования РМ ПОРТФОЛИО   педагог дополнительного образования МУДО  «Центр детского творчества №2» г.о.Саранск РМ</vt:lpstr>
      <vt:lpstr>Характеристика-представление</vt:lpstr>
      <vt:lpstr>1. Реализация образовательных программ</vt:lpstr>
      <vt:lpstr>1. Реализация образовательных программ</vt:lpstr>
      <vt:lpstr>2. Результаты участия в инновационной (экспериментальной) деятельности</vt:lpstr>
      <vt:lpstr>3. Участие детей в конкурсах, выставках, соревнованиях  Сеть интернет</vt:lpstr>
      <vt:lpstr>3. Участие детей в конкурсах, выставках, соревнованиях</vt:lpstr>
      <vt:lpstr>4. Наличие публикаций</vt:lpstr>
      <vt:lpstr>5. Наличие авторских программ, методических пособий</vt:lpstr>
      <vt:lpstr>6.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vt:lpstr>
      <vt:lpstr>7. Проведение мастер-классов, открытых мероприятий</vt:lpstr>
      <vt:lpstr>нет</vt:lpstr>
      <vt:lpstr>9. Общественно-педагогическая  активность педагога</vt:lpstr>
      <vt:lpstr>9. Общественно-педагогическая  активность педагога: участие в комиссиях, педагогических сообществах, в жюри конкурсов</vt:lpstr>
      <vt:lpstr>9. Общественно-педагогическая  активность педагога: участие в комиссиях, педагогических сообществах, в жюри конкурсов</vt:lpstr>
      <vt:lpstr>9. Общественно-педагогическая  активность педагога: участие в комиссиях, педагогических сообществах, в жюри конкурсов</vt:lpstr>
      <vt:lpstr>9. Общественно-педагогическая  активность педагога: участие в комиссиях, педагогических сообществах, в жюри конкурсов</vt:lpstr>
      <vt:lpstr>9. Общественно-педагогическая  активность педагога: участие в комиссиях, педагогических сообществах, в жюри конкурсов</vt:lpstr>
      <vt:lpstr>10. Наставничество</vt:lpstr>
      <vt:lpstr>11. Позитивные результаты работы с детьми</vt:lpstr>
      <vt:lpstr>12. Участие в профессиональных конкурсах</vt:lpstr>
      <vt:lpstr>                  13. Награды и поощрения                       С порталов сети Интернет</vt:lpstr>
      <vt:lpstr>                  13. Награды и поощрения                     Муниципальный уровень</vt:lpstr>
      <vt:lpstr>13. Награды и поощрения</vt:lpstr>
      <vt:lpstr>13. Награды и поощрения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</dc:title>
  <dc:creator>User User</dc:creator>
  <cp:lastModifiedBy>Татьяна</cp:lastModifiedBy>
  <cp:revision>441</cp:revision>
  <cp:lastPrinted>1601-01-01T00:00:00Z</cp:lastPrinted>
  <dcterms:created xsi:type="dcterms:W3CDTF">2010-08-04T11:06:49Z</dcterms:created>
  <dcterms:modified xsi:type="dcterms:W3CDTF">2022-11-12T09:50:51Z</dcterms:modified>
</cp:coreProperties>
</file>