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61"/>
  </p:notesMasterIdLst>
  <p:sldIdLst>
    <p:sldId id="258" r:id="rId3"/>
    <p:sldId id="261" r:id="rId4"/>
    <p:sldId id="343" r:id="rId5"/>
    <p:sldId id="344" r:id="rId6"/>
    <p:sldId id="423" r:id="rId7"/>
    <p:sldId id="425" r:id="rId8"/>
    <p:sldId id="424" r:id="rId9"/>
    <p:sldId id="426" r:id="rId10"/>
    <p:sldId id="443" r:id="rId11"/>
    <p:sldId id="267" r:id="rId12"/>
    <p:sldId id="359" r:id="rId13"/>
    <p:sldId id="361" r:id="rId14"/>
    <p:sldId id="360" r:id="rId15"/>
    <p:sldId id="406" r:id="rId16"/>
    <p:sldId id="353" r:id="rId17"/>
    <p:sldId id="364" r:id="rId18"/>
    <p:sldId id="421" r:id="rId19"/>
    <p:sldId id="346" r:id="rId20"/>
    <p:sldId id="349" r:id="rId21"/>
    <p:sldId id="427" r:id="rId22"/>
    <p:sldId id="428" r:id="rId23"/>
    <p:sldId id="429" r:id="rId24"/>
    <p:sldId id="354" r:id="rId25"/>
    <p:sldId id="303" r:id="rId26"/>
    <p:sldId id="430" r:id="rId27"/>
    <p:sldId id="355" r:id="rId28"/>
    <p:sldId id="431" r:id="rId29"/>
    <p:sldId id="357" r:id="rId30"/>
    <p:sldId id="407" r:id="rId31"/>
    <p:sldId id="409" r:id="rId32"/>
    <p:sldId id="350" r:id="rId33"/>
    <p:sldId id="369" r:id="rId34"/>
    <p:sldId id="408" r:id="rId35"/>
    <p:sldId id="432" r:id="rId36"/>
    <p:sldId id="433" r:id="rId37"/>
    <p:sldId id="434" r:id="rId38"/>
    <p:sldId id="435" r:id="rId39"/>
    <p:sldId id="297" r:id="rId40"/>
    <p:sldId id="412" r:id="rId41"/>
    <p:sldId id="411" r:id="rId42"/>
    <p:sldId id="387" r:id="rId43"/>
    <p:sldId id="436" r:id="rId44"/>
    <p:sldId id="376" r:id="rId45"/>
    <p:sldId id="298" r:id="rId46"/>
    <p:sldId id="392" r:id="rId47"/>
    <p:sldId id="284" r:id="rId48"/>
    <p:sldId id="394" r:id="rId49"/>
    <p:sldId id="422" r:id="rId50"/>
    <p:sldId id="398" r:id="rId51"/>
    <p:sldId id="438" r:id="rId52"/>
    <p:sldId id="418" r:id="rId53"/>
    <p:sldId id="399" r:id="rId54"/>
    <p:sldId id="440" r:id="rId55"/>
    <p:sldId id="417" r:id="rId56"/>
    <p:sldId id="279" r:id="rId57"/>
    <p:sldId id="419" r:id="rId58"/>
    <p:sldId id="442" r:id="rId59"/>
    <p:sldId id="38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00"/>
    <a:srgbClr val="FF0066"/>
    <a:srgbClr val="669900"/>
    <a:srgbClr val="FFCC66"/>
    <a:srgbClr val="009999"/>
    <a:srgbClr val="FF9900"/>
    <a:srgbClr val="FF5050"/>
    <a:srgbClr val="00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0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D407F-7FDC-4654-9D47-0B0F1ADA3096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51EF2-77BC-4AF1-83B3-0BE18EA77D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3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8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64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6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6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1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7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4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6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1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9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6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07.10.2023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14ruz.schoolrm.ru/sveden/employees/42010/361156/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3548" y="1052736"/>
            <a:ext cx="8136904" cy="5400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altLang="ru-RU" sz="24000" b="1" dirty="0">
                <a:solidFill>
                  <a:srgbClr val="006600"/>
                </a:solidFill>
                <a:latin typeface="Times New Roman" pitchFamily="18" charset="0"/>
                <a:cs typeface="Trebuchet MS" pitchFamily="34" charset="0"/>
              </a:rPr>
              <a:t>ПОРТФОЛИО</a:t>
            </a:r>
          </a:p>
          <a:p>
            <a:pPr marL="0" indent="0" algn="ctr">
              <a:buNone/>
            </a:pPr>
            <a:endParaRPr lang="ru-RU" altLang="ru-RU" sz="2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rebuchet MS" pitchFamily="34" charset="0"/>
            </a:endParaRPr>
          </a:p>
          <a:p>
            <a:pPr marL="0" lvl="0" indent="0" algn="ctr">
              <a:buClr>
                <a:srgbClr val="72A376"/>
              </a:buClr>
              <a:buNone/>
            </a:pPr>
            <a:r>
              <a:rPr lang="ru-RU" sz="1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Кирюхиной Инны Петровны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8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№114 комбинированного вида»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</a:p>
        </p:txBody>
      </p:sp>
    </p:spTree>
    <p:extLst>
      <p:ext uri="{BB962C8B-B14F-4D97-AF65-F5344CB8AC3E}">
        <p14:creationId xmlns:p14="http://schemas.microsoft.com/office/powerpoint/2010/main" val="234154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57" y="404664"/>
            <a:ext cx="880904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 по теме: «Организация познавательной деятельности дошкольников через технологии развивающего обучения в ракурсе культурно-смысловых контекстов», 2019-2021.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kern="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kern="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площадка по теме: </a:t>
            </a:r>
            <a:r>
              <a:rPr lang="ru-RU" sz="24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«Интерактивные технологии в условиях дистанционного обучения детей дошкольного возраста», 2021-2024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altLang="ru-RU" sz="2400" kern="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1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2FF5C-93B5-4300-8773-96889D8B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1232" r="2291" b="1460"/>
          <a:stretch/>
        </p:blipFill>
        <p:spPr>
          <a:xfrm>
            <a:off x="330328" y="836712"/>
            <a:ext cx="3953640" cy="5688632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9BA278-A783-47FE-BBC3-706018A4D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092" r="3453" b="1600"/>
          <a:stretch/>
        </p:blipFill>
        <p:spPr>
          <a:xfrm>
            <a:off x="4716016" y="853731"/>
            <a:ext cx="3953640" cy="5688632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75775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5617" y="79266"/>
            <a:ext cx="732604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Результат участия в инновационной деятельности </a:t>
            </a:r>
          </a:p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на уровне образовательной организации</a:t>
            </a:r>
            <a:endParaRPr lang="ru-RU" sz="1400" b="1" kern="0" dirty="0">
              <a:solidFill>
                <a:srgbClr val="CC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F33E4D-1294-45AD-B177-5E34018A0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17486"/>
            <a:ext cx="3970782" cy="566124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647D63-CD95-480A-BA54-C205DC4F8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6" y="1117486"/>
            <a:ext cx="3970783" cy="566125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17378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088" y="116632"/>
            <a:ext cx="4824536" cy="648071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2400" b="1" cap="none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6" name="Google Shape;188;p20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1649" y="878128"/>
            <a:ext cx="4196306" cy="5776093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</p:pic>
      <p:pic>
        <p:nvPicPr>
          <p:cNvPr id="7" name="Google Shape;186;p20" descr="G:\моя2020\ид - 0001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894221"/>
            <a:ext cx="4074327" cy="5760000"/>
          </a:xfrm>
          <a:prstGeom prst="rect">
            <a:avLst/>
          </a:prstGeom>
          <a:noFill/>
          <a:ln w="1905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3502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537050-4DAC-4486-A64A-B6D708BA6DC2}"/>
              </a:ext>
            </a:extLst>
          </p:cNvPr>
          <p:cNvSpPr/>
          <p:nvPr/>
        </p:nvSpPr>
        <p:spPr>
          <a:xfrm>
            <a:off x="899592" y="33265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в инновационной деятельности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17A84F-D6F0-4167-9067-80BBC547E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1" y="1124744"/>
            <a:ext cx="3920276" cy="558924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DAB94-AE5E-470D-B760-8FB7D3C18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24" y="1124744"/>
            <a:ext cx="3920276" cy="558924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93532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</a:t>
            </a:r>
            <a:b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заочных олимпиадах, открытых конкурсах, конференциях, выставках, турнирах, соревнованиях</a:t>
            </a:r>
            <a:b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3933056"/>
            <a:ext cx="543739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3900" indent="-368300" defTabSz="449263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defRPr/>
            </a:pPr>
            <a:endParaRPr lang="ru-RU" dirty="0">
              <a:solidFill>
                <a:srgbClr val="000000"/>
              </a:solidFill>
              <a:latin typeface="Monotype Corsiva" panose="03010101010201010101" pitchFamily="66" charset="0"/>
              <a:ea typeface="Verdana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347" y="2055810"/>
            <a:ext cx="7488832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Победы и призовые места в заочных/ дистанционных мероприятиях  в сети «Интернет»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Победы и призовые места в очных муниципальных мероприятиях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 Победы и призовые места в очных республиканских мероприятиях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Победы и призовые места в очных российских мероприятиях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Победы и призовые места в очных международных мероприятиях 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CEF413E-6E37-41E2-A928-74C57F0B6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96793"/>
              </p:ext>
            </p:extLst>
          </p:nvPr>
        </p:nvGraphicFramePr>
        <p:xfrm>
          <a:off x="143508" y="16202"/>
          <a:ext cx="8856984" cy="6825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9654">
                  <a:extLst>
                    <a:ext uri="{9D8B030D-6E8A-4147-A177-3AD203B41FA5}">
                      <a16:colId xmlns:a16="http://schemas.microsoft.com/office/drawing/2014/main" val="3029694441"/>
                    </a:ext>
                  </a:extLst>
                </a:gridCol>
                <a:gridCol w="2589907">
                  <a:extLst>
                    <a:ext uri="{9D8B030D-6E8A-4147-A177-3AD203B41FA5}">
                      <a16:colId xmlns:a16="http://schemas.microsoft.com/office/drawing/2014/main" val="3522892931"/>
                    </a:ext>
                  </a:extLst>
                </a:gridCol>
                <a:gridCol w="2225674">
                  <a:extLst>
                    <a:ext uri="{9D8B030D-6E8A-4147-A177-3AD203B41FA5}">
                      <a16:colId xmlns:a16="http://schemas.microsoft.com/office/drawing/2014/main" val="3605460031"/>
                    </a:ext>
                  </a:extLst>
                </a:gridCol>
                <a:gridCol w="2141749">
                  <a:extLst>
                    <a:ext uri="{9D8B030D-6E8A-4147-A177-3AD203B41FA5}">
                      <a16:colId xmlns:a16="http://schemas.microsoft.com/office/drawing/2014/main" val="2946546792"/>
                    </a:ext>
                  </a:extLst>
                </a:gridCol>
              </a:tblGrid>
              <a:tr h="307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 участия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 участия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3218818200"/>
                  </a:ext>
                </a:extLst>
              </a:tr>
              <a:tr h="1636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заочных /дистанционных мероприятиях в сети «Интернет»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07767"/>
                  </a:ext>
                </a:extLst>
              </a:tr>
              <a:tr h="6504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 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Международный творческий конкурс «На острове Буяне», посвященный Пушкинскому дню в России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Интеллектуальный центр дистанционных технологий «Новое поколение»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Грамота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Лауреат-победитель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 </a:t>
                      </a:r>
                      <a:r>
                        <a:rPr lang="ru-RU" sz="1400" dirty="0">
                          <a:effectLst/>
                        </a:rPr>
                        <a:t>степени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номинации «Художественное творчество»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3165170961"/>
                  </a:ext>
                </a:extLst>
              </a:tr>
              <a:tr h="322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 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Международный творческий конкурс ко Дню защиты детей «Счастливое детство без опасности»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Интернет-издание </a:t>
                      </a:r>
                      <a:br>
                        <a:rPr lang="ru-RU" sz="1400" dirty="0">
                          <a:effectLst/>
                        </a:rPr>
                      </a:br>
                      <a:r>
                        <a:rPr lang="ru-RU" sz="1400" dirty="0">
                          <a:effectLst/>
                        </a:rPr>
                        <a:t>Образовательный центр «Путь знаний»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Победитель </a:t>
                      </a:r>
                      <a:r>
                        <a:rPr lang="en-US" sz="1400" dirty="0">
                          <a:effectLst/>
                        </a:rPr>
                        <a:t>I </a:t>
                      </a:r>
                      <a:r>
                        <a:rPr lang="ru-RU" sz="1400" dirty="0">
                          <a:effectLst/>
                        </a:rPr>
                        <a:t>степени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870424004"/>
                  </a:ext>
                </a:extLst>
              </a:tr>
              <a:tr h="1636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муниципальных мероприятиях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010879"/>
                  </a:ext>
                </a:extLst>
              </a:tr>
              <a:tr h="507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 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Муниципальный конкурс чтецов «Осень, осень – в гости просим»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«Управление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администрации Рузаевского муниципального района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Грамота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Лауреат-победитель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номинации «Самый обаятельный исполнитель»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783656880"/>
                  </a:ext>
                </a:extLst>
              </a:tr>
              <a:tr h="541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 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Муниципальный этап республиканского конкурса детско-юношеского творчества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пожарной безопасности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«Неопалимая Купина»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«Управление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администрации Рузаевского муниципального района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Грамота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III </a:t>
                      </a: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3928414068"/>
                  </a:ext>
                </a:extLst>
              </a:tr>
              <a:tr h="11078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республиканских мероприятиях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739210"/>
                  </a:ext>
                </a:extLst>
              </a:tr>
              <a:tr h="2273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Республиканский конкурс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«Зимняя сказка»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Мордовское региональное отделение ЛДПР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3137052912"/>
                  </a:ext>
                </a:extLst>
              </a:tr>
              <a:tr h="5411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2022г.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Республиканский конкурс творческих работ среди детей-инвалидов и детей с ограниченными возможностями здоровья «Чувствовать сердцем»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Депутаты Госсобрания Мордовии и члены Общественной молодежной палаты при Госсобрании Мордовии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2669673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727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C69879E-04FF-4A82-BDBA-BBB346AA9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99300"/>
              </p:ext>
            </p:extLst>
          </p:nvPr>
        </p:nvGraphicFramePr>
        <p:xfrm>
          <a:off x="107503" y="188640"/>
          <a:ext cx="8928993" cy="6106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1663">
                  <a:extLst>
                    <a:ext uri="{9D8B030D-6E8A-4147-A177-3AD203B41FA5}">
                      <a16:colId xmlns:a16="http://schemas.microsoft.com/office/drawing/2014/main" val="1244908347"/>
                    </a:ext>
                  </a:extLst>
                </a:gridCol>
                <a:gridCol w="2589907">
                  <a:extLst>
                    <a:ext uri="{9D8B030D-6E8A-4147-A177-3AD203B41FA5}">
                      <a16:colId xmlns:a16="http://schemas.microsoft.com/office/drawing/2014/main" val="3798085410"/>
                    </a:ext>
                  </a:extLst>
                </a:gridCol>
                <a:gridCol w="2225674">
                  <a:extLst>
                    <a:ext uri="{9D8B030D-6E8A-4147-A177-3AD203B41FA5}">
                      <a16:colId xmlns:a16="http://schemas.microsoft.com/office/drawing/2014/main" val="657320936"/>
                    </a:ext>
                  </a:extLst>
                </a:gridCol>
                <a:gridCol w="485564">
                  <a:extLst>
                    <a:ext uri="{9D8B030D-6E8A-4147-A177-3AD203B41FA5}">
                      <a16:colId xmlns:a16="http://schemas.microsoft.com/office/drawing/2014/main" val="963883129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618139645"/>
                    </a:ext>
                  </a:extLst>
                </a:gridCol>
              </a:tblGrid>
              <a:tr h="16368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российских мероприятиях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541996487"/>
                  </a:ext>
                </a:extLst>
              </a:tr>
              <a:tr h="1306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Всероссийский (с международным участием) конкурс проектно-исследовательских работ дошкольников, учащихся начальных классов и студентов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«Юный исследователь»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Министерство образования и науки Российской Федерации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ФГБОУ ВО «Мордовский государственный педагогический институт имени </a:t>
                      </a:r>
                      <a:r>
                        <a:rPr lang="ru-RU" sz="1400" dirty="0" err="1">
                          <a:effectLst/>
                        </a:rPr>
                        <a:t>М.Е.Евсевьева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Научно-образовательная лаборатория «Образование и воспитание дошкольников и младших школьников в условиях поликультурного региона»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427027680"/>
                  </a:ext>
                </a:extLst>
              </a:tr>
              <a:tr h="8885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Всероссийская олимпиада «</a:t>
                      </a:r>
                      <a:r>
                        <a:rPr lang="ru-RU" sz="1400" dirty="0" err="1">
                          <a:effectLst/>
                        </a:rPr>
                        <a:t>Эколята</a:t>
                      </a:r>
                      <a:r>
                        <a:rPr lang="ru-RU" sz="1400" dirty="0">
                          <a:effectLst/>
                        </a:rPr>
                        <a:t> – защитники природы»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Министерство просвещения РФ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ФГБОУ ДО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«Федеральный центр дополнительного образования и организации отдыха и оздоровления детей»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Сертификат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Сертификат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3336761037"/>
                  </a:ext>
                </a:extLst>
              </a:tr>
              <a:tr h="163684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международных мероприятиях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752253330"/>
                  </a:ext>
                </a:extLst>
              </a:tr>
              <a:tr h="3225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2019г.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16-й Международный художественный конкурс "Краски осени"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Детский клуб г. </a:t>
                      </a:r>
                      <a:r>
                        <a:rPr lang="ru-RU" sz="1400" dirty="0" err="1">
                          <a:effectLst/>
                        </a:rPr>
                        <a:t>Липова</a:t>
                      </a:r>
                      <a:r>
                        <a:rPr lang="ru-RU" sz="1400" dirty="0">
                          <a:effectLst/>
                        </a:rPr>
                        <a:t> (Румыния) и профессор Камелия </a:t>
                      </a:r>
                      <a:r>
                        <a:rPr lang="ru-RU" sz="1400" dirty="0" err="1">
                          <a:effectLst/>
                        </a:rPr>
                        <a:t>Иордаке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368130386"/>
                  </a:ext>
                </a:extLst>
              </a:tr>
              <a:tr h="731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Международный конкурс семейной видеопоэзии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«Дарю тебе сердце»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Российский центр культуры и науки (г. Хельсинки)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Ассоциация гуманистов планеты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963" marR="22963" marT="0" marB="0"/>
                </a:tc>
                <a:extLst>
                  <a:ext uri="{0D108BD9-81ED-4DB2-BD59-A6C34878D82A}">
                    <a16:rowId xmlns:a16="http://schemas.microsoft.com/office/drawing/2014/main" val="1801659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19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282" y="241149"/>
            <a:ext cx="3008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D42151-3AF0-421B-9CB3-05C89EDA2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922262" cy="5546794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6A745-A585-42E8-A561-B96EA05960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924499" cy="5546794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379450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73909"/>
            <a:ext cx="424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48C52-D680-4961-9A81-87471250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3" y="1052736"/>
            <a:ext cx="3929271" cy="558094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3898C6-964A-43E2-8FCB-8DCB7CB03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052736"/>
            <a:ext cx="3914455" cy="558094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63110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5688632"/>
          </a:xfrm>
        </p:spPr>
        <p:txBody>
          <a:bodyPr>
            <a:noAutofit/>
          </a:bodyPr>
          <a:lstStyle/>
          <a:p>
            <a:pPr lvl="0" algn="ctr">
              <a:lnSpc>
                <a:spcPct val="120000"/>
              </a:lnSpc>
              <a:spcBef>
                <a:spcPct val="20000"/>
              </a:spcBef>
            </a:pPr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Передовой Педагогический опыт</a:t>
            </a:r>
            <a:b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</a:t>
            </a:r>
            <a:br>
              <a:rPr lang="ru-RU" sz="2400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«Мультимедийные презентации и интерактивные игры, как средство активизации речевого развития дошкольников с нарушениями речи» </a:t>
            </a:r>
            <a:br>
              <a:rPr lang="ru-RU" sz="24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</a:t>
            </a:r>
            <a:r>
              <a:rPr lang="ru-RU" sz="2800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опыта:</a:t>
            </a:r>
            <a:br>
              <a:rPr lang="ru-RU" sz="2800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/>
              </a:rPr>
              <a:t>https://ds114ruz.schoolrm.ru/sveden/employees/42010/361156/</a:t>
            </a:r>
            <a:endParaRPr lang="ru-RU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16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73909"/>
            <a:ext cx="424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54D0AD-BCD1-4059-B163-B5AFCC72A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" y="1052736"/>
            <a:ext cx="4102737" cy="554461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F9C9C5-89DA-4882-B529-3311D545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324" y="1813460"/>
            <a:ext cx="5364945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51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73909"/>
            <a:ext cx="424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BB92A-FA91-4716-8832-B9E1D464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2" y="1052736"/>
            <a:ext cx="4100124" cy="5643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BEE50-0724-4B67-BB32-E4C87960B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4" y="1052736"/>
            <a:ext cx="4049878" cy="564370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92805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73909"/>
            <a:ext cx="424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876A2E-843C-46CB-A90D-99C440B96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52" y="3062638"/>
            <a:ext cx="5368263" cy="379536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0FBA6D-7CBD-4F33-A5A2-73EF7BDAD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574"/>
            <a:ext cx="4985334" cy="352839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747756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361" y="404664"/>
            <a:ext cx="5832648" cy="720080"/>
          </a:xfrm>
        </p:spPr>
        <p:txBody>
          <a:bodyPr anchor="t">
            <a:no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859632"/>
            <a:ext cx="7200304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Материалы, прошедшие экспертизу  на сайтах, </a:t>
            </a:r>
          </a:p>
          <a:p>
            <a:r>
              <a:rPr lang="ru-RU" sz="2400" b="1" kern="50" dirty="0">
                <a:solidFill>
                  <a:srgbClr val="CC0000"/>
                </a:solidFill>
                <a:latin typeface="Times New Roman"/>
                <a:ea typeface="Times New Roman"/>
              </a:rPr>
              <a:t>порталах сети Интернет 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</a:p>
          <a:p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85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04456" cy="50405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br>
              <a:rPr lang="ru-RU" sz="24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Интернет-публикации</a:t>
            </a:r>
            <a:b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8177EC-101E-4090-8C59-4199C1CC8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92" y="1124744"/>
            <a:ext cx="3974015" cy="559219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95622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772" y="-121048"/>
            <a:ext cx="4104456" cy="50405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br>
              <a:rPr lang="ru-RU" sz="24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уровень</a:t>
            </a:r>
            <a:b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42845A-AC4C-41C8-B158-004BA8AAF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63" y="383009"/>
            <a:ext cx="4104455" cy="5804447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B7C2D3-7C28-4533-B7F4-B401F110C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" y="383008"/>
            <a:ext cx="4104456" cy="580444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DBFA1-CC83-4DDD-AADF-F22BF63B1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0" y="1230970"/>
            <a:ext cx="3600400" cy="495648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9C8580-E696-4E38-9D8B-1167D096CA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48010"/>
            <a:ext cx="2552705" cy="360999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702332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924" y="-102070"/>
            <a:ext cx="4104456" cy="57606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уровень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60AE9B-64D8-4465-99EC-F62CFD50E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" y="526775"/>
            <a:ext cx="4104457" cy="580445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955662-516D-4826-AA71-52610CC29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32" y="526775"/>
            <a:ext cx="4104457" cy="580445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857D94-E423-45D1-AEAB-B802DC61C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45" y="2636912"/>
            <a:ext cx="2975242" cy="4207534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639572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924" y="-102070"/>
            <a:ext cx="4104456" cy="57606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Международный уровень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ED1244-F5C9-4757-96D0-D75276331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26" y="407873"/>
            <a:ext cx="4272614" cy="6042254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B69DB0-F5CA-43E8-829D-77EC6BC12C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" y="381238"/>
            <a:ext cx="4286738" cy="6062229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7176E5-F54F-4540-829D-58660BE65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71818"/>
            <a:ext cx="3096344" cy="4378795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988327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72" y="0"/>
            <a:ext cx="8953056" cy="2481455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</a:t>
            </a:r>
            <a:r>
              <a:rPr lang="ru-RU" sz="2600" b="1" kern="50" dirty="0">
                <a:solidFill>
                  <a:srgbClr val="006600"/>
                </a:solidFill>
                <a:effectLst/>
                <a:latin typeface="Times New Roman"/>
                <a:ea typeface="Times New Roman"/>
              </a:rPr>
              <a:t>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600" b="1" dirty="0"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2420888"/>
            <a:ext cx="6174297" cy="48936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уровень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57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5A3DF73-6851-4813-B5BA-11931962D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40667"/>
              </p:ext>
            </p:extLst>
          </p:nvPr>
        </p:nvGraphicFramePr>
        <p:xfrm>
          <a:off x="134633" y="168844"/>
          <a:ext cx="8874733" cy="6572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1427">
                  <a:extLst>
                    <a:ext uri="{9D8B030D-6E8A-4147-A177-3AD203B41FA5}">
                      <a16:colId xmlns:a16="http://schemas.microsoft.com/office/drawing/2014/main" val="967377428"/>
                    </a:ext>
                  </a:extLst>
                </a:gridCol>
                <a:gridCol w="2375502">
                  <a:extLst>
                    <a:ext uri="{9D8B030D-6E8A-4147-A177-3AD203B41FA5}">
                      <a16:colId xmlns:a16="http://schemas.microsoft.com/office/drawing/2014/main" val="166013962"/>
                    </a:ext>
                  </a:extLst>
                </a:gridCol>
                <a:gridCol w="2686364">
                  <a:extLst>
                    <a:ext uri="{9D8B030D-6E8A-4147-A177-3AD203B41FA5}">
                      <a16:colId xmlns:a16="http://schemas.microsoft.com/office/drawing/2014/main" val="3421211863"/>
                    </a:ext>
                  </a:extLst>
                </a:gridCol>
                <a:gridCol w="2681440">
                  <a:extLst>
                    <a:ext uri="{9D8B030D-6E8A-4147-A177-3AD203B41FA5}">
                      <a16:colId xmlns:a16="http://schemas.microsoft.com/office/drawing/2014/main" val="759016794"/>
                    </a:ext>
                  </a:extLst>
                </a:gridCol>
              </a:tblGrid>
              <a:tr h="3013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 выступления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Название мероприятия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054042969"/>
                  </a:ext>
                </a:extLst>
              </a:tr>
              <a:tr h="18741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 ДОШКОЛЬНОЙ ОБРАЗОВАТЕЛЬНОЙ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367294"/>
                  </a:ext>
                </a:extLst>
              </a:tr>
              <a:tr h="10928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28.03.2022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«Детский сад №114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Рузаевка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«Мнемотехника – технология развития речи у детей с ТНР»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Педагогический совет «Современные технологии обучения и воспитания детей»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3751339007"/>
                  </a:ext>
                </a:extLst>
              </a:tr>
              <a:tr h="11707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30.05.2022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«Детский сад №114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Рузаевка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Отчёт о проделанной работе за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2021-2022 учебный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Педагогический совет «Результативность работы педагогического коллектива за 2021-2022 учебный год»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344383263"/>
                  </a:ext>
                </a:extLst>
              </a:tr>
              <a:tr h="24210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МУНИЦИПАЛЬНЫЙ УРОВЕНЬ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384601"/>
                  </a:ext>
                </a:extLst>
              </a:tr>
              <a:tr h="1952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21.11.2019г.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«Детский сад №18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Рузаевка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«Схема планирования индивидуальной логопедической работы с детьми, имеющими нарушения речи в первый год обучения»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Методическое объединение учителей-логопедов Рузаевского муниципального района: «</a:t>
                      </a:r>
                      <a:r>
                        <a:rPr lang="ru-RU" sz="1400" dirty="0" err="1">
                          <a:effectLst/>
                        </a:rPr>
                        <a:t>Здоровьесбережение</a:t>
                      </a:r>
                      <a:r>
                        <a:rPr lang="ru-RU" sz="1400" dirty="0">
                          <a:effectLst/>
                        </a:rPr>
                        <a:t> – как необходимый аспект комплексной коррекционной работы с детьми с речевой патологией»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873312610"/>
                  </a:ext>
                </a:extLst>
              </a:tr>
              <a:tr h="1536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14.05.2021г.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 «Детский сад №8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г. Рузаевка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«Дидактические игры и упражнения по формированию лексико-грамматических категорий у дошкольников с нарушениями речи по теме: «Рыбы»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Методическое объединение учителей-логопедов Рузаевского муниципального района: «Комплексный подход в работе по преодолению речевых нарушений у детей с ОНР» 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30955174"/>
                  </a:ext>
                </a:extLst>
              </a:tr>
              <a:tr h="8851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МЕЖРЕГИОНАЛЬНЫЙ УРОВЕНЬ</a:t>
                      </a:r>
                      <a:endParaRPr lang="ru-RU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988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4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8784976" cy="19168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</a:p>
        </p:txBody>
      </p:sp>
    </p:spTree>
    <p:extLst>
      <p:ext uri="{BB962C8B-B14F-4D97-AF65-F5344CB8AC3E}">
        <p14:creationId xmlns:p14="http://schemas.microsoft.com/office/powerpoint/2010/main" val="4178702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5565045-D0AE-4259-B2F1-4EE1A7AF9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88154"/>
              </p:ext>
            </p:extLst>
          </p:nvPr>
        </p:nvGraphicFramePr>
        <p:xfrm>
          <a:off x="107504" y="44624"/>
          <a:ext cx="8928992" cy="6712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344">
                  <a:extLst>
                    <a:ext uri="{9D8B030D-6E8A-4147-A177-3AD203B41FA5}">
                      <a16:colId xmlns:a16="http://schemas.microsoft.com/office/drawing/2014/main" val="2696915668"/>
                    </a:ext>
                  </a:extLst>
                </a:gridCol>
                <a:gridCol w="2390025">
                  <a:extLst>
                    <a:ext uri="{9D8B030D-6E8A-4147-A177-3AD203B41FA5}">
                      <a16:colId xmlns:a16="http://schemas.microsoft.com/office/drawing/2014/main" val="2286155405"/>
                    </a:ext>
                  </a:extLst>
                </a:gridCol>
                <a:gridCol w="2702789">
                  <a:extLst>
                    <a:ext uri="{9D8B030D-6E8A-4147-A177-3AD203B41FA5}">
                      <a16:colId xmlns:a16="http://schemas.microsoft.com/office/drawing/2014/main" val="1841867151"/>
                    </a:ext>
                  </a:extLst>
                </a:gridCol>
                <a:gridCol w="2697834">
                  <a:extLst>
                    <a:ext uri="{9D8B030D-6E8A-4147-A177-3AD203B41FA5}">
                      <a16:colId xmlns:a16="http://schemas.microsoft.com/office/drawing/2014/main" val="3022238195"/>
                    </a:ext>
                  </a:extLst>
                </a:gridCol>
              </a:tblGrid>
              <a:tr h="793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Дата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Место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Тема выступления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Название мероприятия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169051374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26612"/>
                  </a:ext>
                </a:extLst>
              </a:tr>
              <a:tr h="7930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РЕСПУБЛИКАНСКИЙ И МЕЖРЕГИОНАЛЬНЫЙ УРОВЕНЬ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38725"/>
                  </a:ext>
                </a:extLst>
              </a:tr>
              <a:tr h="496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04.12.2020г.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ГБУ ДПО РМ «ЦНППМ «Педагог 13.ру», г. Саранск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«Преемственность работы детского сада и начальной школы в реализации метапредметного подхода»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Межрегиональная научно-практическая конференция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«Реализация метапредметного подхода в образовательной практике начального общего образования»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837560877"/>
                  </a:ext>
                </a:extLst>
              </a:tr>
              <a:tr h="246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08.09.2021г.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ГБУ ДПО РМ «ЦНППМ «Педагог 13.ру», г. Саранск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«Планшет «Логико- Малыш» - умная игрушка и средство обучения» 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Республиканский тимбилдинг «Полюсы притяжения: инновационные практики в ДОО»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676179620"/>
                  </a:ext>
                </a:extLst>
              </a:tr>
              <a:tr h="7930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РОССИЙСКИЙ УРОВЕНЬ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496571"/>
                  </a:ext>
                </a:extLst>
              </a:tr>
              <a:tr h="412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18.11.2020г.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ГБУ ДПО РМ «ЦНППМ «Педагог 13.ру», г. Саранск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«Детский сад в цифровую эпоху: позитивные и негативные стороны развития»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VI Всероссийский съезд работников дошкольного образования «Реализация государственной политики в сфере дошкольного образования»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395460223"/>
                  </a:ext>
                </a:extLst>
              </a:tr>
              <a:tr h="7930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МЕЖДУНАРОДНЫЙ УРОВЕНЬ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573040"/>
                  </a:ext>
                </a:extLst>
              </a:tr>
              <a:tr h="829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12.10.2020г.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ФГБОУ ВО «Мордовский государственный педагогический университет имени М.Е. </a:t>
                      </a:r>
                      <a:r>
                        <a:rPr lang="ru-RU" sz="1300" dirty="0" err="1">
                          <a:effectLst/>
                        </a:rPr>
                        <a:t>Евсевьева</a:t>
                      </a:r>
                      <a:r>
                        <a:rPr lang="ru-RU" sz="1300" dirty="0">
                          <a:effectLst/>
                        </a:rPr>
                        <a:t>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г. Саранск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«Мультимедийные презентации и интерактивные игры как средство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активизации коррекционного процесса»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XIV международная научно-практическая конференция, посвященная 90-летию со дня рождения члена-корреспондента РАО, доктора педагогических наук, профессора Е. Г. </a:t>
                      </a:r>
                      <a:r>
                        <a:rPr lang="ru-RU" sz="1300" dirty="0" err="1">
                          <a:effectLst/>
                        </a:rPr>
                        <a:t>Осовского</a:t>
                      </a:r>
                      <a:endParaRPr lang="ru-RU" sz="13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</a:rPr>
                        <a:t>Осовские</a:t>
                      </a:r>
                      <a:r>
                        <a:rPr lang="ru-RU" sz="1300" dirty="0">
                          <a:effectLst/>
                        </a:rPr>
                        <a:t> педагогические чтения «Образование в современном мире: новое время – новые решения» 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3675083004"/>
                  </a:ext>
                </a:extLst>
              </a:tr>
              <a:tr h="412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15.04.2021г.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ФГБОУ ВО «Мордовский государственный педагогический университет имени М.Е. </a:t>
                      </a:r>
                      <a:r>
                        <a:rPr lang="ru-RU" sz="1300" dirty="0" err="1">
                          <a:effectLst/>
                        </a:rPr>
                        <a:t>Евсевьева</a:t>
                      </a:r>
                      <a:r>
                        <a:rPr lang="ru-RU" sz="1300" dirty="0">
                          <a:effectLst/>
                        </a:rPr>
                        <a:t>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г. Саранск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«Использование современных цифровых технологий в условиях дистанционного обучения детей с ограниченными возможностями здоровья»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Международная научно-практическая конференция в рамках Года науки и технологий в России «57-е </a:t>
                      </a:r>
                      <a:r>
                        <a:rPr lang="ru-RU" sz="1300" dirty="0" err="1">
                          <a:effectLst/>
                        </a:rPr>
                        <a:t>Евсевьевские</a:t>
                      </a:r>
                      <a:r>
                        <a:rPr lang="ru-RU" sz="1300" dirty="0">
                          <a:effectLst/>
                        </a:rPr>
                        <a:t> чтения»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058" marR="25058" marT="0" marB="0"/>
                </a:tc>
                <a:extLst>
                  <a:ext uri="{0D108BD9-81ED-4DB2-BD59-A6C34878D82A}">
                    <a16:rowId xmlns:a16="http://schemas.microsoft.com/office/drawing/2014/main" val="2684484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6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264696" cy="3600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образовательной организации</a:t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3B7726-C6E9-4DE7-937F-234F42470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35711"/>
            <a:ext cx="3816424" cy="544117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153E2-1AF6-403A-9599-DD95C5750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5" y="1135711"/>
            <a:ext cx="3816424" cy="544117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944867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112568" cy="432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89D3B5-A3EA-41D8-B667-6F6128A93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889" y="903943"/>
            <a:ext cx="4321344" cy="3080526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7C3C7B-9F9D-4464-AA57-025EBB595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14" y="2276872"/>
            <a:ext cx="6402283" cy="4488679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132680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040560" cy="432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B9C5A-53E5-4D1B-92B3-51EB4B349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4809" y="942961"/>
            <a:ext cx="4752530" cy="3387904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2693A0-6130-4E9A-B4A3-42490AF5C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5532" y="1323713"/>
            <a:ext cx="4477804" cy="6384123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545809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18" y="188640"/>
            <a:ext cx="4392488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4277DF-ACC8-480C-92A1-224A52556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9647"/>
            <a:ext cx="4180084" cy="5911399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853DA-D1A9-427C-85CE-21BCE47E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52" y="859646"/>
            <a:ext cx="4193608" cy="59113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0D978-7999-47BA-B9B5-47E2B83B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806" y="188640"/>
            <a:ext cx="453581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4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3748" y="332656"/>
            <a:ext cx="4536504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Всероссийский 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197D98-78A5-4DBE-AEC4-B7EDD2210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124744"/>
            <a:ext cx="7164288" cy="50648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3546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5696" y="296652"/>
            <a:ext cx="4536504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Международный 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729046-950A-4745-9A39-3A5768F9A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" y="0"/>
            <a:ext cx="2897799" cy="40980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4EE7E-A6F5-43F1-BD40-32E8E591E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36" y="795472"/>
            <a:ext cx="2781153" cy="3933057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42D8EC-810E-4089-B3DE-E18DFCA58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84" y="2673098"/>
            <a:ext cx="2959239" cy="41849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0C2A6C-B4D3-4304-ABFF-6263A7438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55589"/>
            <a:ext cx="2959239" cy="41849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6434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5696" y="296652"/>
            <a:ext cx="4536504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Международный 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1F1459-1B98-4E63-88BD-FB0E2F70F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" y="152856"/>
            <a:ext cx="3203856" cy="45308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CF30F5-A003-4B7F-9620-4CD23455B1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33" y="1412776"/>
            <a:ext cx="3203856" cy="45308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E3349B-D70C-47E1-AADB-E5649CEE8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33" y="2060848"/>
            <a:ext cx="3341256" cy="47251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165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 (очно)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2348880"/>
            <a:ext cx="59804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lvl="0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pPr lvl="0"/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3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4A8C76B-473B-4364-A40E-6FE6702C3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22044"/>
              </p:ext>
            </p:extLst>
          </p:nvPr>
        </p:nvGraphicFramePr>
        <p:xfrm>
          <a:off x="71500" y="90956"/>
          <a:ext cx="9001000" cy="6676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5938">
                  <a:extLst>
                    <a:ext uri="{9D8B030D-6E8A-4147-A177-3AD203B41FA5}">
                      <a16:colId xmlns:a16="http://schemas.microsoft.com/office/drawing/2014/main" val="1262315723"/>
                    </a:ext>
                  </a:extLst>
                </a:gridCol>
                <a:gridCol w="2119970">
                  <a:extLst>
                    <a:ext uri="{9D8B030D-6E8A-4147-A177-3AD203B41FA5}">
                      <a16:colId xmlns:a16="http://schemas.microsoft.com/office/drawing/2014/main" val="1927237753"/>
                    </a:ext>
                  </a:extLst>
                </a:gridCol>
                <a:gridCol w="2736349">
                  <a:extLst>
                    <a:ext uri="{9D8B030D-6E8A-4147-A177-3AD203B41FA5}">
                      <a16:colId xmlns:a16="http://schemas.microsoft.com/office/drawing/2014/main" val="3854904461"/>
                    </a:ext>
                  </a:extLst>
                </a:gridCol>
                <a:gridCol w="3088743">
                  <a:extLst>
                    <a:ext uri="{9D8B030D-6E8A-4147-A177-3AD203B41FA5}">
                      <a16:colId xmlns:a16="http://schemas.microsoft.com/office/drawing/2014/main" val="2523691018"/>
                    </a:ext>
                  </a:extLst>
                </a:gridCol>
              </a:tblGrid>
              <a:tr h="199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Место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Тема выступления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1666637739"/>
                  </a:ext>
                </a:extLst>
              </a:tr>
              <a:tr h="199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образовательной организации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9916"/>
                  </a:ext>
                </a:extLst>
              </a:tr>
              <a:tr h="830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27.03.2023г.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 «Детский сад №114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Рузаевка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с педагогами «Проведение артикуляционной и дыхательной гимнастики с детьми с нарушениями речи»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Педагогический марафон: «Делимся педагогическим мастерством»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1518153728"/>
                  </a:ext>
                </a:extLst>
              </a:tr>
              <a:tr h="620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27.04.2023г.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 «Детский сад №114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Рузаевка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с педагогами «Игры на развитие лексико-грамматических категорий»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Педагогический марафон: «Делимся педагогическим мастерством»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3107928447"/>
                  </a:ext>
                </a:extLst>
              </a:tr>
              <a:tr h="199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Муниципальный уровень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673160"/>
                  </a:ext>
                </a:extLst>
              </a:tr>
              <a:tr h="104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13.03.2020г.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 «Детский сад №114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Рузаевка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Открытое фронтальное занятие по развитию фонетико-фонематической стороны речи в старшей группе компенсирующей направленности с ТНР: «Звуки [Г]-[</a:t>
                      </a:r>
                      <a:r>
                        <a:rPr lang="ru-RU" sz="1200" dirty="0" err="1">
                          <a:effectLst/>
                        </a:rPr>
                        <a:t>Гь</a:t>
                      </a:r>
                      <a:r>
                        <a:rPr lang="ru-RU" sz="1200" dirty="0">
                          <a:effectLst/>
                        </a:rPr>
                        <a:t>]»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Методическое объединение учителей-логопедов Рузаевского муниципального района по теме: «Новые подходы в системе коррекционных занятий по обучению грамоте детей с нарушениями речи»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96562455"/>
                  </a:ext>
                </a:extLst>
              </a:tr>
              <a:tr h="1251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04.05.2023г.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СП «Детский сад №11 комбинированного вида»,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г. Рузаевка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Мастер-класс «Использование эффекта анимации при создании интерактивных игр в программе P</a:t>
                      </a:r>
                      <a:r>
                        <a:rPr lang="en-US" sz="1200" dirty="0" err="1">
                          <a:effectLst/>
                        </a:rPr>
                        <a:t>owerPoint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Методическое объединение учителей-логопедов Рузаевского муниципального района по теме: «Оптимизация логопедической работы в системе развития связной речи детей дошкольного возраста с ОНР»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1144019088"/>
                  </a:ext>
                </a:extLst>
              </a:tr>
              <a:tr h="1997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Республиканский уровень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584413"/>
                  </a:ext>
                </a:extLst>
              </a:tr>
              <a:tr h="104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27.09.2021г.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ГБУ ДПО РМ «Центр непрерывного повышения профессионального мастерства педагогических работников – «Педагог 13. ру»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«Использование авторских игр с прищепками в работе с детьми раннего возраста»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Республиканский форум работников дошкольного образования «Воспитатель сегодня: компетентность, креативность, мобильность»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3960882398"/>
                  </a:ext>
                </a:extLst>
              </a:tr>
              <a:tr h="104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27.02.2023г.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ГБУ ДПО РМ «Центр непрерывного повышения профессионального мастерства педагогических работников – «Педагог 13. ру»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Мастер-класс «Организация дистанционного обучения для детей с нарушениями речи»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Республиканский образовательный форум «Современное дошкольное образование: наставничество, мастерство, карьера»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Форсайт-сессия «Наставники цифрового мира»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244" marR="37244" marT="0" marB="0"/>
                </a:tc>
                <a:extLst>
                  <a:ext uri="{0D108BD9-81ED-4DB2-BD59-A6C34878D82A}">
                    <a16:rowId xmlns:a16="http://schemas.microsoft.com/office/drawing/2014/main" val="2092231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5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990B3B-B804-421E-8312-0967B9AABE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1" y="692696"/>
            <a:ext cx="4172807" cy="5949280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BBEFA-83FA-4567-9534-1A7950BDA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10" y="692693"/>
            <a:ext cx="4172808" cy="594928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772133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264696" cy="3600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образовательной организации</a:t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3AC4DA-F1F5-4CB1-85D0-1A82C3587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970782" cy="566124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29582A-DF6B-4CD9-8F7A-5C16734788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52736"/>
            <a:ext cx="3970782" cy="566124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516214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332655"/>
            <a:ext cx="379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C74CA6-435F-43DF-87E1-85EC99E390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1881"/>
            <a:ext cx="3405784" cy="4869160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185483-D1CF-41FB-A6D5-3530F991B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62" y="2444317"/>
            <a:ext cx="5997334" cy="424180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086716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332655"/>
            <a:ext cx="379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1C0146-83FA-4EBC-A931-5D0A527B9C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/>
        </p:blipFill>
        <p:spPr>
          <a:xfrm>
            <a:off x="177453" y="188640"/>
            <a:ext cx="3456384" cy="4843327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56299B-6C8C-425C-8939-FA3DEB29A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/>
        </p:blipFill>
        <p:spPr>
          <a:xfrm>
            <a:off x="2821594" y="2492896"/>
            <a:ext cx="6144953" cy="4278723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00342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26752"/>
            <a:ext cx="383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B51AA6-25C8-487B-84E4-B0856FB20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155951" cy="5877272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95FE73-DC69-4FA3-82F9-47616D8DD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61" y="855700"/>
            <a:ext cx="416405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1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62736" cy="26642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5" y="2852936"/>
            <a:ext cx="6183103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r>
              <a:rPr lang="ru-RU" sz="2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Член педагогических Интернет сообществ 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endParaRPr lang="ru-RU" sz="2400" b="1" kern="0" dirty="0">
              <a:solidFill>
                <a:srgbClr val="7C2828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98661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88640"/>
            <a:ext cx="6183103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r>
              <a:rPr lang="ru-RU" sz="2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Член педагогических Интернет сообществ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F296D-9001-4A33-9BE9-F4449D4E3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19" y="908720"/>
            <a:ext cx="4154962" cy="5877272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587413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272808" cy="1062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78704"/>
            <a:ext cx="7704856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268760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различных уровней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конкурсах республиканского уровня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российского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35724692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31D5EDB-8F05-4B48-99CB-09F586DEF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75519"/>
              </p:ext>
            </p:extLst>
          </p:nvPr>
        </p:nvGraphicFramePr>
        <p:xfrm>
          <a:off x="107504" y="233403"/>
          <a:ext cx="8928992" cy="6391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766">
                  <a:extLst>
                    <a:ext uri="{9D8B030D-6E8A-4147-A177-3AD203B41FA5}">
                      <a16:colId xmlns:a16="http://schemas.microsoft.com/office/drawing/2014/main" val="2842173944"/>
                    </a:ext>
                  </a:extLst>
                </a:gridCol>
                <a:gridCol w="2742048">
                  <a:extLst>
                    <a:ext uri="{9D8B030D-6E8A-4147-A177-3AD203B41FA5}">
                      <a16:colId xmlns:a16="http://schemas.microsoft.com/office/drawing/2014/main" val="2633129460"/>
                    </a:ext>
                  </a:extLst>
                </a:gridCol>
                <a:gridCol w="2808091">
                  <a:extLst>
                    <a:ext uri="{9D8B030D-6E8A-4147-A177-3AD203B41FA5}">
                      <a16:colId xmlns:a16="http://schemas.microsoft.com/office/drawing/2014/main" val="1067595248"/>
                    </a:ext>
                  </a:extLst>
                </a:gridCol>
                <a:gridCol w="2686087">
                  <a:extLst>
                    <a:ext uri="{9D8B030D-6E8A-4147-A177-3AD203B41FA5}">
                      <a16:colId xmlns:a16="http://schemas.microsoft.com/office/drawing/2014/main" val="3238051767"/>
                    </a:ext>
                  </a:extLst>
                </a:gridCol>
              </a:tblGrid>
              <a:tr h="472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 участия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 участия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1236874244"/>
                  </a:ext>
                </a:extLst>
              </a:tr>
              <a:tr h="18375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конкурсах на порталах сети Интернет различных уровней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2954707"/>
                  </a:ext>
                </a:extLst>
              </a:tr>
              <a:tr h="1350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2019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VII</a:t>
                      </a:r>
                      <a:r>
                        <a:rPr lang="ru-RU" sz="1400" dirty="0">
                          <a:effectLst/>
                        </a:rPr>
                        <a:t> Всероссийский конкурс профессионального мастерства воспитателей и педагогов дошкольных образовательных учреждений «Современный детский сад – 2019»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АНО ДПО «Межрегиональный центр инновационных технологий в образовании»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Учебно-методический электронный журнал «Образовательные проекты «Совенок» для дошкольников»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138578462"/>
                  </a:ext>
                </a:extLst>
              </a:tr>
              <a:tr h="18464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Участие в очных конкурсах республиканского уровня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361319"/>
                  </a:ext>
                </a:extLst>
              </a:tr>
              <a:tr h="96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VII </a:t>
                      </a:r>
                      <a:r>
                        <a:rPr lang="ru-RU" sz="1400" dirty="0">
                          <a:effectLst/>
                        </a:rPr>
                        <a:t>Региональный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конкурса методических разработок педагогов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«Идея-</a:t>
                      </a:r>
                      <a:r>
                        <a:rPr lang="ru-RU" sz="1400" dirty="0" err="1">
                          <a:effectLst/>
                        </a:rPr>
                        <a:t>prof</a:t>
                      </a:r>
                      <a:r>
                        <a:rPr lang="ru-RU" sz="1400" dirty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Сертификат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Участник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3938763237"/>
                  </a:ext>
                </a:extLst>
              </a:tr>
              <a:tr h="184647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муниципальных мероприятиях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360466"/>
                  </a:ext>
                </a:extLst>
              </a:tr>
              <a:tr h="96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Муниципальный профессиональный конкурс педагогов дошкольных образовательных учреждений «Лучшие практики дистанционного обучения»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«Управление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администрации Рузаевского муниципального района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ru-RU" sz="1400">
                          <a:effectLst/>
                        </a:rPr>
                        <a:t>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2580957035"/>
                  </a:ext>
                </a:extLst>
              </a:tr>
              <a:tr h="9619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Муниципальный конкурс «Лучшие практики дошкольного образования: инновации и традиции»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«Управление образования»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администрации Рузаевского муниципального района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Грамота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 </a:t>
                      </a:r>
                      <a:r>
                        <a:rPr lang="ru-RU" sz="1400" dirty="0">
                          <a:effectLst/>
                        </a:rPr>
                        <a:t>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3081465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834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FCF776-C0E5-4DE7-88FC-9DEBDFC5F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228639"/>
              </p:ext>
            </p:extLst>
          </p:nvPr>
        </p:nvGraphicFramePr>
        <p:xfrm>
          <a:off x="107504" y="157415"/>
          <a:ext cx="8928992" cy="6543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1477578347"/>
                    </a:ext>
                  </a:extLst>
                </a:gridCol>
                <a:gridCol w="2786742">
                  <a:extLst>
                    <a:ext uri="{9D8B030D-6E8A-4147-A177-3AD203B41FA5}">
                      <a16:colId xmlns:a16="http://schemas.microsoft.com/office/drawing/2014/main" val="1577035153"/>
                    </a:ext>
                  </a:extLst>
                </a:gridCol>
                <a:gridCol w="2808091">
                  <a:extLst>
                    <a:ext uri="{9D8B030D-6E8A-4147-A177-3AD203B41FA5}">
                      <a16:colId xmlns:a16="http://schemas.microsoft.com/office/drawing/2014/main" val="926776420"/>
                    </a:ext>
                  </a:extLst>
                </a:gridCol>
                <a:gridCol w="2686087">
                  <a:extLst>
                    <a:ext uri="{9D8B030D-6E8A-4147-A177-3AD203B41FA5}">
                      <a16:colId xmlns:a16="http://schemas.microsoft.com/office/drawing/2014/main" val="2942487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 участия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конкурса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 участия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252468454"/>
                  </a:ext>
                </a:extLst>
              </a:tr>
              <a:tr h="6489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республиканских мероприятиях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87110"/>
                  </a:ext>
                </a:extLst>
              </a:tr>
              <a:tr h="406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Региональный этап </a:t>
                      </a:r>
                      <a:r>
                        <a:rPr lang="en-US" sz="1400">
                          <a:effectLst/>
                        </a:rPr>
                        <a:t>VI</a:t>
                      </a:r>
                      <a:r>
                        <a:rPr lang="ru-RU" sz="1400">
                          <a:effectLst/>
                        </a:rPr>
                        <a:t> Всероссийского конкурса «Воспитатели России»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Сертификат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3965385634"/>
                  </a:ext>
                </a:extLst>
              </a:tr>
              <a:tr h="4744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Конкурс авторских методических разработок воспитательного взаимодействия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«Воспитываем цифровое поколение»,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посвященном Году науки и технологий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Центр дополнительного образования детей «Дом научной коллаборации им. академика Е.М. Дианова» факультета дополнительного образования ФГБОУ ВО «МГУ им. Н.П. Огарёва»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Победитель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968513020"/>
                  </a:ext>
                </a:extLst>
              </a:tr>
              <a:tr h="4061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2022г.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Республиканский конкурс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«Новое в образовании – 2022»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Призер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1323680509"/>
                  </a:ext>
                </a:extLst>
              </a:tr>
              <a:tr h="6489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Победы и призовые места в очных российских мероприятиях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67169"/>
                  </a:ext>
                </a:extLst>
              </a:tr>
              <a:tr h="5426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2023г.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Всероссийский конкурс учебно-методических разработок среди студентов СПО и ВО, педагогов дошкольных образовательных организаций и учителей начальной школы «Педагогическое мастерство и творчество»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Министерство образования и науки Российской Федерации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ФГБОУ ВО «Мордовский государственный педагогический университет имени М.Е.Евсевьева»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05" marR="20505" marT="0" marB="0"/>
                </a:tc>
                <a:extLst>
                  <a:ext uri="{0D108BD9-81ED-4DB2-BD59-A6C34878D82A}">
                    <a16:rowId xmlns:a16="http://schemas.microsoft.com/office/drawing/2014/main" val="177867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840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057" y="57545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порталах сети Интернет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F02C40-0AE0-4DF2-AC4B-C8BAFC918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2" y="928223"/>
            <a:ext cx="4153656" cy="5872232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89643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7A6B183-8841-4B1F-9DFB-58257717D429}"/>
              </a:ext>
            </a:extLst>
          </p:cNvPr>
          <p:cNvSpPr txBox="1">
            <a:spLocks/>
          </p:cNvSpPr>
          <p:nvPr/>
        </p:nvSpPr>
        <p:spPr>
          <a:xfrm>
            <a:off x="179512" y="1844824"/>
            <a:ext cx="8784976" cy="191683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продвижения обучающихся в соответствии с перспективным планом коррекционной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2689044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057" y="57545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очных конкурсах республиканского уровня</a:t>
            </a:r>
          </a:p>
          <a:p>
            <a:pPr algn="ctr"/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9B4AB-880D-449A-97CF-D40844429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30" y="610385"/>
            <a:ext cx="4368939" cy="6178476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01790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7545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2A89C2-E6D5-4D04-AE37-FEE2F3E21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7" y="532284"/>
            <a:ext cx="4322532" cy="6165304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52F006-AF53-4327-873D-5C9CD810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505707"/>
            <a:ext cx="4377307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8094" y="908720"/>
            <a:ext cx="3806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097D77-A4B8-4374-9407-34E71E700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" y="21946"/>
            <a:ext cx="5098728" cy="3607480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19C64-0C34-4C04-807E-DD75F167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123525"/>
            <a:ext cx="5280247" cy="37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55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0705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5186B-C61D-4609-9F3B-E7270294D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46" y="1051589"/>
            <a:ext cx="4080907" cy="5771146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598771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4624"/>
            <a:ext cx="661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</a:t>
            </a:r>
          </a:p>
          <a:p>
            <a:pPr lvl="0"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уровня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625A4-E2A6-4921-88DF-76E3ED2C28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5" y="1340768"/>
            <a:ext cx="7017949" cy="4958551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3292299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636160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994052"/>
            <a:ext cx="7535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уровня</a:t>
            </a:r>
          </a:p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Республики Мордовия  </a:t>
            </a:r>
          </a:p>
        </p:txBody>
      </p:sp>
    </p:spTree>
    <p:extLst>
      <p:ext uri="{BB962C8B-B14F-4D97-AF65-F5344CB8AC3E}">
        <p14:creationId xmlns:p14="http://schemas.microsoft.com/office/powerpoint/2010/main" val="436331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0798" y="188639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и порталов сети Интернет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188639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74F0EB-7260-4C31-8900-4256641DC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98" y="989305"/>
            <a:ext cx="7620000" cy="5476875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0849137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3595" y="260648"/>
            <a:ext cx="379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0A64E4-A96D-4749-8451-38C82431C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7134"/>
            <a:ext cx="3870502" cy="5502225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60AC00-E1ED-49CB-AC48-EDED4C760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05" y="1167133"/>
            <a:ext cx="3890282" cy="5530343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620788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53600"/>
            <a:ext cx="673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грамота Министерства образования 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B8AABE-D07A-471D-9CB1-77BF325B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67" y="1052736"/>
            <a:ext cx="4179666" cy="5729556"/>
          </a:xfrm>
          <a:prstGeom prst="rect">
            <a:avLst/>
          </a:prstGeom>
          <a:ln w="1905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79841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8C957-2D34-492D-9157-B7ADFF578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78" y="909955"/>
            <a:ext cx="4021288" cy="573325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8745DE-341E-4E7A-BB99-333A9FFB7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4021288" cy="5733256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392989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4CE53-EDA9-4274-B089-9EFF5329CBEF}"/>
              </a:ext>
            </a:extLst>
          </p:cNvPr>
          <p:cNvSpPr txBox="1">
            <a:spLocks/>
          </p:cNvSpPr>
          <p:nvPr/>
        </p:nvSpPr>
        <p:spPr>
          <a:xfrm>
            <a:off x="179512" y="2276872"/>
            <a:ext cx="8784976" cy="191683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69648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C4009-F536-4063-BEBA-F30DD1B2D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7" y="692696"/>
            <a:ext cx="4122300" cy="587727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BEC2D3-842A-4C16-AB39-790581590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4122300" cy="5877272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2126453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CDBFD2-E7D0-41E1-B227-F57DE2621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" y="188640"/>
            <a:ext cx="3249697" cy="463317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E3CDB0-8FC3-485D-8DE6-CD314F597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36183"/>
            <a:ext cx="3249696" cy="4633177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C5899D-4940-4688-B232-67F985522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03" y="188640"/>
            <a:ext cx="3249697" cy="4633178"/>
          </a:xfrm>
          <a:prstGeom prst="rect">
            <a:avLst/>
          </a:prstGeom>
          <a:ln w="12700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147220919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пециальное оформление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14356</TotalTime>
  <Words>1875</Words>
  <Application>Microsoft Office PowerPoint</Application>
  <PresentationFormat>Экран (4:3)</PresentationFormat>
  <Paragraphs>352</Paragraphs>
  <Slides>58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72" baseType="lpstr">
      <vt:lpstr>Arial</vt:lpstr>
      <vt:lpstr>Calibri</vt:lpstr>
      <vt:lpstr>Cambria</vt:lpstr>
      <vt:lpstr>Corbel</vt:lpstr>
      <vt:lpstr>Franklin Gothic Book</vt:lpstr>
      <vt:lpstr>Franklin Gothic Medium</vt:lpstr>
      <vt:lpstr>Monotype Corsiva</vt:lpstr>
      <vt:lpstr>Times New Roman</vt:lpstr>
      <vt:lpstr>Trebuchet MS</vt:lpstr>
      <vt:lpstr>Verdana</vt:lpstr>
      <vt:lpstr>Wingdings</vt:lpstr>
      <vt:lpstr>Wingdings 2</vt:lpstr>
      <vt:lpstr>Специальное оформление</vt:lpstr>
      <vt:lpstr>Трек</vt:lpstr>
      <vt:lpstr>Презентация PowerPoint</vt:lpstr>
      <vt:lpstr>Передовой Педагогический опыт  по теме: «Мультимедийные презентации и интерактивные игры, как средство активизации речевого развития дошкольников с нарушениями речи»   Ссылка на размещение опыта: https://ds114ruz.schoolrm.ru/sveden/employees/42010/361156/</vt:lpstr>
      <vt:lpstr>Соответствие данных первичного обследования и диагноза перспективному плану индивидуальной или групповой коррекции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 инновационной (экспериментальной) деятельности</vt:lpstr>
      <vt:lpstr>Уровень образовательной организации</vt:lpstr>
      <vt:lpstr>Презентация PowerPoint</vt:lpstr>
      <vt:lpstr>Республиканский уровень</vt:lpstr>
      <vt:lpstr>Презентация PowerPoint</vt:lpstr>
      <vt:lpstr>Участие детей в  заочных олимпиадах, открытых конкурсах, конференциях, выставках, турнирах, соревнованиях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 </vt:lpstr>
      <vt:lpstr> Интернет-публикации </vt:lpstr>
      <vt:lpstr> Республиканский уровень </vt:lpstr>
      <vt:lpstr>Республиканский уровень</vt:lpstr>
      <vt:lpstr>Международный уровень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  Уровень образовательной организации </vt:lpstr>
      <vt:lpstr>  Муниципальный уровень </vt:lpstr>
      <vt:lpstr> Муниципальный уровень </vt:lpstr>
      <vt:lpstr> Республиканский уровень </vt:lpstr>
      <vt:lpstr> Всероссийский уровень </vt:lpstr>
      <vt:lpstr> Международный уровень </vt:lpstr>
      <vt:lpstr> Международный уровень </vt:lpstr>
      <vt:lpstr>Проведение открытых занятий, мастер-классов, мероприятий (очно)</vt:lpstr>
      <vt:lpstr>Презентация PowerPoint</vt:lpstr>
      <vt:lpstr>  Уровень образовательной организации 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 педагога: участие в работе педагогических сообществ, комиссиях, в жюри конкурсов 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Таисия Александровна</dc:creator>
  <cp:lastModifiedBy>COMP</cp:lastModifiedBy>
  <cp:revision>370</cp:revision>
  <dcterms:created xsi:type="dcterms:W3CDTF">2015-08-25T11:19:33Z</dcterms:created>
  <dcterms:modified xsi:type="dcterms:W3CDTF">2023-10-07T21:35:55Z</dcterms:modified>
</cp:coreProperties>
</file>