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410" r:id="rId3"/>
    <p:sldId id="485" r:id="rId4"/>
    <p:sldId id="411" r:id="rId5"/>
    <p:sldId id="441" r:id="rId6"/>
    <p:sldId id="439" r:id="rId7"/>
    <p:sldId id="437" r:id="rId8"/>
    <p:sldId id="438" r:id="rId9"/>
    <p:sldId id="477" r:id="rId10"/>
    <p:sldId id="445" r:id="rId11"/>
    <p:sldId id="443" r:id="rId12"/>
    <p:sldId id="444" r:id="rId13"/>
    <p:sldId id="436" r:id="rId14"/>
    <p:sldId id="440" r:id="rId15"/>
    <p:sldId id="482" r:id="rId16"/>
    <p:sldId id="483" r:id="rId17"/>
    <p:sldId id="484" r:id="rId18"/>
    <p:sldId id="462" r:id="rId19"/>
    <p:sldId id="420" r:id="rId20"/>
    <p:sldId id="447" r:id="rId21"/>
    <p:sldId id="450" r:id="rId22"/>
    <p:sldId id="449" r:id="rId23"/>
    <p:sldId id="452" r:id="rId24"/>
    <p:sldId id="453" r:id="rId25"/>
    <p:sldId id="451" r:id="rId26"/>
    <p:sldId id="457" r:id="rId27"/>
    <p:sldId id="456" r:id="rId28"/>
    <p:sldId id="455" r:id="rId29"/>
    <p:sldId id="481" r:id="rId30"/>
    <p:sldId id="480" r:id="rId31"/>
    <p:sldId id="454" r:id="rId32"/>
    <p:sldId id="473" r:id="rId33"/>
    <p:sldId id="460" r:id="rId34"/>
    <p:sldId id="475" r:id="rId35"/>
    <p:sldId id="479" r:id="rId36"/>
    <p:sldId id="423" r:id="rId37"/>
    <p:sldId id="426" r:id="rId38"/>
    <p:sldId id="428" r:id="rId39"/>
    <p:sldId id="429" r:id="rId40"/>
    <p:sldId id="427" r:id="rId41"/>
    <p:sldId id="421" r:id="rId42"/>
    <p:sldId id="430" r:id="rId43"/>
    <p:sldId id="425" r:id="rId44"/>
    <p:sldId id="474" r:id="rId45"/>
    <p:sldId id="463" r:id="rId46"/>
    <p:sldId id="417" r:id="rId47"/>
    <p:sldId id="487" r:id="rId48"/>
    <p:sldId id="416" r:id="rId49"/>
    <p:sldId id="422" r:id="rId50"/>
    <p:sldId id="418" r:id="rId51"/>
    <p:sldId id="415" r:id="rId52"/>
    <p:sldId id="414" r:id="rId53"/>
    <p:sldId id="412" r:id="rId54"/>
    <p:sldId id="413" r:id="rId55"/>
    <p:sldId id="424" r:id="rId56"/>
    <p:sldId id="464" r:id="rId57"/>
    <p:sldId id="469" r:id="rId58"/>
    <p:sldId id="466" r:id="rId59"/>
    <p:sldId id="431" r:id="rId60"/>
    <p:sldId id="476" r:id="rId61"/>
    <p:sldId id="432" r:id="rId62"/>
    <p:sldId id="486" r:id="rId63"/>
    <p:sldId id="433" r:id="rId64"/>
    <p:sldId id="434" r:id="rId65"/>
    <p:sldId id="435" r:id="rId66"/>
    <p:sldId id="471" r:id="rId67"/>
    <p:sldId id="467" r:id="rId6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A03ECD20-981C-4F16-8457-AB7DF9763B70}">
          <p14:sldIdLst>
            <p14:sldId id="256"/>
            <p14:sldId id="410"/>
            <p14:sldId id="485"/>
            <p14:sldId id="411"/>
            <p14:sldId id="441"/>
            <p14:sldId id="439"/>
            <p14:sldId id="437"/>
            <p14:sldId id="438"/>
            <p14:sldId id="477"/>
            <p14:sldId id="445"/>
            <p14:sldId id="443"/>
            <p14:sldId id="444"/>
            <p14:sldId id="436"/>
            <p14:sldId id="440"/>
            <p14:sldId id="482"/>
            <p14:sldId id="483"/>
            <p14:sldId id="484"/>
            <p14:sldId id="462"/>
            <p14:sldId id="420"/>
            <p14:sldId id="447"/>
            <p14:sldId id="450"/>
            <p14:sldId id="449"/>
            <p14:sldId id="452"/>
            <p14:sldId id="453"/>
            <p14:sldId id="451"/>
            <p14:sldId id="457"/>
            <p14:sldId id="456"/>
            <p14:sldId id="455"/>
            <p14:sldId id="481"/>
            <p14:sldId id="480"/>
            <p14:sldId id="454"/>
            <p14:sldId id="473"/>
            <p14:sldId id="460"/>
            <p14:sldId id="475"/>
            <p14:sldId id="479"/>
            <p14:sldId id="423"/>
            <p14:sldId id="426"/>
            <p14:sldId id="428"/>
            <p14:sldId id="429"/>
            <p14:sldId id="427"/>
            <p14:sldId id="421"/>
            <p14:sldId id="430"/>
            <p14:sldId id="425"/>
            <p14:sldId id="474"/>
            <p14:sldId id="463"/>
            <p14:sldId id="417"/>
            <p14:sldId id="487"/>
            <p14:sldId id="416"/>
            <p14:sldId id="422"/>
            <p14:sldId id="418"/>
            <p14:sldId id="415"/>
            <p14:sldId id="414"/>
            <p14:sldId id="412"/>
            <p14:sldId id="413"/>
            <p14:sldId id="424"/>
            <p14:sldId id="464"/>
            <p14:sldId id="469"/>
            <p14:sldId id="466"/>
            <p14:sldId id="431"/>
            <p14:sldId id="476"/>
            <p14:sldId id="432"/>
            <p14:sldId id="486"/>
            <p14:sldId id="433"/>
            <p14:sldId id="434"/>
            <p14:sldId id="435"/>
            <p14:sldId id="471"/>
            <p14:sldId id="467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1" autoAdjust="0"/>
    <p:restoredTop sz="92516" autoAdjust="0"/>
  </p:normalViewPr>
  <p:slideViewPr>
    <p:cSldViewPr>
      <p:cViewPr>
        <p:scale>
          <a:sx n="70" d="100"/>
          <a:sy n="70" d="100"/>
        </p:scale>
        <p:origin x="-514" y="-2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s86sar.schoolrm.ru/sveden/employees/11221/181466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hyperlink" Target="https://www.art-talant.org/publikacii/9810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9.jpeg"/><Relationship Id="rId4" Type="http://schemas.microsoft.com/office/2007/relationships/hdphoto" Target="../media/hdphoto1.wdp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1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99592" y="3700500"/>
            <a:ext cx="324036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480" y="-27142"/>
            <a:ext cx="9173480" cy="6885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899592" y="116632"/>
            <a:ext cx="799288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Министерство 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образования Республики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Мордовия</a:t>
            </a:r>
          </a:p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Пронькиной Инны Михайловны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старшего воспитателя 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МДОУ «Детский сад №86 комбинированного вида» г. о.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Саранск</a:t>
            </a: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76543" y="2015423"/>
            <a:ext cx="4941603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5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Дата </a:t>
            </a:r>
            <a:r>
              <a:rPr lang="ru-RU" sz="15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рождения: </a:t>
            </a:r>
            <a:r>
              <a:rPr lang="ru-RU" sz="15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11.12.1978 </a:t>
            </a:r>
            <a:r>
              <a:rPr lang="ru-RU" sz="1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год</a:t>
            </a:r>
          </a:p>
          <a:p>
            <a:pPr lvl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5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Профессиональное образование: </a:t>
            </a:r>
            <a:r>
              <a:rPr lang="ru-RU" sz="1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высшее, </a:t>
            </a:r>
            <a:endParaRPr lang="ru-RU" sz="1500" i="1" dirty="0" smtClean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lvl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5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«Учитель географии», </a:t>
            </a:r>
            <a:r>
              <a:rPr lang="ru-RU" sz="15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ГОУВПО «МГУ им</a:t>
            </a:r>
            <a:r>
              <a:rPr lang="ru-RU" sz="1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. </a:t>
            </a:r>
            <a:r>
              <a:rPr lang="ru-RU" sz="15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Н.П. Огарева</a:t>
            </a:r>
          </a:p>
          <a:p>
            <a:pPr lvl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5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по специальности</a:t>
            </a:r>
            <a:r>
              <a:rPr lang="ru-RU" sz="15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«География»</a:t>
            </a:r>
            <a:endParaRPr lang="ru-RU" sz="1500" b="1" i="1" dirty="0" smtClean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lvl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5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№ диплома: </a:t>
            </a:r>
            <a:r>
              <a:rPr lang="ru-RU" sz="15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ВСБ 0792496</a:t>
            </a:r>
            <a:r>
              <a:rPr lang="ru-RU" sz="15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,  дата выдачи: </a:t>
            </a:r>
            <a:r>
              <a:rPr lang="ru-RU" sz="15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24.06.2005 год </a:t>
            </a:r>
            <a:endParaRPr lang="ru-RU" sz="1500" b="1" i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lvl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5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Профессиональная переподготовка: </a:t>
            </a:r>
            <a:r>
              <a:rPr lang="ru-RU" sz="1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программа </a:t>
            </a:r>
            <a:r>
              <a:rPr lang="ru-RU" sz="15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«Педагогика и методика дошкольного образования»</a:t>
            </a:r>
            <a:endParaRPr lang="ru-RU" sz="1500" i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lvl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5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ГБУ ДПО РМ «Центр непрерывного повышения профессионального мастерства педагогических работников «Педагог 13.ру»</a:t>
            </a:r>
          </a:p>
          <a:p>
            <a:pPr lvl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5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Квалификация</a:t>
            </a:r>
            <a:r>
              <a:rPr lang="ru-RU" sz="15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 </a:t>
            </a:r>
            <a:r>
              <a:rPr lang="ru-RU" sz="1500" dirty="0">
                <a:solidFill>
                  <a:srgbClr val="002060"/>
                </a:solidFill>
                <a:latin typeface="Times New Roman" panose="02020603050405020304" pitchFamily="18" charset="0"/>
              </a:rPr>
              <a:t>«</a:t>
            </a:r>
            <a:r>
              <a:rPr lang="ru-RU" sz="1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Воспитатель</a:t>
            </a:r>
            <a:r>
              <a:rPr lang="ru-RU" sz="15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»</a:t>
            </a:r>
            <a:endParaRPr lang="ru-RU" sz="1500" dirty="0" smtClean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lvl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5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№ диплома: </a:t>
            </a:r>
            <a:r>
              <a:rPr lang="ru-RU" sz="15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134118000159</a:t>
            </a:r>
            <a:r>
              <a:rPr lang="ru-RU" sz="15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,  </a:t>
            </a:r>
            <a:r>
              <a:rPr lang="ru-RU" sz="15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дата выдачи: </a:t>
            </a:r>
            <a:r>
              <a:rPr lang="ru-RU" sz="15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17.</a:t>
            </a:r>
            <a:r>
              <a:rPr lang="ru-RU" sz="1500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08.2</a:t>
            </a:r>
            <a:r>
              <a:rPr lang="ru-RU" sz="15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020г</a:t>
            </a:r>
            <a:r>
              <a:rPr lang="ru-RU" sz="1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r>
              <a:rPr lang="ru-RU" sz="15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endParaRPr lang="ru-RU" sz="1500" b="1" i="1" dirty="0" smtClean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lvl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5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Стаж </a:t>
            </a:r>
            <a:r>
              <a:rPr lang="ru-RU" sz="15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педагогической работы: </a:t>
            </a:r>
            <a:r>
              <a:rPr lang="ru-RU" sz="1500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11 </a:t>
            </a:r>
            <a:r>
              <a:rPr lang="ru-RU" sz="1500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лет</a:t>
            </a:r>
          </a:p>
          <a:p>
            <a:pPr lvl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5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Общий трудовой стаж: </a:t>
            </a:r>
            <a:r>
              <a:rPr lang="ru-RU" sz="1500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17 </a:t>
            </a:r>
            <a:r>
              <a:rPr lang="ru-RU" sz="1500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лет</a:t>
            </a:r>
          </a:p>
          <a:p>
            <a:pPr lvl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5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Наличие квалификационной категории: </a:t>
            </a:r>
            <a:r>
              <a:rPr lang="ru-RU" sz="1500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первая</a:t>
            </a:r>
          </a:p>
          <a:p>
            <a:pPr lvl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5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Дата последней аттестации: </a:t>
            </a:r>
            <a:r>
              <a:rPr lang="ru-RU" sz="15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23.12.2010 года</a:t>
            </a:r>
          </a:p>
          <a:p>
            <a:pPr lvl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5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Звание: </a:t>
            </a:r>
            <a:r>
              <a:rPr lang="ru-RU" sz="1500" b="1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не имеет</a:t>
            </a:r>
            <a:endParaRPr lang="ru-RU" sz="1500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vospital\Downloads\1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82" y="2034741"/>
            <a:ext cx="3327834" cy="443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480" y="0"/>
            <a:ext cx="9173480" cy="6885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Объект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4249713" cy="6048672"/>
          </a:xfrm>
          <a:prstGeom prst="rect">
            <a:avLst/>
          </a:prstGeom>
        </p:spPr>
      </p:pic>
      <p:pic>
        <p:nvPicPr>
          <p:cNvPr id="8" name="Объект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260" y="260648"/>
            <a:ext cx="4275211" cy="6048672"/>
          </a:xfrm>
        </p:spPr>
      </p:pic>
    </p:spTree>
    <p:extLst>
      <p:ext uri="{BB962C8B-B14F-4D97-AF65-F5344CB8AC3E}">
        <p14:creationId xmlns:p14="http://schemas.microsoft.com/office/powerpoint/2010/main" val="2569206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787"/>
            <a:ext cx="9173480" cy="6885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Объект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222313"/>
            <a:ext cx="5250714" cy="3710743"/>
          </a:xfrm>
          <a:prstGeom prst="rect">
            <a:avLst/>
          </a:prstGeom>
        </p:spPr>
      </p:pic>
      <p:pic>
        <p:nvPicPr>
          <p:cNvPr id="10" name="Объект 7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996952"/>
            <a:ext cx="5196676" cy="3672408"/>
          </a:xfrm>
        </p:spPr>
      </p:pic>
    </p:spTree>
    <p:extLst>
      <p:ext uri="{BB962C8B-B14F-4D97-AF65-F5344CB8AC3E}">
        <p14:creationId xmlns:p14="http://schemas.microsoft.com/office/powerpoint/2010/main" val="2569206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480" y="-27142"/>
            <a:ext cx="9173480" cy="6885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42" y="692696"/>
            <a:ext cx="3666220" cy="51845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51233"/>
            <a:ext cx="4989789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206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90" y="0"/>
            <a:ext cx="9173480" cy="6885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vospital\Downloads\2023-09-28_14-26-3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924944"/>
            <a:ext cx="5252577" cy="3698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" name="Объект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5196676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3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480" y="-27142"/>
            <a:ext cx="9173480" cy="6885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G:\02-07 ОТЧЕТ ПО САМООБСЛЕДОВАНИЮ\годовой отчет 2022 педагогов по самообследованию\отчет  воспитателей по самообследованию 2022\Сайгина С.И\Дипломы 2022 Сайгина\44923081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88640"/>
            <a:ext cx="4824536" cy="3410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:\02-14 ДОКУМЕНТЫ ПО АТТЕСТАЦИИ ПЕД РАБОТНИКОВ\Аттестация БАУЛИНА\конкурс\2022\4zI4xadDld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938" y="2996952"/>
            <a:ext cx="4948782" cy="3500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53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336" y="0"/>
            <a:ext cx="9173480" cy="6885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42" y="395923"/>
            <a:ext cx="4438134" cy="609329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232" y="382355"/>
            <a:ext cx="4471674" cy="610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89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480" y="-27142"/>
            <a:ext cx="9173480" cy="6885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 descr="C:\Users\Татьяна\Desktop\аттестация 2019-2020\Сертификаты - Суханова\ССИТ 001.jpg"/>
          <p:cNvPicPr>
            <a:picLocks noChangeAspect="1" noChangeArrowheads="1"/>
          </p:cNvPicPr>
          <p:nvPr/>
        </p:nvPicPr>
        <p:blipFill rotWithShape="1">
          <a:blip r:embed="rId3" cstate="print"/>
          <a:srcRect l="2149" r="1903"/>
          <a:stretch/>
        </p:blipFill>
        <p:spPr bwMode="auto">
          <a:xfrm>
            <a:off x="312516" y="214290"/>
            <a:ext cx="4386806" cy="6500858"/>
          </a:xfrm>
          <a:prstGeom prst="rect">
            <a:avLst/>
          </a:prstGeom>
          <a:noFill/>
        </p:spPr>
      </p:pic>
      <p:pic>
        <p:nvPicPr>
          <p:cNvPr id="6" name="Picture 2" descr="C:\Users\Татьяна\Desktop\Screenshot_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0966" y="1309233"/>
            <a:ext cx="4143403" cy="35004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83231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3480" cy="6885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Объект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0" r="1225"/>
          <a:stretch/>
        </p:blipFill>
        <p:spPr>
          <a:xfrm>
            <a:off x="1209466" y="776917"/>
            <a:ext cx="6671791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364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480" y="-27142"/>
            <a:ext cx="9173480" cy="6885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6EDBAFB-388E-4D38-9511-DABD3B302C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9347"/>
            <a:ext cx="3960440" cy="5600784"/>
          </a:xfrm>
          <a:prstGeom prst="rect">
            <a:avLst/>
          </a:prstGeom>
        </p:spPr>
      </p:pic>
      <p:pic>
        <p:nvPicPr>
          <p:cNvPr id="6" name="Рисунок 5" descr="Макарова_Sertifikat_Осовские чтения_page-0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3968" y="629347"/>
            <a:ext cx="4286280" cy="55721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15270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142"/>
            <a:ext cx="9173480" cy="6885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214414" y="214290"/>
            <a:ext cx="72866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</a:rPr>
              <a:t>Эффективность 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</a:rPr>
              <a:t>деятельности 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</a:rPr>
              <a:t>по аттестации педагогов на квалификационные категории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883830"/>
            <a:ext cx="4070998" cy="55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564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480" y="-27142"/>
            <a:ext cx="9173480" cy="6885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3528" y="214290"/>
            <a:ext cx="828092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altLang="ru-RU" b="1" i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Представление инновационного педагогического опыта  на сайте </a:t>
            </a:r>
            <a:r>
              <a:rPr lang="ru-RU" altLang="ru-RU" i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altLang="ru-RU" i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altLang="ru-RU" b="1" i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МДОУ «Детский сад №86 комбинированного вида»</a:t>
            </a:r>
            <a:r>
              <a:rPr lang="ru-RU" altLang="ru-RU" i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altLang="ru-RU" i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endParaRPr lang="ru-RU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28662" y="1714489"/>
            <a:ext cx="74295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  <a:hlinkClick r:id="rId3"/>
              </a:rPr>
              <a:t>        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https://ds86sar.schoolrm.ru/sveden/employees/11221/181466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hlinkClick r:id="rId3"/>
              </a:rPr>
              <a:t>/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896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142"/>
            <a:ext cx="9173480" cy="6885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914788" y="188640"/>
            <a:ext cx="76438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</a:rPr>
              <a:t>Организация 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</a:rPr>
              <a:t>взаимодействия  образовательной организации с научными, образовательными, социальными институтами. </a:t>
            </a:r>
            <a:endParaRPr lang="ru-RU" b="1" i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"/>
          <a:stretch/>
        </p:blipFill>
        <p:spPr>
          <a:xfrm>
            <a:off x="743314" y="1022725"/>
            <a:ext cx="3966102" cy="54187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" t="1338"/>
          <a:stretch/>
        </p:blipFill>
        <p:spPr>
          <a:xfrm>
            <a:off x="4709416" y="1022725"/>
            <a:ext cx="3942809" cy="544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184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" y="-7895"/>
            <a:ext cx="9173480" cy="6885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6696"/>
            <a:ext cx="4271061" cy="6409631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597" y="188639"/>
            <a:ext cx="4255875" cy="639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3480" cy="6885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2656"/>
            <a:ext cx="2999232" cy="3998976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488" y="1429512"/>
            <a:ext cx="2859024" cy="399897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570" y="2132856"/>
            <a:ext cx="2718816" cy="400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95" y="326"/>
            <a:ext cx="9173480" cy="6885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Объект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310549"/>
            <a:ext cx="4397616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894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76" y="0"/>
            <a:ext cx="9173480" cy="6885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864" y="405380"/>
            <a:ext cx="3922895" cy="6086257"/>
          </a:xfrm>
        </p:spPr>
      </p:pic>
      <p:pic>
        <p:nvPicPr>
          <p:cNvPr id="7" name="Объект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4"/>
            <a:ext cx="4179328" cy="606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894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480" y="-27142"/>
            <a:ext cx="9173480" cy="6885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Татьяна\Desktop\аттестация 2019-2020\Сертификаты - Суханова\награды сада\ДС_86_Саранск_Свидетельств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719" y="433805"/>
            <a:ext cx="4419745" cy="6191081"/>
          </a:xfrm>
          <a:prstGeom prst="rect">
            <a:avLst/>
          </a:prstGeom>
          <a:noFill/>
        </p:spPr>
      </p:pic>
      <p:pic>
        <p:nvPicPr>
          <p:cNvPr id="4099" name="Picture 3" descr="C:\Users\vospital\Downloads\0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260" y="402096"/>
            <a:ext cx="4501602" cy="6191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5894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480" y="-27142"/>
            <a:ext cx="9173480" cy="6885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Татьяна\Desktop\Инновация 2020\Сертификат-выписка из приказа\1327049461_vipiska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85728"/>
            <a:ext cx="4286280" cy="6357982"/>
          </a:xfrm>
          <a:prstGeom prst="rect">
            <a:avLst/>
          </a:prstGeom>
          <a:noFill/>
        </p:spPr>
      </p:pic>
      <p:pic>
        <p:nvPicPr>
          <p:cNvPr id="6" name="Picture 3" descr="C:\Users\Татьяна\Desktop\Инновация 2020\Сертификат-выписка из приказа\1327049461_svidetelstvo_page-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285728"/>
            <a:ext cx="4286280" cy="63579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41320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"/>
            <a:ext cx="9173480" cy="6885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357290" y="0"/>
            <a:ext cx="68580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</a:rPr>
              <a:t>Результаты  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</a:rPr>
              <a:t>личного участия в инновационной (экспериментальной)  деятельности.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" t="1502"/>
          <a:stretch/>
        </p:blipFill>
        <p:spPr bwMode="auto">
          <a:xfrm>
            <a:off x="2622279" y="764704"/>
            <a:ext cx="4328069" cy="5989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1320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480" y="0"/>
            <a:ext cx="9173480" cy="6885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Татьяна\Desktop\аттестация 2019-2020\Сертификаты - Суханова\001 (7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6263" y="470365"/>
            <a:ext cx="4434775" cy="6215106"/>
          </a:xfrm>
          <a:prstGeom prst="rect">
            <a:avLst/>
          </a:prstGeom>
          <a:noFill/>
        </p:spPr>
      </p:pic>
      <p:pic>
        <p:nvPicPr>
          <p:cNvPr id="1026" name="Picture 2" descr="F:\02-14 ДОКУМЕНТЫ ПО АТТЕСТАЦИИ ПЕД РАБОТНИКОВ\Аттестация ПРОНЬКИНА\СПРАВКИ\скан документов\0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035" y="470365"/>
            <a:ext cx="4519071" cy="621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5868144" y="5301208"/>
            <a:ext cx="72008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1320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9" y="0"/>
            <a:ext cx="9173480" cy="6885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F:\02-14 ДОКУМЕНТЫ ПО АТТЕСТАЦИИ ПЕД РАБОТНИКОВ\Аттестация ПРОНЬКИНА\СПРАВКИ\скан документов\приказ респ площ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60" y="433698"/>
            <a:ext cx="4430313" cy="6093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02-14 ДОКУМЕНТЫ ПО АТТЕСТАЦИИ ПЕД РАБОТНИКОВ\Аттестация ПРОНЬКИНА\СПРАВКИ\скан документов\приказ респ площ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791" y="431927"/>
            <a:ext cx="4377871" cy="60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827584" y="4761413"/>
            <a:ext cx="2016224" cy="3573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6819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281" y="-27142"/>
            <a:ext cx="9173480" cy="6885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3528" y="214290"/>
            <a:ext cx="8280920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alt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Представление </a:t>
            </a:r>
            <a:r>
              <a:rPr lang="ru-RU" alt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 аттестации</a:t>
            </a:r>
            <a:endParaRPr lang="ru-RU" b="1" i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9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6" r="3451"/>
          <a:stretch/>
        </p:blipFill>
        <p:spPr>
          <a:xfrm>
            <a:off x="446280" y="633999"/>
            <a:ext cx="4140460" cy="6082487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" b="1238"/>
          <a:stretch/>
        </p:blipFill>
        <p:spPr>
          <a:xfrm>
            <a:off x="4586740" y="627653"/>
            <a:ext cx="4377747" cy="6088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457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9" y="0"/>
            <a:ext cx="9173480" cy="6885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F:\02-04 ПРОГРАММА ИННОВАЦИОННОЙ ДЕЯТЕЛЬНОСТИ ДОШКОЛЬНОЙ ОРГАНИЗАЦИИ\ИННОВАЦИОННЫЕ ПЛОЩАДКИ\республиканская площадка\структура 202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44" y="332656"/>
            <a:ext cx="8514209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575556" y="3978130"/>
            <a:ext cx="64807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611560" y="4061978"/>
            <a:ext cx="57606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611560" y="4149080"/>
            <a:ext cx="57606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4951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9" y="0"/>
            <a:ext cx="9173480" cy="6885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58" y="337634"/>
            <a:ext cx="4392488" cy="6209873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849" y="347918"/>
            <a:ext cx="4379093" cy="618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320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480" y="-27142"/>
            <a:ext cx="9173480" cy="6885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vospital\Downloads\2023-09-15_13-19-3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690" y="980728"/>
            <a:ext cx="6639157" cy="466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7738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480" y="0"/>
            <a:ext cx="9173480" cy="6885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214414" y="214290"/>
            <a:ext cx="67866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</a:rPr>
              <a:t>Обеспечение 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</a:rPr>
              <a:t>информационной открытости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</a:rPr>
              <a:t> деятельности образовательной организации.</a:t>
            </a:r>
            <a:endParaRPr lang="ru-RU" b="1" i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pic>
        <p:nvPicPr>
          <p:cNvPr id="9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"/>
          <a:stretch/>
        </p:blipFill>
        <p:spPr>
          <a:xfrm>
            <a:off x="2627784" y="860621"/>
            <a:ext cx="4240171" cy="5788686"/>
          </a:xfrm>
        </p:spPr>
      </p:pic>
    </p:spTree>
    <p:extLst>
      <p:ext uri="{BB962C8B-B14F-4D97-AF65-F5344CB8AC3E}">
        <p14:creationId xmlns:p14="http://schemas.microsoft.com/office/powerpoint/2010/main" val="720055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480" y="0"/>
            <a:ext cx="9173480" cy="6885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214414" y="70919"/>
            <a:ext cx="67866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Наличие </a:t>
            </a:r>
            <a:r>
              <a:rPr lang="ru-RU" alt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собственных публикаций</a:t>
            </a:r>
            <a:endParaRPr lang="ru-RU" b="1" i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719" y="689792"/>
            <a:ext cx="4240312" cy="5907560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83" y="722406"/>
            <a:ext cx="4268760" cy="5879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9598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61" y="5136"/>
            <a:ext cx="9173480" cy="6885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vospital\Downloads\2023-09-28_11-10-2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57" y="980728"/>
            <a:ext cx="5256584" cy="4348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9048" y="518329"/>
            <a:ext cx="8692532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ts val="15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altLang="ru-RU" sz="1600" b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https</a:t>
            </a:r>
            <a:r>
              <a:rPr lang="en-US" altLang="ru-RU" sz="16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://socpedagog13.edurm.ru/users/16681</a:t>
            </a:r>
            <a:endParaRPr lang="ru-RU" altLang="ru-RU" sz="1600" b="1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hlinkClick r:id="rId4"/>
            </a:endParaRPr>
          </a:p>
        </p:txBody>
      </p:sp>
      <p:pic>
        <p:nvPicPr>
          <p:cNvPr id="2050" name="Picture 2" descr="C:\Users\vospital\Downloads\2023-10-02_09-37-0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479" y="2564904"/>
            <a:ext cx="4870101" cy="421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74061" y="102546"/>
            <a:ext cx="79522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Материалы, прошедшие экспертизу на сайтах, порталах сети  Интернет: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303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61" y="5136"/>
            <a:ext cx="9173480" cy="6885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654" y="1980399"/>
            <a:ext cx="2248635" cy="317990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823" y="2420888"/>
            <a:ext cx="2241401" cy="316967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340768"/>
            <a:ext cx="2360670" cy="333833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224" y="1328192"/>
            <a:ext cx="2360670" cy="3338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10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480" y="-27142"/>
            <a:ext cx="9173480" cy="6885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3"/>
          <a:srcRect l="25539" t="16490" r="31671" b="7188"/>
          <a:stretch/>
        </p:blipFill>
        <p:spPr bwMode="auto">
          <a:xfrm>
            <a:off x="168092" y="476672"/>
            <a:ext cx="2880320" cy="39604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4"/>
          <a:srcRect l="26116" t="21142" r="33194" b="5724"/>
          <a:stretch/>
        </p:blipFill>
        <p:spPr bwMode="auto">
          <a:xfrm>
            <a:off x="3038872" y="1268760"/>
            <a:ext cx="2861414" cy="38214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5"/>
          <a:srcRect l="26342" t="21414" r="32285" b="4646"/>
          <a:stretch/>
        </p:blipFill>
        <p:spPr bwMode="auto">
          <a:xfrm>
            <a:off x="5900286" y="2116892"/>
            <a:ext cx="2880320" cy="40190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043608" y="107340"/>
            <a:ext cx="73581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10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480" y="-27142"/>
            <a:ext cx="9173480" cy="6885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31" t="15645" r="31503" b="7189"/>
          <a:stretch/>
        </p:blipFill>
        <p:spPr bwMode="auto">
          <a:xfrm>
            <a:off x="126797" y="229650"/>
            <a:ext cx="3024336" cy="43581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4"/>
          <a:srcRect l="25327" t="19403" r="32516" b="5932"/>
          <a:stretch/>
        </p:blipFill>
        <p:spPr bwMode="auto">
          <a:xfrm>
            <a:off x="6139625" y="1700808"/>
            <a:ext cx="2896871" cy="40324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5"/>
          <a:srcRect l="25855" t="20017" r="31864" b="5115"/>
          <a:stretch/>
        </p:blipFill>
        <p:spPr bwMode="auto">
          <a:xfrm>
            <a:off x="3183705" y="1124744"/>
            <a:ext cx="2955920" cy="396531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061298" y="35332"/>
            <a:ext cx="73581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Всероссийский уровень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10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1" y="0"/>
            <a:ext cx="9173480" cy="6885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355" y="3639579"/>
            <a:ext cx="4359953" cy="3083110"/>
          </a:xfrm>
        </p:spPr>
      </p:pic>
      <p:pic>
        <p:nvPicPr>
          <p:cNvPr id="5" name="Рисунок 4"/>
          <p:cNvPicPr/>
          <p:nvPr/>
        </p:nvPicPr>
        <p:blipFill>
          <a:blip r:embed="rId4"/>
          <a:stretch>
            <a:fillRect/>
          </a:stretch>
        </p:blipFill>
        <p:spPr>
          <a:xfrm>
            <a:off x="395536" y="408696"/>
            <a:ext cx="3292533" cy="4243162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 rotWithShape="1">
          <a:blip r:embed="rId5"/>
          <a:srcRect l="29597" t="19040" r="31642" b="6347"/>
          <a:stretch/>
        </p:blipFill>
        <p:spPr bwMode="auto">
          <a:xfrm>
            <a:off x="3880709" y="408696"/>
            <a:ext cx="2419483" cy="33803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6"/>
          <a:srcRect l="27987" t="16409" r="32138" b="7585"/>
          <a:stretch/>
        </p:blipFill>
        <p:spPr bwMode="auto">
          <a:xfrm>
            <a:off x="6372200" y="407930"/>
            <a:ext cx="2304256" cy="32370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4202015" y="3356992"/>
            <a:ext cx="88843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110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8846"/>
            <a:ext cx="9173480" cy="6885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42910" y="214290"/>
            <a:ext cx="80010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Методическое </a:t>
            </a:r>
            <a:r>
              <a:rPr lang="ru-RU" alt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сопровождение материалов деятельности образовательной организации или отдельных педагогов на конференциях, семинарах, конкурсах.</a:t>
            </a:r>
            <a:endParaRPr lang="ru-RU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1" t="3125" r="4998" b="2593"/>
          <a:stretch/>
        </p:blipFill>
        <p:spPr>
          <a:xfrm>
            <a:off x="416000" y="1180396"/>
            <a:ext cx="3939976" cy="54957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438" y="1187292"/>
            <a:ext cx="4037382" cy="554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77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480" y="-27142"/>
            <a:ext cx="9173480" cy="6885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3"/>
          <a:srcRect l="26836" t="16136" r="28105" b="6751"/>
          <a:stretch/>
        </p:blipFill>
        <p:spPr bwMode="auto">
          <a:xfrm>
            <a:off x="43831" y="116631"/>
            <a:ext cx="2871985" cy="40324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4"/>
          <a:srcRect l="28919" t="17161" r="30276" b="5727"/>
          <a:stretch/>
        </p:blipFill>
        <p:spPr bwMode="auto">
          <a:xfrm>
            <a:off x="2915816" y="908720"/>
            <a:ext cx="2880320" cy="41044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0" t="23331" r="32087" b="11378"/>
          <a:stretch/>
        </p:blipFill>
        <p:spPr bwMode="auto">
          <a:xfrm>
            <a:off x="5940152" y="1844824"/>
            <a:ext cx="2907956" cy="4285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6156176" y="2363665"/>
            <a:ext cx="86409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110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32" y="3018"/>
            <a:ext cx="9173480" cy="6885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Объект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9" y="548680"/>
            <a:ext cx="2857800" cy="4032448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820" y="1268760"/>
            <a:ext cx="2811218" cy="406805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038" y="2139187"/>
            <a:ext cx="3144788" cy="4454635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131840" y="5013176"/>
            <a:ext cx="50405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1214414" y="63044"/>
            <a:ext cx="59293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Международный уровень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873975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3480" cy="6885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433" y="1052736"/>
            <a:ext cx="3058613" cy="439710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573" y="2276872"/>
            <a:ext cx="2983211" cy="4215408"/>
          </a:xfrm>
          <a:prstGeom prst="rect">
            <a:avLst/>
          </a:prstGeom>
        </p:spPr>
      </p:pic>
      <p:pic>
        <p:nvPicPr>
          <p:cNvPr id="11" name="Объект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2952328" cy="417982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275856" y="1600040"/>
            <a:ext cx="5719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110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480" y="0"/>
            <a:ext cx="9173480" cy="6885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Объект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32715"/>
            <a:ext cx="2950927" cy="41862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862300"/>
            <a:ext cx="2957275" cy="4320480"/>
          </a:xfrm>
          <a:prstGeom prst="rect">
            <a:avLst/>
          </a:prstGeom>
        </p:spPr>
      </p:pic>
      <p:pic>
        <p:nvPicPr>
          <p:cNvPr id="11" name="Объект 7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432" y="980728"/>
            <a:ext cx="2998900" cy="4292005"/>
          </a:xfrm>
        </p:spPr>
      </p:pic>
    </p:spTree>
    <p:extLst>
      <p:ext uri="{BB962C8B-B14F-4D97-AF65-F5344CB8AC3E}">
        <p14:creationId xmlns:p14="http://schemas.microsoft.com/office/powerpoint/2010/main" val="385110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3480" cy="6885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6"/>
          <a:stretch/>
        </p:blipFill>
        <p:spPr>
          <a:xfrm>
            <a:off x="607304" y="1311062"/>
            <a:ext cx="3979436" cy="5403646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740" y="1268760"/>
            <a:ext cx="3917499" cy="537849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67545" y="116632"/>
            <a:ext cx="80366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Выступление </a:t>
            </a:r>
            <a:r>
              <a:rPr lang="ru-RU" alt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заседаниях методических советов, научно-практических  конференциях, педагогических чтениях, семинарах, секциях, форумах,  радиопередачах (очно).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92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" y="-10633"/>
            <a:ext cx="9173480" cy="6885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285852" y="142852"/>
            <a:ext cx="73581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8" name="Объект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89" y="836712"/>
            <a:ext cx="4091940" cy="5760640"/>
          </a:xfrm>
          <a:prstGeom prst="rect">
            <a:avLst/>
          </a:prstGeom>
        </p:spPr>
      </p:pic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329" y="843420"/>
            <a:ext cx="3945111" cy="5708893"/>
          </a:xfrm>
        </p:spPr>
      </p:pic>
    </p:spTree>
    <p:extLst>
      <p:ext uri="{BB962C8B-B14F-4D97-AF65-F5344CB8AC3E}">
        <p14:creationId xmlns:p14="http://schemas.microsoft.com/office/powerpoint/2010/main" val="1112648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480" y="-27142"/>
            <a:ext cx="9173480" cy="6885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Объект 1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9" y="636875"/>
            <a:ext cx="3096344" cy="4376301"/>
          </a:xfr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968" y="2234557"/>
            <a:ext cx="3051602" cy="429080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994" y="1556792"/>
            <a:ext cx="2835974" cy="4048492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7164288" y="5445224"/>
            <a:ext cx="33148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7164288" y="5373216"/>
            <a:ext cx="43204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1285852" y="142852"/>
            <a:ext cx="73581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718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5" y="-27513"/>
            <a:ext cx="9173480" cy="6885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4898479" cy="346168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415058"/>
            <a:ext cx="4757701" cy="3362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2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142"/>
            <a:ext cx="9173480" cy="6885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0" y="548680"/>
            <a:ext cx="4862920" cy="3445843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2060847"/>
            <a:ext cx="3029939" cy="432380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493" y="2780928"/>
            <a:ext cx="2772545" cy="392693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285852" y="142852"/>
            <a:ext cx="73581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Всероссийский уровень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718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5" y="0"/>
            <a:ext cx="9173480" cy="6885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88575"/>
            <a:ext cx="4514652" cy="6452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10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480" y="-27142"/>
            <a:ext cx="9173480" cy="6885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70460"/>
            <a:ext cx="4305740" cy="6251935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095" y="323664"/>
            <a:ext cx="4480607" cy="627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53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480" y="-27142"/>
            <a:ext cx="9173480" cy="6885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Объект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36" y="332656"/>
            <a:ext cx="3199654" cy="452596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5" y="1237555"/>
            <a:ext cx="2928777" cy="4135661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6444208" y="5085184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052" y="2348880"/>
            <a:ext cx="3079061" cy="432821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285852" y="142852"/>
            <a:ext cx="73581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Международный уровень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718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88" y="-27142"/>
            <a:ext cx="9173480" cy="6885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5" y="908720"/>
            <a:ext cx="2865681" cy="4068244"/>
          </a:xfrm>
        </p:spPr>
      </p:pic>
      <p:pic>
        <p:nvPicPr>
          <p:cNvPr id="1026" name="Picture 2" descr="C:\Users\vospital\Downloads\2023-09-11_09-07-0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5" y="1412776"/>
            <a:ext cx="3083063" cy="4400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2132856"/>
            <a:ext cx="3250558" cy="458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718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965" y="-27142"/>
            <a:ext cx="9173480" cy="6885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01255"/>
            <a:ext cx="2969598" cy="4207373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394" y="2348880"/>
            <a:ext cx="2889665" cy="381511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260" y="1096771"/>
            <a:ext cx="3019030" cy="429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718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3480" cy="6885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5" y="116632"/>
            <a:ext cx="3206126" cy="4525963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980728"/>
            <a:ext cx="3032072" cy="4309873"/>
          </a:xfrm>
          <a:prstGeom prst="rect">
            <a:avLst/>
          </a:prstGeom>
        </p:spPr>
      </p:pic>
      <p:pic>
        <p:nvPicPr>
          <p:cNvPr id="1026" name="Picture 2" descr="C:\Users\vospital\Desktop\Рисунок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304" y="1916832"/>
            <a:ext cx="2807562" cy="398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677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142"/>
            <a:ext cx="9192601" cy="6885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4" y="116631"/>
            <a:ext cx="3091714" cy="4378539"/>
          </a:xfrm>
        </p:spPr>
      </p:pic>
      <p:pic>
        <p:nvPicPr>
          <p:cNvPr id="2050" name="Picture 2" descr="C:\Users\vospital\Desktop\Рисунок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503" y="476672"/>
            <a:ext cx="3350485" cy="476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551" y="3385976"/>
            <a:ext cx="5813232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77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3480" cy="6885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00034" y="285728"/>
            <a:ext cx="83582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</a:rPr>
              <a:t>Проведение 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</a:rPr>
              <a:t>старшим воспитателем  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</a:rPr>
              <a:t>открытых занятий, мастер – классов, мероприятий.</a:t>
            </a:r>
            <a:endParaRPr lang="ru-RU" b="1" i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"/>
          <a:stretch/>
        </p:blipFill>
        <p:spPr>
          <a:xfrm>
            <a:off x="2498508" y="1052736"/>
            <a:ext cx="4176463" cy="5700363"/>
          </a:xfrm>
        </p:spPr>
      </p:pic>
    </p:spTree>
    <p:extLst>
      <p:ext uri="{BB962C8B-B14F-4D97-AF65-F5344CB8AC3E}">
        <p14:creationId xmlns:p14="http://schemas.microsoft.com/office/powerpoint/2010/main" val="385110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3480" cy="6885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Объект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" t="1552" r="697" b="1691"/>
          <a:stretch/>
        </p:blipFill>
        <p:spPr>
          <a:xfrm>
            <a:off x="4716016" y="476672"/>
            <a:ext cx="4243622" cy="6048672"/>
          </a:xfrm>
          <a:prstGeom prst="rect">
            <a:avLst/>
          </a:prstGeom>
        </p:spPr>
      </p:pic>
      <p:pic>
        <p:nvPicPr>
          <p:cNvPr id="3074" name="Picture 2" descr="G:\МОИ ДОСТИЖЕНИЯ\Выступления\открытые занятия, мастер-класс\библиотека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"/>
          <a:stretch/>
        </p:blipFill>
        <p:spPr bwMode="auto">
          <a:xfrm>
            <a:off x="323528" y="476672"/>
            <a:ext cx="4249081" cy="6008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5706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3480" cy="6885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285852" y="285728"/>
            <a:ext cx="70009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b="1" i="1" dirty="0" smtClean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</a:rPr>
              <a:t> </a:t>
            </a:r>
            <a:r>
              <a:rPr lang="ru-RU" b="1" i="1" dirty="0" smtClean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</a:rPr>
              <a:t>Общественно – педагогическая активность: участие в работе педагогических сообществ, комиссиях, жюри конкурсов.</a:t>
            </a:r>
          </a:p>
        </p:txBody>
      </p:sp>
      <p:pic>
        <p:nvPicPr>
          <p:cNvPr id="7" name="Picture 2" descr="C:\Users\Татьяна\Desktop\Сканирование\2023-02-07\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7385" y="1340768"/>
            <a:ext cx="3665862" cy="5040560"/>
          </a:xfrm>
          <a:prstGeom prst="rect">
            <a:avLst/>
          </a:prstGeom>
          <a:noFill/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5" t="353"/>
          <a:stretch/>
        </p:blipFill>
        <p:spPr>
          <a:xfrm>
            <a:off x="683568" y="1340768"/>
            <a:ext cx="3608081" cy="5045420"/>
          </a:xfrm>
        </p:spPr>
      </p:pic>
    </p:spTree>
    <p:extLst>
      <p:ext uri="{BB962C8B-B14F-4D97-AF65-F5344CB8AC3E}">
        <p14:creationId xmlns:p14="http://schemas.microsoft.com/office/powerpoint/2010/main" val="2934804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3480" cy="6885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87" y="526247"/>
            <a:ext cx="4121491" cy="5836573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745" y="526247"/>
            <a:ext cx="4374486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835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480" y="-27142"/>
            <a:ext cx="9173480" cy="6885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986071" y="194527"/>
            <a:ext cx="60722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Личное 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участие в профессиональных конкурсах.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291" y="620688"/>
            <a:ext cx="4384379" cy="606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80" y="620688"/>
            <a:ext cx="4397758" cy="606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9667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0"/>
            <a:ext cx="9173480" cy="6885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49412"/>
            <a:ext cx="4240044" cy="5998918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5" y="404664"/>
            <a:ext cx="4315021" cy="602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3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480" y="-27142"/>
            <a:ext cx="9173480" cy="6885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G:\МОИ ДОСТИЖЕНИЯ\КОНКУРСЫ\диплом пасхальная мастерска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165" y="413207"/>
            <a:ext cx="4259830" cy="6004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1025"/>
            <a:ext cx="4157663" cy="601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0406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480" y="0"/>
            <a:ext cx="9173480" cy="6885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32656"/>
            <a:ext cx="5588557" cy="3958661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369" y="2852936"/>
            <a:ext cx="5436096" cy="3850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667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142"/>
            <a:ext cx="9173480" cy="6885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32656"/>
            <a:ext cx="4270791" cy="6039530"/>
          </a:xfrm>
        </p:spPr>
      </p:pic>
      <p:pic>
        <p:nvPicPr>
          <p:cNvPr id="9" name="Объект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2656"/>
            <a:ext cx="4268749" cy="603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996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142"/>
            <a:ext cx="9173480" cy="6885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27097"/>
            <a:ext cx="4224315" cy="5976664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913" y="431982"/>
            <a:ext cx="4219427" cy="5966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667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8954"/>
            <a:ext cx="9173480" cy="6906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874" y="391162"/>
            <a:ext cx="4261732" cy="6026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667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3480" cy="6885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16632"/>
            <a:ext cx="4896544" cy="3390297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011" y="3462873"/>
            <a:ext cx="4582459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667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3480" cy="6885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357422" y="142852"/>
            <a:ext cx="45005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</a:rPr>
              <a:t>Награды и поощрения.</a:t>
            </a:r>
          </a:p>
        </p:txBody>
      </p:sp>
      <p:pic>
        <p:nvPicPr>
          <p:cNvPr id="14" name="Объект 1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87" y="620688"/>
            <a:ext cx="4256478" cy="6050280"/>
          </a:xfrm>
          <a:prstGeom prst="rect">
            <a:avLst/>
          </a:prstGeom>
        </p:spPr>
      </p:pic>
      <p:pic>
        <p:nvPicPr>
          <p:cNvPr id="1026" name="Picture 2" descr="F:\МОИ ДОСТИЖЕНИЯ\БЛАГОДАРНОСТИ\библиот маршака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620688"/>
            <a:ext cx="4270545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2890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3480" cy="6885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Объект 9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74" y="405599"/>
            <a:ext cx="4336266" cy="613505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206" y="405598"/>
            <a:ext cx="4300778" cy="6119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587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142"/>
            <a:ext cx="9173480" cy="6885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5184576" cy="3672408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996951"/>
            <a:ext cx="5181601" cy="3672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3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916" y="0"/>
            <a:ext cx="9173480" cy="6885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32656"/>
            <a:ext cx="4287050" cy="6065422"/>
          </a:xfrm>
        </p:spPr>
      </p:pic>
      <p:pic>
        <p:nvPicPr>
          <p:cNvPr id="6" name="Рисунок 5" descr="педагог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5106" y="332656"/>
            <a:ext cx="4357718" cy="60722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53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916" y="0"/>
            <a:ext cx="9173480" cy="6885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61" y="338094"/>
            <a:ext cx="4169415" cy="5899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C:\Users\vospital\Desktop\респ выступление 202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" t="1180"/>
          <a:stretch/>
        </p:blipFill>
        <p:spPr bwMode="auto">
          <a:xfrm>
            <a:off x="4512228" y="332656"/>
            <a:ext cx="4289185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3484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10142</TotalTime>
  <Words>293</Words>
  <Application>Microsoft Office PowerPoint</Application>
  <PresentationFormat>Экран (4:3)</PresentationFormat>
  <Paragraphs>45</Paragraphs>
  <Slides>67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67</vt:i4>
      </vt:variant>
    </vt:vector>
  </HeadingPairs>
  <TitlesOfParts>
    <vt:vector size="6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vospital</cp:lastModifiedBy>
  <cp:revision>558</cp:revision>
  <dcterms:created xsi:type="dcterms:W3CDTF">2016-10-10T14:36:24Z</dcterms:created>
  <dcterms:modified xsi:type="dcterms:W3CDTF">2023-10-05T10:29:54Z</dcterms:modified>
</cp:coreProperties>
</file>