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8" r:id="rId2"/>
    <p:sldId id="278" r:id="rId3"/>
    <p:sldId id="279" r:id="rId4"/>
    <p:sldId id="259" r:id="rId5"/>
    <p:sldId id="280" r:id="rId6"/>
    <p:sldId id="260" r:id="rId7"/>
    <p:sldId id="261" r:id="rId8"/>
    <p:sldId id="262" r:id="rId9"/>
    <p:sldId id="263" r:id="rId10"/>
    <p:sldId id="265" r:id="rId11"/>
    <p:sldId id="273" r:id="rId12"/>
    <p:sldId id="274" r:id="rId13"/>
    <p:sldId id="281" r:id="rId14"/>
    <p:sldId id="282" r:id="rId15"/>
    <p:sldId id="266" r:id="rId16"/>
    <p:sldId id="285" r:id="rId17"/>
    <p:sldId id="286" r:id="rId18"/>
    <p:sldId id="287" r:id="rId19"/>
    <p:sldId id="288" r:id="rId20"/>
    <p:sldId id="289" r:id="rId21"/>
    <p:sldId id="292" r:id="rId22"/>
    <p:sldId id="290" r:id="rId23"/>
    <p:sldId id="267" r:id="rId24"/>
    <p:sldId id="268" r:id="rId25"/>
    <p:sldId id="269" r:id="rId26"/>
    <p:sldId id="291" r:id="rId27"/>
    <p:sldId id="270" r:id="rId28"/>
    <p:sldId id="293" r:id="rId29"/>
    <p:sldId id="271" r:id="rId30"/>
    <p:sldId id="283" r:id="rId31"/>
    <p:sldId id="27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07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Министерство образования Республики Мордовия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928671"/>
            <a:ext cx="5614999" cy="571504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ПОРТФОЛИО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dirty="0" smtClean="0"/>
              <a:t>учителя  русского языка и литературы МБОУ «</a:t>
            </a:r>
            <a:r>
              <a:rPr lang="ru-RU" sz="2000" dirty="0" err="1" smtClean="0"/>
              <a:t>Торбеевская</a:t>
            </a:r>
            <a:r>
              <a:rPr lang="ru-RU" sz="2000" dirty="0" smtClean="0"/>
              <a:t> средняя общеобразовательная школа №3»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600" b="1" i="1" dirty="0" err="1" smtClean="0">
                <a:solidFill>
                  <a:schemeClr val="accent2">
                    <a:lumMod val="75000"/>
                  </a:schemeClr>
                </a:solidFill>
              </a:rPr>
              <a:t>Секаевой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</a:rPr>
              <a:t> Людмилы Ивановны</a:t>
            </a:r>
          </a:p>
          <a:p>
            <a:pPr algn="ctr"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800" u="sng" dirty="0" smtClean="0"/>
              <a:t>Дата рождения</a:t>
            </a:r>
            <a:r>
              <a:rPr lang="ru-RU" sz="1800" dirty="0" smtClean="0"/>
              <a:t>: 10  марта 1960 года</a:t>
            </a:r>
          </a:p>
          <a:p>
            <a:pPr>
              <a:spcBef>
                <a:spcPts val="0"/>
              </a:spcBef>
              <a:buNone/>
            </a:pPr>
            <a:endParaRPr lang="ru-RU" sz="1800" dirty="0" smtClean="0"/>
          </a:p>
          <a:p>
            <a:pPr>
              <a:spcBef>
                <a:spcPts val="0"/>
              </a:spcBef>
              <a:buNone/>
            </a:pPr>
            <a:r>
              <a:rPr lang="ru-RU" sz="1800" u="sng" dirty="0" smtClean="0"/>
              <a:t>Профессиональное образование</a:t>
            </a:r>
            <a:r>
              <a:rPr lang="ru-RU" sz="1800" dirty="0" smtClean="0"/>
              <a:t>: учитель  русского языка и литературы,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 smtClean="0"/>
              <a:t>       МГУ им. Н.П.Огарева, диплом ИВ №  542200, дата выдачи 23 июня 1983 года</a:t>
            </a:r>
          </a:p>
          <a:p>
            <a:pPr>
              <a:spcBef>
                <a:spcPts val="0"/>
              </a:spcBef>
              <a:buNone/>
            </a:pPr>
            <a:r>
              <a:rPr lang="ru-RU" sz="1800" u="sng" dirty="0" smtClean="0"/>
              <a:t>Стаж педагогической работы по специальности</a:t>
            </a:r>
            <a:r>
              <a:rPr lang="ru-RU" sz="1800" dirty="0" smtClean="0"/>
              <a:t>: 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 smtClean="0"/>
              <a:t>       35 лет</a:t>
            </a:r>
          </a:p>
          <a:p>
            <a:pPr>
              <a:spcBef>
                <a:spcPts val="0"/>
              </a:spcBef>
              <a:buNone/>
            </a:pPr>
            <a:r>
              <a:rPr lang="ru-RU" sz="1800" u="sng" dirty="0" smtClean="0"/>
              <a:t>Общий трудовой стаж</a:t>
            </a:r>
            <a:r>
              <a:rPr lang="ru-RU" sz="1800" dirty="0" smtClean="0"/>
              <a:t>: 42 года</a:t>
            </a:r>
          </a:p>
          <a:p>
            <a:pPr>
              <a:spcBef>
                <a:spcPts val="0"/>
              </a:spcBef>
              <a:buNone/>
            </a:pPr>
            <a:r>
              <a:rPr lang="ru-RU" sz="1800" u="sng" dirty="0" smtClean="0"/>
              <a:t> </a:t>
            </a:r>
            <a:endParaRPr lang="ru-RU" sz="1800" dirty="0"/>
          </a:p>
        </p:txBody>
      </p:sp>
      <p:pic>
        <p:nvPicPr>
          <p:cNvPr id="8" name="Содержимое 7" descr="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5310" y="1785927"/>
            <a:ext cx="2520345" cy="33575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Результаты участия обучающихся во  Всероссийской предметной олимпиаде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6458" y="1699260"/>
            <a:ext cx="3287684" cy="4526280"/>
          </a:xfrm>
        </p:spPr>
      </p:pic>
      <p:pic>
        <p:nvPicPr>
          <p:cNvPr id="8" name="Содержимое 7" descr="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0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8" name="Содержимое 7" descr="0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7" name="Содержимое 6" descr="0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6" name="Содержимое 5" descr="0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6" name="Содержимое 5" descr="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Позитивные результаты внеурочной деятельности обучающихся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по учебным предметам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6458" y="1699260"/>
            <a:ext cx="3287684" cy="4526280"/>
          </a:xfrm>
        </p:spPr>
      </p:pic>
      <p:pic>
        <p:nvPicPr>
          <p:cNvPr id="8" name="Содержимое 7" descr="1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1" y="1600201"/>
            <a:ext cx="3381296" cy="4525963"/>
          </a:xfrm>
        </p:spPr>
      </p:pic>
      <p:pic>
        <p:nvPicPr>
          <p:cNvPr id="5" name="Содержимое 7" descr="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556792"/>
            <a:ext cx="3381296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1428737"/>
            <a:ext cx="3285973" cy="4525963"/>
          </a:xfrm>
        </p:spPr>
      </p:pic>
      <p:pic>
        <p:nvPicPr>
          <p:cNvPr id="6" name="Содержимое 5" descr="0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6" name="Содержимое 5" descr="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2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571612"/>
            <a:ext cx="3241865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72065" y="1643050"/>
          <a:ext cx="3084447" cy="4357718"/>
        </p:xfrm>
        <a:graphic>
          <a:graphicData uri="http://schemas.openxmlformats.org/presentationml/2006/ole">
            <p:oleObj spid="_x0000_s1026" name="Acrobat Document" r:id="rId4" imgW="5403240" imgH="76172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6458" y="1699260"/>
            <a:ext cx="3287684" cy="4526280"/>
          </a:xfrm>
        </p:spPr>
      </p:pic>
      <p:pic>
        <p:nvPicPr>
          <p:cNvPr id="6" name="Содержимое 5" descr="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0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1469" y="-785842"/>
            <a:ext cx="6429400" cy="88582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318" y="1699260"/>
            <a:ext cx="3241964" cy="4526280"/>
          </a:xfrm>
        </p:spPr>
      </p:pic>
      <p:pic>
        <p:nvPicPr>
          <p:cNvPr id="6" name="Содержимое 5" descr="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8918" y="1699260"/>
            <a:ext cx="324196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Евгений\Desktop\грамоты ЗИНЧЕНК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91" y="1600200"/>
            <a:ext cx="3703418" cy="4724400"/>
          </a:xfrm>
          <a:prstGeom prst="rect">
            <a:avLst/>
          </a:prstGeom>
          <a:noFill/>
        </p:spPr>
      </p:pic>
      <p:pic>
        <p:nvPicPr>
          <p:cNvPr id="34819" name="Picture 3" descr="C:\Users\Евгений\Desktop\грамоты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8463" y="1600200"/>
            <a:ext cx="3722874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0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500174"/>
            <a:ext cx="3241964" cy="452628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57224" y="1571612"/>
          <a:ext cx="3214710" cy="4541754"/>
        </p:xfrm>
        <a:graphic>
          <a:graphicData uri="http://schemas.openxmlformats.org/presentationml/2006/ole">
            <p:oleObj spid="_x0000_s2050" name="Acrobat Document" r:id="rId4" imgW="5403240" imgH="76172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Наличие авторских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программ , методических пособий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714488"/>
            <a:ext cx="3287684" cy="452628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6458" y="1699260"/>
            <a:ext cx="3287684" cy="4526280"/>
          </a:xfrm>
        </p:spPr>
      </p:pic>
      <p:pic>
        <p:nvPicPr>
          <p:cNvPr id="8" name="Содержимое 7" descr="1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76058" y="1699260"/>
            <a:ext cx="328768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000240"/>
            <a:ext cx="3285973" cy="4525963"/>
          </a:xfrm>
        </p:spPr>
      </p:pic>
      <p:pic>
        <p:nvPicPr>
          <p:cNvPr id="8" name="Содержимое 7" descr="1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14942" y="2071678"/>
            <a:ext cx="328768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6458" y="1699260"/>
            <a:ext cx="3287684" cy="4526280"/>
          </a:xfrm>
        </p:spPr>
      </p:pic>
      <p:pic>
        <p:nvPicPr>
          <p:cNvPr id="6" name="Содержимое 5" descr="1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76058" y="1699260"/>
            <a:ext cx="3287684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428737"/>
            <a:ext cx="3285973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Интернет - публикации</a:t>
            </a:r>
            <a:endParaRPr lang="ru-RU" dirty="0"/>
          </a:p>
        </p:txBody>
      </p:sp>
      <p:pic>
        <p:nvPicPr>
          <p:cNvPr id="6" name="Рисунок 5" descr="Свидетельство проекта infourok.ru №11874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067944" cy="5373216"/>
          </a:xfrm>
          <a:prstGeom prst="rect">
            <a:avLst/>
          </a:prstGeom>
        </p:spPr>
      </p:pic>
      <p:pic>
        <p:nvPicPr>
          <p:cNvPr id="7" name="Рисунок 6" descr="Свидетельство проекта infourok.ru №1187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4572000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Награды и поощрения педагога в </a:t>
            </a:r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межаттестационный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период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60" y="1357299"/>
            <a:ext cx="3241865" cy="4525963"/>
          </a:xfrm>
        </p:spPr>
      </p:pic>
      <p:pic>
        <p:nvPicPr>
          <p:cNvPr id="9" name="Содержимое 8" descr="благодарст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357299"/>
            <a:ext cx="32909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7" y="1142985"/>
            <a:ext cx="4114800" cy="3517322"/>
          </a:xfrm>
        </p:spPr>
      </p:pic>
      <p:pic>
        <p:nvPicPr>
          <p:cNvPr id="9" name="Содержимое 8" descr="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2844" y="1142984"/>
            <a:ext cx="4038600" cy="32076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3" y="1428737"/>
            <a:ext cx="5214975" cy="391958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Повышение квалификации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35952" y="35695"/>
            <a:ext cx="5072098" cy="728667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Характеристика-представление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Характеристика Секаевой стр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4499992" cy="5949280"/>
          </a:xfrm>
          <a:prstGeom prst="rect">
            <a:avLst/>
          </a:prstGeom>
        </p:spPr>
      </p:pic>
      <p:pic>
        <p:nvPicPr>
          <p:cNvPr id="8" name="Рисунок 7" descr="Характеристика Секаевой стр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908720"/>
            <a:ext cx="4716016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A50021"/>
                </a:solidFill>
              </a:rPr>
              <a:t> Представление собственного  педагогического опыта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76873"/>
            <a:ext cx="8219256" cy="384929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http://sc3tor.schoolrm.ru/sveden/employees/24435/229125/</a:t>
            </a:r>
          </a:p>
          <a:p>
            <a:pPr>
              <a:buNone/>
            </a:pP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Качество знаний  по итогам внутреннего мониторинга  учебных достижений обучающихся за </a:t>
            </a:r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межаттестационный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период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7" name="Picture 1" descr="C:\Users\Евгений\Desktop\Секаева справки\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1571612"/>
            <a:ext cx="414340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Качество знаний по  итогам внешнего  мониторинга учебных достижений обучающихся за </a:t>
            </a:r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межаттестационный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 период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3" y="1785926"/>
            <a:ext cx="3400420" cy="4525963"/>
          </a:xfrm>
        </p:spPr>
      </p:pic>
      <p:pic>
        <p:nvPicPr>
          <p:cNvPr id="23553" name="Picture 1" descr="C:\Users\Евгений\Desktop\Секаева справки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785927"/>
            <a:ext cx="3429024" cy="450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Применение  информационно-коммуникационных технологий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571612"/>
            <a:ext cx="3287684" cy="4526280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6" charset="0"/>
              </a:rPr>
              <a:t> Реализация программ углубленного изучения предмета, профильного обучения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643050"/>
            <a:ext cx="3287684" cy="452628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249</TotalTime>
  <Words>198</Words>
  <Application>Microsoft Office PowerPoint</Application>
  <PresentationFormat>Экран (4:3)</PresentationFormat>
  <Paragraphs>30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Трек</vt:lpstr>
      <vt:lpstr>Acrobat Document</vt:lpstr>
      <vt:lpstr>Министерство образования Республики Мордовия </vt:lpstr>
      <vt:lpstr>Слайд 2</vt:lpstr>
      <vt:lpstr>Слайд 3</vt:lpstr>
      <vt:lpstr>Характеристика-представление</vt:lpstr>
      <vt:lpstr> Представление собственного  педагогического опыта</vt:lpstr>
      <vt:lpstr> Качество знаний  по итогам внутреннего мониторинга  учебных достижений обучающихся за межаттестационный период</vt:lpstr>
      <vt:lpstr> Качество знаний по  итогам внешнего  мониторинга учебных достижений обучающихся за межаттестационный  период</vt:lpstr>
      <vt:lpstr> Применение  информационно-коммуникационных технологий </vt:lpstr>
      <vt:lpstr> Реализация программ углубленного изучения предмета, профильного обучения</vt:lpstr>
      <vt:lpstr> Результаты участия обучающихся во  Всероссийской предметной олимпиаде</vt:lpstr>
      <vt:lpstr>Слайд 11</vt:lpstr>
      <vt:lpstr>Слайд 12</vt:lpstr>
      <vt:lpstr>Слайд 13</vt:lpstr>
      <vt:lpstr>Слайд 14</vt:lpstr>
      <vt:lpstr> Позитивные результаты внеурочной деятельности обучающихся  по учебным предметам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 Наличие авторских  программ , методических пособий</vt:lpstr>
      <vt:lpstr> Выступления на научно-практических конференциях, педагогических чтениях, семинарах, секциях, методических объединениях </vt:lpstr>
      <vt:lpstr>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vt:lpstr>
      <vt:lpstr>Слайд 26</vt:lpstr>
      <vt:lpstr>Слайд 27</vt:lpstr>
      <vt:lpstr>Интернет - публикации</vt:lpstr>
      <vt:lpstr> Награды и поощрения педагога в межаттестационный период </vt:lpstr>
      <vt:lpstr>Слайд 30</vt:lpstr>
      <vt:lpstr> Повышение квалификации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tsh3</cp:lastModifiedBy>
  <cp:revision>42</cp:revision>
  <dcterms:modified xsi:type="dcterms:W3CDTF">2018-02-27T20:56:42Z</dcterms:modified>
</cp:coreProperties>
</file>