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9" r:id="rId4"/>
    <p:sldId id="260" r:id="rId5"/>
    <p:sldId id="261" r:id="rId6"/>
    <p:sldId id="257" r:id="rId7"/>
    <p:sldId id="263" r:id="rId8"/>
    <p:sldId id="288" r:id="rId9"/>
    <p:sldId id="262" r:id="rId10"/>
    <p:sldId id="284" r:id="rId11"/>
    <p:sldId id="290" r:id="rId12"/>
    <p:sldId id="287" r:id="rId13"/>
    <p:sldId id="285" r:id="rId14"/>
    <p:sldId id="266" r:id="rId15"/>
    <p:sldId id="281" r:id="rId16"/>
    <p:sldId id="280" r:id="rId17"/>
    <p:sldId id="276" r:id="rId18"/>
    <p:sldId id="274" r:id="rId19"/>
    <p:sldId id="289" r:id="rId20"/>
    <p:sldId id="267" r:id="rId21"/>
    <p:sldId id="282" r:id="rId22"/>
    <p:sldId id="279" r:id="rId23"/>
    <p:sldId id="278" r:id="rId24"/>
    <p:sldId id="268" r:id="rId25"/>
    <p:sldId id="269" r:id="rId26"/>
    <p:sldId id="286" r:id="rId27"/>
    <p:sldId id="272" r:id="rId28"/>
    <p:sldId id="271" r:id="rId29"/>
    <p:sldId id="283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716" autoAdjust="0"/>
    <p:restoredTop sz="98779" autoAdjust="0"/>
  </p:normalViewPr>
  <p:slideViewPr>
    <p:cSldViewPr>
      <p:cViewPr>
        <p:scale>
          <a:sx n="107" d="100"/>
          <a:sy n="107" d="100"/>
        </p:scale>
        <p:origin x="-19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autoTitleDeleted val="1"/>
    <c:view3D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dPt>
            <c:idx val="0"/>
            <c:spPr>
              <a:solidFill>
                <a:srgbClr val="D60093"/>
              </a:solidFill>
            </c:spPr>
          </c:dPt>
          <c:dPt>
            <c:idx val="1"/>
            <c:spPr>
              <a:solidFill>
                <a:srgbClr val="00B050"/>
              </a:solidFill>
            </c:spPr>
          </c:dPt>
          <c:cat>
            <c:strRef>
              <c:f>Лист1!$A$2:$A$5</c:f>
              <c:strCache>
                <c:ptCount val="2"/>
                <c:pt idx="0">
                  <c:v>Заинтересованы в работе по данной теме</c:v>
                </c:pt>
                <c:pt idx="1">
                  <c:v>Относятся с осторожностью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0.60000000000000064</c:v>
                </c:pt>
                <c:pt idx="1">
                  <c:v>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Заинтересованы в работе по данной теме</c:v>
                </c:pt>
                <c:pt idx="1">
                  <c:v>Относятся с осторожностью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Заинтересованы в работе по данной теме</c:v>
                </c:pt>
                <c:pt idx="1">
                  <c:v>Относятся с осторожностью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67832293594872595"/>
          <c:y val="0.33756867170456611"/>
          <c:w val="0.32167705599300139"/>
          <c:h val="0.35409654130782953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zero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PravoslavieMas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860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69075" y="274638"/>
            <a:ext cx="2128838" cy="63230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88" y="274638"/>
            <a:ext cx="6237287" cy="63230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88" y="1557338"/>
            <a:ext cx="4183062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14850" y="1557338"/>
            <a:ext cx="4183063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PravoslavieSlai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74638"/>
            <a:ext cx="6913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557338"/>
            <a:ext cx="85185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1.docx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48" y="116632"/>
            <a:ext cx="7772400" cy="2214577"/>
          </a:xfrm>
        </p:spPr>
        <p:txBody>
          <a:bodyPr/>
          <a:lstStyle/>
          <a:p>
            <a:r>
              <a:rPr lang="ru-RU" sz="2000" dirty="0">
                <a:solidFill>
                  <a:srgbClr val="008000"/>
                </a:solidFill>
                <a:ea typeface="+mn-ea"/>
                <a:cs typeface="+mn-cs"/>
              </a:rPr>
              <a:t>Муниципальное дошкольное образовательное учреждение «Детский сад № 79»</a:t>
            </a:r>
            <a:r>
              <a:rPr lang="ru-RU" sz="2800" b="1" i="1" dirty="0" smtClean="0">
                <a:solidFill>
                  <a:srgbClr val="FF0000"/>
                </a:solidFill>
                <a:ea typeface="+mj-ea"/>
                <a:cs typeface="+mj-cs"/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ru-RU" sz="2800" b="1" i="1" dirty="0">
                <a:solidFill>
                  <a:srgbClr val="FF0000"/>
                </a:solidFill>
              </a:rPr>
              <a:t/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/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endParaRPr lang="ru-RU" sz="12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4437112"/>
            <a:ext cx="8391306" cy="1992284"/>
          </a:xfrm>
        </p:spPr>
        <p:txBody>
          <a:bodyPr/>
          <a:lstStyle/>
          <a:p>
            <a:endParaRPr lang="ru-RU" sz="2000" dirty="0">
              <a:solidFill>
                <a:srgbClr val="008000"/>
              </a:solidFill>
            </a:endParaRPr>
          </a:p>
          <a:p>
            <a:endParaRPr lang="ru-RU" sz="2000" dirty="0" smtClean="0">
              <a:solidFill>
                <a:srgbClr val="008000"/>
              </a:solidFill>
            </a:endParaRPr>
          </a:p>
          <a:p>
            <a:endParaRPr lang="ru-RU" sz="2000" dirty="0">
              <a:solidFill>
                <a:srgbClr val="008000"/>
              </a:solidFill>
            </a:endParaRPr>
          </a:p>
          <a:p>
            <a:endParaRPr lang="ru-RU" sz="2000" dirty="0" smtClean="0">
              <a:solidFill>
                <a:srgbClr val="008000"/>
              </a:solidFill>
            </a:endParaRPr>
          </a:p>
          <a:p>
            <a:r>
              <a:rPr lang="ru-RU" sz="2000" dirty="0" smtClean="0">
                <a:solidFill>
                  <a:srgbClr val="008000"/>
                </a:solidFill>
              </a:rPr>
              <a:t>Саранск </a:t>
            </a:r>
            <a:r>
              <a:rPr lang="ru-RU" sz="2000" dirty="0" smtClean="0">
                <a:solidFill>
                  <a:srgbClr val="008000"/>
                </a:solidFill>
              </a:rPr>
              <a:t>2019г</a:t>
            </a:r>
            <a:endParaRPr lang="ru-RU" sz="20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3143248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700808"/>
            <a:ext cx="856895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ea typeface="+mj-ea"/>
                <a:cs typeface="+mj-cs"/>
              </a:rPr>
              <a:t>«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rPr>
              <a:t>Духовно – нравственное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rPr>
              <a:t>воспитание  дошкольников»</a:t>
            </a: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 </a:t>
            </a:r>
          </a:p>
          <a:p>
            <a:pPr algn="ctr"/>
            <a:r>
              <a:rPr lang="ru-RU" sz="2800" b="1" kern="0" dirty="0" smtClean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посредством </a:t>
            </a:r>
            <a:r>
              <a:rPr lang="ru-RU" sz="2800" b="1" kern="0" dirty="0">
                <a:solidFill>
                  <a:srgbClr val="C00000"/>
                </a:solidFill>
                <a:latin typeface="Monotype Corsiva" pitchFamily="66" charset="0"/>
                <a:ea typeface="+mj-ea"/>
                <a:cs typeface="+mj-cs"/>
              </a:rPr>
              <a:t>его приобщения к  ценностям православной культуры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/>
            </a:r>
            <a:b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</a:br>
            <a:endParaRPr lang="ru-RU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из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опыта работы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воспитателя </a:t>
            </a:r>
            <a:r>
              <a:rPr lang="ru-RU" sz="28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8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800" b="1" i="1" dirty="0" err="1" smtClean="0">
                <a:solidFill>
                  <a:srgbClr val="0000FF"/>
                </a:solidFill>
                <a:latin typeface="Calibri"/>
                <a:ea typeface="+mj-ea"/>
                <a:cs typeface="+mj-cs"/>
              </a:rPr>
              <a:t>Кажаевой</a:t>
            </a:r>
            <a:r>
              <a:rPr lang="ru-RU" sz="2800" b="1" i="1" dirty="0" smtClean="0">
                <a:solidFill>
                  <a:srgbClr val="0000FF"/>
                </a:solidFill>
                <a:latin typeface="Calibri"/>
                <a:ea typeface="+mj-ea"/>
                <a:cs typeface="+mj-cs"/>
              </a:rPr>
              <a:t> </a:t>
            </a:r>
            <a:r>
              <a:rPr lang="ru-RU" sz="2800" b="1" i="1" dirty="0">
                <a:solidFill>
                  <a:srgbClr val="0000FF"/>
                </a:solidFill>
                <a:ea typeface="+mj-ea"/>
                <a:cs typeface="+mj-cs"/>
              </a:rPr>
              <a:t/>
            </a:r>
            <a:br>
              <a:rPr lang="ru-RU" sz="2800" b="1" i="1" dirty="0">
                <a:solidFill>
                  <a:srgbClr val="0000FF"/>
                </a:solidFill>
                <a:ea typeface="+mj-ea"/>
                <a:cs typeface="+mj-cs"/>
              </a:rPr>
            </a:br>
            <a:r>
              <a:rPr lang="ru-RU" sz="2800" b="1" i="1" dirty="0" smtClean="0">
                <a:solidFill>
                  <a:srgbClr val="0000FF"/>
                </a:solidFill>
                <a:latin typeface="Calibri"/>
                <a:ea typeface="+mj-ea"/>
                <a:cs typeface="+mj-cs"/>
              </a:rPr>
              <a:t>Юлии </a:t>
            </a:r>
            <a:r>
              <a:rPr lang="ru-RU" sz="2800" b="1" i="1" dirty="0">
                <a:solidFill>
                  <a:srgbClr val="0000FF"/>
                </a:solidFill>
                <a:latin typeface="Calibri"/>
                <a:ea typeface="+mj-ea"/>
                <a:cs typeface="+mj-cs"/>
              </a:rPr>
              <a:t>Владимировны</a:t>
            </a:r>
            <a:r>
              <a:rPr lang="ru-RU" sz="3200" b="1" i="1" dirty="0">
                <a:solidFill>
                  <a:srgbClr val="0000FF"/>
                </a:solidFill>
                <a:latin typeface="Calibri"/>
                <a:ea typeface="+mj-ea"/>
                <a:cs typeface="+mj-cs"/>
              </a:rPr>
              <a:t/>
            </a:r>
            <a:br>
              <a:rPr lang="ru-RU" sz="3200" b="1" i="1" dirty="0">
                <a:solidFill>
                  <a:srgbClr val="0000FF"/>
                </a:solidFill>
                <a:latin typeface="Calibri"/>
                <a:ea typeface="+mj-ea"/>
                <a:cs typeface="+mj-cs"/>
              </a:rPr>
            </a:br>
            <a:endParaRPr lang="ru-RU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r>
              <a:rPr lang="ru-RU" sz="2000" b="1" dirty="0" smtClean="0">
                <a:solidFill>
                  <a:srgbClr val="7030A0"/>
                </a:solidFill>
                <a:ea typeface="+mn-ea"/>
                <a:cs typeface="+mn-cs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a typeface="+mn-ea"/>
                <a:cs typeface="+mn-cs"/>
              </a:rPr>
            </a:br>
            <a:r>
              <a:rPr lang="ru-RU" sz="2000" b="1" dirty="0" err="1" smtClean="0">
                <a:solidFill>
                  <a:srgbClr val="7030A0"/>
                </a:solidFill>
                <a:ea typeface="+mn-ea"/>
                <a:cs typeface="+mn-cs"/>
              </a:rPr>
              <a:t>Воспитательно</a:t>
            </a:r>
            <a:r>
              <a:rPr lang="ru-RU" sz="2000" b="1" dirty="0" smtClean="0">
                <a:solidFill>
                  <a:srgbClr val="7030A0"/>
                </a:solidFill>
                <a:ea typeface="+mn-ea"/>
                <a:cs typeface="+mn-cs"/>
              </a:rPr>
              <a:t> - оздоровительное</a:t>
            </a:r>
            <a:r>
              <a:rPr lang="ru-RU" sz="2000" b="1" dirty="0">
                <a:solidFill>
                  <a:srgbClr val="7030A0"/>
                </a:solidFill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srgbClr val="7030A0"/>
                </a:solidFill>
                <a:ea typeface="+mn-ea"/>
                <a:cs typeface="+mn-cs"/>
              </a:rPr>
            </a:br>
            <a:r>
              <a:rPr lang="ru-RU" sz="2000" b="1" dirty="0">
                <a:solidFill>
                  <a:srgbClr val="7030A0"/>
                </a:solidFill>
                <a:ea typeface="+mn-ea"/>
                <a:cs typeface="+mn-cs"/>
              </a:rPr>
              <a:t> (праздники, игры подвижные  и ролевые, прогулки, экскурсии, походы).</a:t>
            </a:r>
            <a:br>
              <a:rPr lang="ru-RU" sz="2000" b="1" dirty="0">
                <a:solidFill>
                  <a:srgbClr val="7030A0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2291" name="Picture 3" descr="C:\Users\777\Desktop\IMG_20170621_093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65146"/>
            <a:ext cx="3240360" cy="417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777\Desktop\IMG_20170704_0947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403" y="1769341"/>
            <a:ext cx="3240360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84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88640"/>
            <a:ext cx="4902332" cy="3748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3068960"/>
            <a:ext cx="4711104" cy="367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601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60648"/>
            <a:ext cx="4040188" cy="3030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C:\Users\777\Desktop\IMG_20161006_101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01008"/>
            <a:ext cx="4032448" cy="318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260648"/>
            <a:ext cx="4041775" cy="3031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1014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28"/>
            <a:ext cx="2963466" cy="395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D:\фото с телефона\IMG_20160808_102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8598" y="332656"/>
            <a:ext cx="2952328" cy="393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Объект 1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3826669"/>
            <a:ext cx="4041775" cy="3031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2300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-819472"/>
            <a:ext cx="8568952" cy="2380253"/>
          </a:xfrm>
        </p:spPr>
        <p:txBody>
          <a:bodyPr/>
          <a:lstStyle/>
          <a:p>
            <a:r>
              <a:rPr lang="ru-RU" sz="2000" dirty="0">
                <a:solidFill>
                  <a:srgbClr val="7030A0"/>
                </a:solidFill>
              </a:rPr>
              <a:t>Культурно-познавательное (встречи, целевые прогулки, экскурсии</a:t>
            </a:r>
            <a:r>
              <a:rPr lang="ru-RU" sz="2000" dirty="0" smtClean="0">
                <a:solidFill>
                  <a:srgbClr val="7030A0"/>
                </a:solidFill>
              </a:rPr>
              <a:t>,  </a:t>
            </a:r>
            <a:r>
              <a:rPr lang="ru-RU" sz="2000" dirty="0">
                <a:solidFill>
                  <a:srgbClr val="7030A0"/>
                </a:solidFill>
              </a:rPr>
              <a:t>просмотр  видеофильмов, прослушивание аудиокассет)</a:t>
            </a:r>
            <a:r>
              <a:rPr lang="ru-RU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928933"/>
            <a:ext cx="4040188" cy="3197229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-4717032" y="2060848"/>
            <a:ext cx="4041775" cy="3951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777\Desktop\IMG_20161031_1606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3825816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777\Desktop\IMG_20170505_103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6832"/>
            <a:ext cx="3600768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2963466" cy="395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188640"/>
            <a:ext cx="2963466" cy="395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C:\Users\777\Desktop\IMG_20180222_1626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56992"/>
            <a:ext cx="3672408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896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sz="2000" b="1" dirty="0">
                <a:solidFill>
                  <a:srgbClr val="7030A0"/>
                </a:solidFill>
                <a:ea typeface="+mn-ea"/>
                <a:cs typeface="+mn-cs"/>
              </a:rPr>
              <a:t>Нравственно-трудовое</a:t>
            </a:r>
            <a:br>
              <a:rPr lang="ru-RU" sz="2000" b="1" dirty="0">
                <a:solidFill>
                  <a:srgbClr val="7030A0"/>
                </a:solidFill>
                <a:ea typeface="+mn-ea"/>
                <a:cs typeface="+mn-cs"/>
              </a:rPr>
            </a:br>
            <a:r>
              <a:rPr lang="ru-RU" sz="2000" b="1" dirty="0">
                <a:solidFill>
                  <a:srgbClr val="7030A0"/>
                </a:solidFill>
                <a:ea typeface="+mn-ea"/>
                <a:cs typeface="+mn-cs"/>
              </a:rPr>
              <a:t> (труд по самообслуживанию,  труд по интересам, продуктивная деятельность, изготовление подарков к праздникам).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4356992" y="1268760"/>
            <a:ext cx="4040188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-4140968" y="1844824"/>
            <a:ext cx="4041775" cy="639762"/>
          </a:xfrm>
        </p:spPr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935" y="1556792"/>
            <a:ext cx="2865321" cy="2709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38437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214686"/>
            <a:ext cx="2944918" cy="364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456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88624" y="3326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-4050052" y="1844824"/>
            <a:ext cx="4040188" cy="3951288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2520" y="1628800"/>
            <a:ext cx="4041775" cy="639762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171620" y="2348880"/>
            <a:ext cx="4041775" cy="3951288"/>
          </a:xfrm>
        </p:spPr>
        <p:txBody>
          <a:bodyPr/>
          <a:lstStyle/>
          <a:p>
            <a:endParaRPr lang="ru-RU"/>
          </a:p>
        </p:txBody>
      </p:sp>
      <p:pic>
        <p:nvPicPr>
          <p:cNvPr id="18434" name="Picture 2" descr="C:\Users\777\Desktop\IMG_20170608_100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285728"/>
            <a:ext cx="2643206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777\Desktop\IMG_20170926_105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266443"/>
            <a:ext cx="2571768" cy="3018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777\Desktop\IMG_20170926_1048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1" y="3071810"/>
            <a:ext cx="2928959" cy="3526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5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813376" y="620688"/>
            <a:ext cx="6913562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2925944" y="1412776"/>
            <a:ext cx="8518525" cy="5040312"/>
          </a:xfrm>
        </p:spPr>
        <p:txBody>
          <a:bodyPr/>
          <a:lstStyle/>
          <a:p>
            <a:endParaRPr lang="ru-RU"/>
          </a:p>
        </p:txBody>
      </p:sp>
      <p:pic>
        <p:nvPicPr>
          <p:cNvPr id="15363" name="Picture 3" descr="C:\Users\777\Desktop\IMG_20170111_163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4104456" cy="4345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777\Desktop\IMG_20170110_094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3924601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93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0070C0"/>
                </a:solidFill>
              </a:rPr>
              <a:t>Формы 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работы с детьми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446393" cy="5472906"/>
          </a:xfrm>
        </p:spPr>
        <p:txBody>
          <a:bodyPr/>
          <a:lstStyle/>
          <a:p>
            <a:r>
              <a:rPr lang="ru-RU" sz="2400" dirty="0" smtClean="0"/>
              <a:t>Кружковые </a:t>
            </a:r>
            <a:r>
              <a:rPr lang="ru-RU" sz="2400" dirty="0"/>
              <a:t>занятия, беседы, игры нравственного и духовно-нравственного     содержания.</a:t>
            </a:r>
          </a:p>
          <a:p>
            <a:r>
              <a:rPr lang="ru-RU" sz="2400" dirty="0" smtClean="0"/>
              <a:t>Все </a:t>
            </a:r>
            <a:r>
              <a:rPr lang="ru-RU" sz="2400" dirty="0"/>
              <a:t>виды творческой художественной деятельности детей.</a:t>
            </a:r>
          </a:p>
          <a:p>
            <a:r>
              <a:rPr lang="ru-RU" sz="2400" dirty="0" smtClean="0"/>
              <a:t>Проведение </a:t>
            </a:r>
            <a:r>
              <a:rPr lang="ru-RU" sz="2400" dirty="0"/>
              <a:t>совместных праздников.</a:t>
            </a:r>
          </a:p>
          <a:p>
            <a:r>
              <a:rPr lang="ru-RU" sz="2400" dirty="0" smtClean="0"/>
              <a:t>Слушание </a:t>
            </a:r>
            <a:r>
              <a:rPr lang="ru-RU" sz="2400" dirty="0"/>
              <a:t>православных сказок, рассказов.</a:t>
            </a:r>
          </a:p>
          <a:p>
            <a:r>
              <a:rPr lang="ru-RU" sz="2400" dirty="0" smtClean="0"/>
              <a:t>Экскурсии</a:t>
            </a:r>
            <a:r>
              <a:rPr lang="ru-RU" sz="2400" dirty="0"/>
              <a:t>, целевые прогулки к храму, в храм.</a:t>
            </a:r>
          </a:p>
          <a:p>
            <a:r>
              <a:rPr lang="ru-RU" sz="2400" dirty="0" smtClean="0"/>
              <a:t>Организация </a:t>
            </a:r>
            <a:r>
              <a:rPr lang="ru-RU" sz="2400" dirty="0"/>
              <a:t>выставок (совместная деятельность детей и родителей).</a:t>
            </a:r>
          </a:p>
          <a:p>
            <a:r>
              <a:rPr lang="ru-RU" sz="2400" dirty="0" smtClean="0"/>
              <a:t>Постановка  </a:t>
            </a:r>
            <a:r>
              <a:rPr lang="ru-RU" sz="2400" dirty="0"/>
              <a:t>сказок духовно - нравственного содержания.</a:t>
            </a:r>
          </a:p>
          <a:p>
            <a:r>
              <a:rPr lang="ru-RU" sz="2400" dirty="0" smtClean="0"/>
              <a:t>Организация </a:t>
            </a:r>
            <a:r>
              <a:rPr lang="ru-RU" sz="2400" dirty="0"/>
              <a:t>совместного проживания событий взрослыми и </a:t>
            </a:r>
            <a:r>
              <a:rPr lang="ru-RU" sz="2400"/>
              <a:t>детьми</a:t>
            </a:r>
            <a:r>
              <a:rPr lang="ru-RU" sz="240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69079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625530" cy="792088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ht_boot" panose="020B0502040204020203" pitchFamily="34" charset="-120"/>
              </a:rPr>
              <a:t>Актуальность</a:t>
            </a:r>
            <a:endParaRPr lang="ru-RU" sz="3600" b="1" i="1" dirty="0">
              <a:solidFill>
                <a:srgbClr val="C00000"/>
              </a:solidFill>
              <a:latin typeface="Bookman Old Style" panose="02050604050505020204" pitchFamily="18" charset="0"/>
              <a:ea typeface="cht_boot" panose="020B0502040204020203" pitchFamily="34" charset="-12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518525" cy="5688384"/>
          </a:xfrm>
        </p:spPr>
        <p:txBody>
          <a:bodyPr/>
          <a:lstStyle/>
          <a:p>
            <a:r>
              <a:rPr lang="ru-RU" sz="2000" dirty="0" smtClean="0"/>
              <a:t>Духовно-нравственное </a:t>
            </a:r>
            <a:r>
              <a:rPr lang="ru-RU" sz="2000" dirty="0"/>
              <a:t>воспитание дошкольников, на сегодняшний день, является актуальной темой. Этот возраст выбран не случайно: именно этот период жизни ребенка наиболее сенситивен для начала развития личности человека, ее становления, формирования самосознания, для закладки нравственных мотивов и качеств, понятия морали. В дошкольном возрасте дети накапливают первый опыт нравственного поведения, у них формируются первые навыки организационного и дисциплинированного поведения, навыки положительных взаимоотношений со сверстниками и взрослыми, навыки самостоятельности, умение поддерживать порядок и чистоту окружающей обстановки, занять себя интересной и полезной деятельностью. Искажения в развитии личности особенно опасны в дошкольном возрасте, когда закладывается способность различать «добро» и «зло», складываются нравственные эталоны, постигается духовная культура своего народа. Неполноценное, а то и искаженное духовно-нравственное развитие ребенка является причиной деформаций его социального развития .</a:t>
            </a:r>
          </a:p>
        </p:txBody>
      </p:sp>
    </p:spTree>
    <p:extLst>
      <p:ext uri="{BB962C8B-B14F-4D97-AF65-F5344CB8AC3E}">
        <p14:creationId xmlns:p14="http://schemas.microsoft.com/office/powerpoint/2010/main" xmlns="" val="423621264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913562" cy="93978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Формы и методы работы с детьми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8518401" cy="5616922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</a:rPr>
              <a:t>1.Организация и проведение  православных праздников</a:t>
            </a:r>
          </a:p>
          <a:p>
            <a:pPr>
              <a:buNone/>
            </a:pPr>
            <a:r>
              <a:rPr lang="ru-RU" sz="2000" b="1" i="1" kern="1200" dirty="0" smtClean="0">
                <a:solidFill>
                  <a:srgbClr val="AD1F1F"/>
                </a:solidFill>
                <a:latin typeface="Microsoft Sans Serif" pitchFamily="34" charset="0"/>
                <a:ea typeface="+mj-ea"/>
                <a:cs typeface="+mj-cs"/>
              </a:rPr>
              <a:t>Светлый </a:t>
            </a:r>
            <a:r>
              <a:rPr lang="ru-RU" sz="2000" b="1" i="1" kern="1200" dirty="0">
                <a:solidFill>
                  <a:srgbClr val="AD1F1F"/>
                </a:solidFill>
                <a:latin typeface="Microsoft Sans Serif" pitchFamily="34" charset="0"/>
                <a:ea typeface="+mj-ea"/>
                <a:cs typeface="+mj-cs"/>
              </a:rPr>
              <a:t>праздник </a:t>
            </a:r>
            <a:r>
              <a:rPr lang="ru-RU" sz="2000" b="1" i="1" kern="1200" dirty="0" smtClean="0">
                <a:solidFill>
                  <a:srgbClr val="AD1F1F"/>
                </a:solidFill>
                <a:latin typeface="Microsoft Sans Serif" pitchFamily="34" charset="0"/>
                <a:ea typeface="+mj-ea"/>
                <a:cs typeface="+mj-cs"/>
              </a:rPr>
              <a:t>Рождества! Нет </a:t>
            </a:r>
            <a:r>
              <a:rPr lang="ru-RU" sz="2000" b="1" i="1" kern="1200" dirty="0">
                <a:solidFill>
                  <a:srgbClr val="AD1F1F"/>
                </a:solidFill>
                <a:latin typeface="Microsoft Sans Serif" pitchFamily="34" charset="0"/>
                <a:ea typeface="+mj-ea"/>
                <a:cs typeface="+mj-cs"/>
              </a:rPr>
              <a:t>счастливей торжества!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4" name="Picture 2" descr="C:\Users\777\Desktop\detsad-696869-15099828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77544"/>
            <a:ext cx="3096344" cy="248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777\Desktop\IMG_20170113_1047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77544"/>
            <a:ext cx="2880320" cy="248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05064"/>
            <a:ext cx="4591050" cy="2693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77544"/>
            <a:ext cx="2470113" cy="1930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7" y="3501008"/>
            <a:ext cx="3672409" cy="3249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2951163" cy="237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06" y="3143248"/>
            <a:ext cx="2714644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0081" y="188640"/>
            <a:ext cx="3086415" cy="2408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5" y="836712"/>
            <a:ext cx="3227289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578" y="3214686"/>
            <a:ext cx="200026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28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777\Desktop\PIC_3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4351794"/>
            <a:ext cx="3456384" cy="2506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16632"/>
            <a:ext cx="8569076" cy="1301006"/>
          </a:xfrm>
        </p:spPr>
        <p:txBody>
          <a:bodyPr/>
          <a:lstStyle/>
          <a:p>
            <a:r>
              <a:rPr lang="ru-RU" sz="2400" b="1" i="1" kern="1200" dirty="0">
                <a:solidFill>
                  <a:srgbClr val="AD1F1F"/>
                </a:solidFill>
                <a:latin typeface="Microsoft Sans Serif" pitchFamily="34" charset="0"/>
              </a:rPr>
              <a:t>Пасха! В трубы золотые ангелы трубят </a:t>
            </a:r>
            <a:r>
              <a:rPr lang="ru-RU" sz="2400" b="1" i="1" kern="1200" dirty="0" smtClean="0">
                <a:solidFill>
                  <a:srgbClr val="AD1F1F"/>
                </a:solidFill>
                <a:latin typeface="Microsoft Sans Serif" pitchFamily="34" charset="0"/>
              </a:rPr>
              <a:t>с небес</a:t>
            </a:r>
            <a:r>
              <a:rPr lang="ru-RU" sz="2400" b="1" i="1" kern="1200" dirty="0">
                <a:solidFill>
                  <a:srgbClr val="AD1F1F"/>
                </a:solidFill>
                <a:latin typeface="Microsoft Sans Serif" pitchFamily="34" charset="0"/>
              </a:rPr>
              <a:t>!</a:t>
            </a:r>
            <a:br>
              <a:rPr lang="ru-RU" sz="2400" b="1" i="1" kern="1200" dirty="0">
                <a:solidFill>
                  <a:srgbClr val="AD1F1F"/>
                </a:solidFill>
                <a:latin typeface="Microsoft Sans Serif" pitchFamily="34" charset="0"/>
              </a:rPr>
            </a:br>
            <a:r>
              <a:rPr lang="ru-RU" sz="2400" b="1" i="1" kern="1200" dirty="0">
                <a:solidFill>
                  <a:srgbClr val="AD1F1F"/>
                </a:solidFill>
                <a:latin typeface="Microsoft Sans Serif" pitchFamily="34" charset="0"/>
              </a:rPr>
              <a:t>Будьте счастливы живые, радуйтесь! Христос Воскрес!</a:t>
            </a:r>
            <a:endParaRPr lang="ru-RU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7930"/>
            <a:ext cx="2900036" cy="240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2384884"/>
            <a:ext cx="384232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2" name="Picture 2" descr="C:\Users\777\Desktop\detsad-696869-15099830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340768"/>
            <a:ext cx="2935895" cy="194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777\Desktop\DSC_03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66988"/>
            <a:ext cx="2575854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554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43408"/>
            <a:ext cx="6841430" cy="1661046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День Семьи,  Любви и Верности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680" y="1165678"/>
            <a:ext cx="2141251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 descr="C:\Users\777\Desktop\detsad-696869-1509984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80729"/>
            <a:ext cx="3624057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2285" y="1331823"/>
            <a:ext cx="2813699" cy="2475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3601" y="3789040"/>
            <a:ext cx="4084637" cy="292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40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8230369" cy="5616922"/>
          </a:xfrm>
        </p:spPr>
        <p:txBody>
          <a:bodyPr/>
          <a:lstStyle/>
          <a:p>
            <a:pPr algn="ctr">
              <a:buNone/>
            </a:pPr>
            <a:r>
              <a:rPr lang="ru-RU" sz="2000" dirty="0">
                <a:solidFill>
                  <a:srgbClr val="7030A0"/>
                </a:solidFill>
              </a:rPr>
              <a:t>2</a:t>
            </a:r>
            <a:r>
              <a:rPr lang="ru-RU" sz="2000" dirty="0" smtClean="0">
                <a:solidFill>
                  <a:srgbClr val="7030A0"/>
                </a:solidFill>
              </a:rPr>
              <a:t>.Организация </a:t>
            </a:r>
            <a:r>
              <a:rPr lang="ru-RU" sz="2000" dirty="0">
                <a:solidFill>
                  <a:srgbClr val="7030A0"/>
                </a:solidFill>
              </a:rPr>
              <a:t>и </a:t>
            </a:r>
            <a:r>
              <a:rPr lang="ru-RU" sz="2000" dirty="0" smtClean="0">
                <a:solidFill>
                  <a:srgbClr val="7030A0"/>
                </a:solidFill>
              </a:rPr>
              <a:t>проведение народных </a:t>
            </a:r>
            <a:r>
              <a:rPr lang="ru-RU" sz="2000" dirty="0">
                <a:solidFill>
                  <a:srgbClr val="7030A0"/>
                </a:solidFill>
              </a:rPr>
              <a:t>праздников</a:t>
            </a:r>
          </a:p>
          <a:p>
            <a:pPr>
              <a:buNone/>
            </a:pPr>
            <a:r>
              <a:rPr lang="ru-RU" sz="2400" b="1" i="1" kern="1200" dirty="0">
                <a:solidFill>
                  <a:srgbClr val="AD1F1F"/>
                </a:solidFill>
                <a:latin typeface="Microsoft Sans Serif" pitchFamily="34" charset="0"/>
                <a:ea typeface="+mj-ea"/>
                <a:cs typeface="+mj-cs"/>
              </a:rPr>
              <a:t> </a:t>
            </a:r>
            <a:r>
              <a:rPr lang="ru-RU" sz="2400" b="1" i="1" kern="1200" dirty="0" smtClean="0">
                <a:solidFill>
                  <a:srgbClr val="AD1F1F"/>
                </a:solidFill>
                <a:latin typeface="Microsoft Sans Serif" pitchFamily="34" charset="0"/>
                <a:ea typeface="+mj-ea"/>
                <a:cs typeface="+mj-cs"/>
              </a:rPr>
              <a:t>         Собирайся </a:t>
            </a:r>
            <a:r>
              <a:rPr lang="ru-RU" sz="2400" b="1" i="1" kern="1200" dirty="0">
                <a:solidFill>
                  <a:srgbClr val="AD1F1F"/>
                </a:solidFill>
                <a:latin typeface="Microsoft Sans Serif" pitchFamily="34" charset="0"/>
                <a:ea typeface="+mj-ea"/>
                <a:cs typeface="+mj-cs"/>
              </a:rPr>
              <a:t>народ! В гости Масленица ждет</a:t>
            </a:r>
            <a:r>
              <a:rPr lang="ru-RU" sz="2400" b="1" i="1" kern="1200" dirty="0">
                <a:solidFill>
                  <a:srgbClr val="AD1F1F"/>
                </a:solidFill>
                <a:latin typeface="Arial" charset="0"/>
                <a:ea typeface="+mj-ea"/>
                <a:cs typeface="+mj-cs"/>
              </a:rPr>
              <a:t>,</a:t>
            </a:r>
            <a:r>
              <a:rPr lang="ru-RU" sz="2400" b="1" i="1" kern="1200" dirty="0">
                <a:solidFill>
                  <a:srgbClr val="AD1F1F"/>
                </a:solidFill>
                <a:latin typeface="Microsoft Sans Serif" pitchFamily="34" charset="0"/>
                <a:ea typeface="+mj-ea"/>
                <a:cs typeface="+mj-cs"/>
              </a:rPr>
              <a:t/>
            </a:r>
            <a:br>
              <a:rPr lang="ru-RU" sz="2400" b="1" i="1" kern="1200" dirty="0">
                <a:solidFill>
                  <a:srgbClr val="AD1F1F"/>
                </a:solidFill>
                <a:latin typeface="Microsoft Sans Serif" pitchFamily="34" charset="0"/>
                <a:ea typeface="+mj-ea"/>
                <a:cs typeface="+mj-cs"/>
              </a:rPr>
            </a:br>
            <a:r>
              <a:rPr lang="ru-RU" sz="2400" b="1" i="1" kern="1200" dirty="0" smtClean="0">
                <a:solidFill>
                  <a:srgbClr val="AD1F1F"/>
                </a:solidFill>
                <a:latin typeface="Microsoft Sans Serif" pitchFamily="34" charset="0"/>
                <a:ea typeface="+mj-ea"/>
                <a:cs typeface="+mj-cs"/>
              </a:rPr>
              <a:t> Мы </a:t>
            </a:r>
            <a:r>
              <a:rPr lang="ru-RU" sz="2400" b="1" i="1" kern="1200" dirty="0">
                <a:solidFill>
                  <a:srgbClr val="AD1F1F"/>
                </a:solidFill>
                <a:latin typeface="Microsoft Sans Serif" pitchFamily="34" charset="0"/>
                <a:ea typeface="+mj-ea"/>
                <a:cs typeface="+mj-cs"/>
              </a:rPr>
              <a:t>зовем к себе тех - кто любит веселье и смех!</a:t>
            </a:r>
            <a:endParaRPr lang="ru-RU" sz="2400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sz="2000" dirty="0">
              <a:solidFill>
                <a:srgbClr val="7030A0"/>
              </a:solidFill>
            </a:endParaRPr>
          </a:p>
          <a:p>
            <a:pPr>
              <a:buNone/>
            </a:pPr>
            <a:endParaRPr lang="ru-RU" sz="2000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sz="2000" dirty="0">
              <a:solidFill>
                <a:srgbClr val="7030A0"/>
              </a:solidFill>
            </a:endParaRPr>
          </a:p>
          <a:p>
            <a:pPr>
              <a:buNone/>
            </a:pPr>
            <a:endParaRPr lang="ru-RU" sz="2000" dirty="0" smtClean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2066" y="107154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3702" y="228599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266" name="Picture 2" descr="C:\Users\777\Desktop\20160311_1137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7008" y="1988840"/>
            <a:ext cx="6790712" cy="4139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6913562" cy="86834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Формы  </a:t>
            </a:r>
            <a:r>
              <a:rPr lang="ru-RU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работы  с родителями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8552725" cy="5659562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000" dirty="0">
                <a:solidFill>
                  <a:srgbClr val="7030A0"/>
                </a:solidFill>
              </a:rPr>
              <a:t>проведение совместных мероприятий (выставки, конкурсы, благотворительные ярмарки);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>
                <a:solidFill>
                  <a:srgbClr val="7030A0"/>
                </a:solidFill>
              </a:rPr>
              <a:t>анкетирование 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>
                <a:solidFill>
                  <a:srgbClr val="7030A0"/>
                </a:solidFill>
              </a:rPr>
              <a:t>родителей с целью выявления ошибок и коррекции процесса духовно-нравственного воспитания в семье;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>
                <a:solidFill>
                  <a:srgbClr val="7030A0"/>
                </a:solidFill>
              </a:rPr>
              <a:t>опросники по выявлению духовно - нравственных качеств личности дошкольников;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>
                <a:solidFill>
                  <a:srgbClr val="7030A0"/>
                </a:solidFill>
              </a:rPr>
              <a:t>наглядные виды работы: </a:t>
            </a:r>
            <a:r>
              <a:rPr lang="ru-RU" sz="2000" dirty="0" smtClean="0">
                <a:solidFill>
                  <a:srgbClr val="7030A0"/>
                </a:solidFill>
              </a:rPr>
              <a:t>консультации </a:t>
            </a:r>
            <a:r>
              <a:rPr lang="ru-RU" sz="2000" dirty="0">
                <a:solidFill>
                  <a:srgbClr val="7030A0"/>
                </a:solidFill>
              </a:rPr>
              <a:t>для родителей, папки-передвижки, выставки детских работ;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>
                <a:solidFill>
                  <a:srgbClr val="7030A0"/>
                </a:solidFill>
              </a:rPr>
              <a:t>экскурсии</a:t>
            </a:r>
            <a:r>
              <a:rPr lang="ru-RU" sz="2000" dirty="0" smtClean="0">
                <a:solidFill>
                  <a:srgbClr val="7030A0"/>
                </a:solidFill>
              </a:rPr>
              <a:t>;</a:t>
            </a:r>
            <a:endParaRPr lang="ru-RU" sz="2000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>
                <a:solidFill>
                  <a:srgbClr val="7030A0"/>
                </a:solidFill>
              </a:rPr>
              <a:t>индивидуальная работа с детьми дома;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>
                <a:solidFill>
                  <a:srgbClr val="7030A0"/>
                </a:solidFill>
              </a:rPr>
              <a:t>совместные с родителями праздники, спектакли, именины детей;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>
                <a:solidFill>
                  <a:srgbClr val="7030A0"/>
                </a:solidFill>
              </a:rPr>
              <a:t>помощь родителей детскому саду (облагораживание территории, участие в подготовке праздников и пр.)</a:t>
            </a:r>
          </a:p>
          <a:p>
            <a:pPr marL="0" indent="0">
              <a:buNone/>
            </a:pPr>
            <a:endParaRPr lang="ru-RU" sz="2000" dirty="0" smtClean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60648"/>
            <a:ext cx="8713092" cy="1156990"/>
          </a:xfrm>
        </p:spPr>
        <p:txBody>
          <a:bodyPr/>
          <a:lstStyle/>
          <a:p>
            <a:r>
              <a:rPr lang="ru-RU" sz="2800" i="1" dirty="0" smtClean="0">
                <a:solidFill>
                  <a:srgbClr val="C00000"/>
                </a:solidFill>
              </a:rPr>
              <a:t>Благотворительная ярмарка</a:t>
            </a:r>
            <a:r>
              <a:rPr lang="ru-RU" sz="2800" i="1" dirty="0">
                <a:solidFill>
                  <a:srgbClr val="C00000"/>
                </a:solidFill>
              </a:rPr>
              <a:t/>
            </a:r>
            <a:br>
              <a:rPr lang="ru-RU" sz="2800" i="1" dirty="0">
                <a:solidFill>
                  <a:srgbClr val="C00000"/>
                </a:solidFill>
              </a:rPr>
            </a:br>
            <a:r>
              <a:rPr lang="ru-RU" sz="2400" i="1" dirty="0" smtClean="0">
                <a:solidFill>
                  <a:srgbClr val="C00000"/>
                </a:solidFill>
              </a:rPr>
              <a:t>(Храм Казанской </a:t>
            </a:r>
            <a:r>
              <a:rPr lang="ru-RU" sz="2400" i="1" dirty="0">
                <a:solidFill>
                  <a:srgbClr val="C00000"/>
                </a:solidFill>
              </a:rPr>
              <a:t>И</a:t>
            </a:r>
            <a:r>
              <a:rPr lang="ru-RU" sz="2400" i="1" dirty="0" smtClean="0">
                <a:solidFill>
                  <a:srgbClr val="C00000"/>
                </a:solidFill>
              </a:rPr>
              <a:t>коны Божьей Матери 4.11.2017 г)</a:t>
            </a:r>
            <a:endParaRPr lang="ru-RU" sz="2400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556793"/>
            <a:ext cx="3528392" cy="4704522"/>
          </a:xfrm>
        </p:spPr>
      </p:pic>
      <p:pic>
        <p:nvPicPr>
          <p:cNvPr id="11266" name="Picture 2" descr="C:\Users\777\Desktop\IMG_20171104_0935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73591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644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250237" cy="1143000"/>
          </a:xfrm>
        </p:spPr>
        <p:txBody>
          <a:bodyPr/>
          <a:lstStyle/>
          <a:p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>Ожидаемые результаты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79388" y="1557338"/>
            <a:ext cx="8518525" cy="5014912"/>
          </a:xfrm>
        </p:spPr>
        <p:txBody>
          <a:bodyPr/>
          <a:lstStyle/>
          <a:p>
            <a:pPr>
              <a:defRPr/>
            </a:pPr>
            <a:r>
              <a:rPr lang="ru-RU" i="1" dirty="0" smtClean="0">
                <a:solidFill>
                  <a:srgbClr val="C00000"/>
                </a:solidFill>
              </a:rPr>
              <a:t>Воспитание всесторонне и гармонично- развитой личности;</a:t>
            </a:r>
          </a:p>
          <a:p>
            <a:pPr>
              <a:defRPr/>
            </a:pPr>
            <a:r>
              <a:rPr lang="ru-RU" i="1" dirty="0" smtClean="0">
                <a:solidFill>
                  <a:srgbClr val="C00000"/>
                </a:solidFill>
              </a:rPr>
              <a:t>Формирование коллектива, где каждый самоценен, и все пребывают в гармонии друг с другом;</a:t>
            </a:r>
          </a:p>
          <a:p>
            <a:pPr>
              <a:defRPr/>
            </a:pPr>
            <a:r>
              <a:rPr lang="ru-RU" i="1" dirty="0" smtClean="0">
                <a:solidFill>
                  <a:srgbClr val="C00000"/>
                </a:solidFill>
              </a:rPr>
              <a:t>Формирование нравственных ценностей и традиций  семьи;</a:t>
            </a:r>
          </a:p>
          <a:p>
            <a:pPr>
              <a:defRPr/>
            </a:pPr>
            <a:r>
              <a:rPr lang="ru-RU" i="1" dirty="0" smtClean="0">
                <a:solidFill>
                  <a:srgbClr val="C00000"/>
                </a:solidFill>
              </a:rPr>
              <a:t>Расширение объёма знаний и кругозора в области духовной культуры.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836712"/>
            <a:ext cx="8446517" cy="4464248"/>
          </a:xfrm>
        </p:spPr>
        <p:txBody>
          <a:bodyPr/>
          <a:lstStyle/>
          <a:p>
            <a:pPr lvl="0">
              <a:lnSpc>
                <a:spcPct val="80000"/>
              </a:lnSpc>
              <a:buClr>
                <a:srgbClr val="F0A22E"/>
              </a:buClr>
              <a:buSzPct val="70000"/>
              <a:buNone/>
            </a:pPr>
            <a:r>
              <a:rPr lang="ru-RU" sz="2000" b="1" i="1" kern="1200" dirty="0" smtClean="0">
                <a:solidFill>
                  <a:prstClr val="black"/>
                </a:solidFill>
                <a:latin typeface="Microsoft Sans Serif" pitchFamily="34" charset="0"/>
              </a:rPr>
              <a:t>     </a:t>
            </a:r>
            <a:r>
              <a:rPr lang="ru-RU" sz="2400" b="1" i="1" kern="1200" dirty="0" smtClean="0">
                <a:solidFill>
                  <a:srgbClr val="C00000"/>
                </a:solidFill>
                <a:latin typeface="Microsoft Sans Serif" pitchFamily="34" charset="0"/>
              </a:rPr>
              <a:t>Современная </a:t>
            </a:r>
            <a:r>
              <a:rPr lang="ru-RU" sz="2400" b="1" i="1" kern="1200" dirty="0">
                <a:solidFill>
                  <a:srgbClr val="C00000"/>
                </a:solidFill>
                <a:latin typeface="Microsoft Sans Serif" pitchFamily="34" charset="0"/>
              </a:rPr>
              <a:t>жизнь и современные </a:t>
            </a:r>
            <a:r>
              <a:rPr lang="ru-RU" sz="2400" b="1" i="1" kern="1200" dirty="0" smtClean="0">
                <a:solidFill>
                  <a:srgbClr val="C00000"/>
                </a:solidFill>
                <a:latin typeface="Microsoft Sans Serif" pitchFamily="34" charset="0"/>
              </a:rPr>
              <a:t>требования </a:t>
            </a:r>
            <a:r>
              <a:rPr lang="ru-RU" sz="2400" b="1" i="1" kern="1200" dirty="0">
                <a:solidFill>
                  <a:srgbClr val="C00000"/>
                </a:solidFill>
                <a:latin typeface="Microsoft Sans Serif" pitchFamily="34" charset="0"/>
              </a:rPr>
              <a:t>к профессии требуют нового поиска, новых форм и методов  в работе с детьми. Одна из главных задач – воспитание в детях духовно-нравственных качеств, раскрытие значения православия в жизни человека, как действия любви, добра, человечности и единения.</a:t>
            </a:r>
          </a:p>
          <a:p>
            <a:pPr lvl="0">
              <a:lnSpc>
                <a:spcPct val="80000"/>
              </a:lnSpc>
              <a:buClr>
                <a:srgbClr val="F0A22E"/>
              </a:buClr>
              <a:buSzPct val="70000"/>
              <a:buNone/>
            </a:pPr>
            <a:r>
              <a:rPr lang="ru-RU" sz="2400" b="1" i="1" kern="1200" dirty="0" smtClean="0">
                <a:solidFill>
                  <a:srgbClr val="C00000"/>
                </a:solidFill>
                <a:latin typeface="Microsoft Sans Serif" pitchFamily="34" charset="0"/>
              </a:rPr>
              <a:t>     Чтобы </a:t>
            </a:r>
            <a:r>
              <a:rPr lang="ru-RU" sz="2400" b="1" i="1" kern="1200" dirty="0">
                <a:solidFill>
                  <a:srgbClr val="C00000"/>
                </a:solidFill>
                <a:latin typeface="Microsoft Sans Serif" pitchFamily="34" charset="0"/>
              </a:rPr>
              <a:t>оставить в душе ребенка яркие впечатления о происходящих событиях, используя разнообразные выразительные средства: художественное слово, фольклорная игра, музыка, песня, театрализация и др. непосредственное участие каждого ребенка в утреннике, посвященному православному празднику, дает возможность детям соприкоснуться с культурой своего народа через творчество, искусство, открыто проявить собственное эмоциональное переживание радости, удивления, восхищения.</a:t>
            </a:r>
          </a:p>
          <a:p>
            <a:endParaRPr lang="ru-RU" sz="28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9"/>
            <a:ext cx="9141883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8460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179388" y="285750"/>
            <a:ext cx="6913562" cy="1131888"/>
          </a:xfrm>
        </p:spPr>
        <p:txBody>
          <a:bodyPr/>
          <a:lstStyle/>
          <a:p>
            <a:r>
              <a:rPr lang="ru-RU" sz="2400" smtClean="0"/>
              <a:t>Тру</a:t>
            </a:r>
          </a:p>
        </p:txBody>
      </p:sp>
      <p:pic>
        <p:nvPicPr>
          <p:cNvPr id="102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214313"/>
            <a:ext cx="9286875" cy="7286626"/>
          </a:xfrm>
        </p:spPr>
      </p:pic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543050" y="1558925"/>
          <a:ext cx="539750" cy="3676650"/>
        </p:xfrm>
        <a:graphic>
          <a:graphicData uri="http://schemas.openxmlformats.org/presentationml/2006/ole">
            <p:oleObj spid="_x0000_s9243" name="Документ" r:id="rId4" imgW="539713" imgH="3676264" progId="Word.Document.12">
              <p:embed/>
            </p:oleObj>
          </a:graphicData>
        </a:graphic>
      </p:graphicFrame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285750" y="428625"/>
            <a:ext cx="8501063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i="1" dirty="0">
                <a:solidFill>
                  <a:schemeClr val="bg1"/>
                </a:solidFill>
              </a:rPr>
              <a:t>                     </a:t>
            </a:r>
            <a:r>
              <a:rPr lang="ru-RU" sz="3200" b="1" i="1" dirty="0">
                <a:solidFill>
                  <a:schemeClr val="bg1"/>
                </a:solidFill>
              </a:rPr>
              <a:t>« Трудно не согласиться с     теми, кто утверждает, что без  христианства, православной веры, без возникшей на их базе  культуры вряд ли  состоялась  бы Россия.  Поэтому  важно  вернуться  к этим  первоисточникам, когда  мы вновь приобретаем себя, ищем нравственные основы жизни»</a:t>
            </a:r>
          </a:p>
          <a:p>
            <a:pPr algn="r"/>
            <a:r>
              <a:rPr lang="ru-RU" sz="3200" b="1" i="1" dirty="0">
                <a:solidFill>
                  <a:schemeClr val="bg1"/>
                </a:solidFill>
              </a:rPr>
              <a:t>В. Путин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4313"/>
            <a:ext cx="7772400" cy="3500437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Цель: духовно </a:t>
            </a:r>
            <a:r>
              <a:rPr lang="ru-RU" b="1" dirty="0">
                <a:solidFill>
                  <a:srgbClr val="C00000"/>
                </a:solidFill>
                <a:latin typeface="Monotype Corsiva" pitchFamily="66" charset="0"/>
              </a:rPr>
              <a:t>– нравственное развитие личности ребенка дошкольника на основе православных ценностей и традиций русского 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народа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214313"/>
            <a:ext cx="6913562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Задачи: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85875"/>
            <a:ext cx="8607425" cy="5311775"/>
          </a:xfrm>
        </p:spPr>
        <p:txBody>
          <a:bodyPr/>
          <a:lstStyle/>
          <a:p>
            <a:r>
              <a:rPr lang="ru-RU" sz="2000" b="1" i="1" smtClean="0">
                <a:latin typeface="Times New Roman" pitchFamily="18" charset="0"/>
                <a:cs typeface="Times New Roman" pitchFamily="18" charset="0"/>
              </a:rPr>
              <a:t>Ввести детей в круг основных  православных праздников и духовно-нравственного уклада жизни.</a:t>
            </a:r>
          </a:p>
          <a:p>
            <a:r>
              <a:rPr lang="ru-RU" sz="2000" b="1" i="1" smtClean="0">
                <a:latin typeface="Times New Roman" pitchFamily="18" charset="0"/>
                <a:cs typeface="Times New Roman" pitchFamily="18" charset="0"/>
              </a:rPr>
              <a:t>Приобщать детей к нравственным устоям православной  культуры на основе изучения примеров из жизни святых и конкретных исторических лиц.</a:t>
            </a:r>
          </a:p>
          <a:p>
            <a:r>
              <a:rPr lang="ru-RU" sz="2000" b="1" i="1" smtClean="0">
                <a:latin typeface="Times New Roman" pitchFamily="18" charset="0"/>
                <a:cs typeface="Times New Roman" pitchFamily="18" charset="0"/>
              </a:rPr>
              <a:t>Воспитывать у детей чувство любви и уважения  к Родине, своему народу, культуре.</a:t>
            </a:r>
          </a:p>
          <a:p>
            <a:r>
              <a:rPr lang="ru-RU" sz="2000" b="1" i="1" smtClean="0">
                <a:latin typeface="Times New Roman" pitchFamily="18" charset="0"/>
                <a:cs typeface="Times New Roman" pitchFamily="18" charset="0"/>
              </a:rPr>
              <a:t>Содействовать формированию  уважительного, внимательного, милосердного отношения  к ближним, почтения и любви  к родителям и другим людям .</a:t>
            </a:r>
          </a:p>
          <a:p>
            <a:r>
              <a:rPr lang="ru-RU" sz="2000" b="1" i="1" smtClean="0">
                <a:latin typeface="Times New Roman" pitchFamily="18" charset="0"/>
                <a:cs typeface="Times New Roman" pitchFamily="18" charset="0"/>
              </a:rPr>
              <a:t>Оказывать помощь семье в формировании личности ребенка на основе приобщения к традициям  православной  духовной   культуры.</a:t>
            </a:r>
          </a:p>
          <a:p>
            <a:r>
              <a:rPr lang="ru-RU" sz="2000" b="1" i="1" smtClean="0">
                <a:latin typeface="Times New Roman" pitchFamily="18" charset="0"/>
                <a:cs typeface="Times New Roman" pitchFamily="18" charset="0"/>
              </a:rPr>
              <a:t>Помогать в освоении социальных навыков и навыков произвольного поведения, внимательности, терпеливости, усердия, трудолюбия.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</a:rPr>
              <a:t>Результаты  анкетирования  родителей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00B050"/>
                </a:solidFill>
              </a:rPr>
              <a:t>Некоторые из вопросов   анкеты:</a:t>
            </a:r>
          </a:p>
          <a:p>
            <a:r>
              <a:rPr lang="ru-RU" sz="2000" dirty="0" smtClean="0"/>
              <a:t>1. Как часто  Вы бываете в православном храме ?</a:t>
            </a:r>
          </a:p>
          <a:p>
            <a:r>
              <a:rPr lang="ru-RU" sz="2000" dirty="0" smtClean="0"/>
              <a:t>2. Вы хотели бы, чтобы Ваш ребенок знал основы православной</a:t>
            </a:r>
          </a:p>
          <a:p>
            <a:r>
              <a:rPr lang="ru-RU" sz="2000" dirty="0" smtClean="0"/>
              <a:t>    культуры?</a:t>
            </a:r>
          </a:p>
          <a:p>
            <a:r>
              <a:rPr lang="ru-RU" sz="2000" dirty="0" smtClean="0"/>
              <a:t>3. Хотели бы Вы узнать, как правильно по- христиански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воспитывать ребенка?</a:t>
            </a:r>
          </a:p>
          <a:p>
            <a:r>
              <a:rPr lang="ru-RU" sz="2000" dirty="0" smtClean="0"/>
              <a:t>4. Хотели бы Вы, чтобы в детском саду проводились совместные</a:t>
            </a:r>
          </a:p>
          <a:p>
            <a:r>
              <a:rPr lang="ru-RU" sz="2000" dirty="0" smtClean="0"/>
              <a:t>  мероприятия со священнослужителями?</a:t>
            </a:r>
            <a:endParaRPr lang="ru-RU" sz="20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140118187"/>
              </p:ext>
            </p:extLst>
          </p:nvPr>
        </p:nvGraphicFramePr>
        <p:xfrm>
          <a:off x="285720" y="4357694"/>
          <a:ext cx="8429684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ravoslaviePrint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71400"/>
            <a:ext cx="9144000" cy="6858000"/>
          </a:xfrm>
          <a:noFill/>
          <a:ln/>
        </p:spPr>
      </p:pic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>
          <a:xfrm>
            <a:off x="179512" y="-819472"/>
            <a:ext cx="6913438" cy="1891018"/>
          </a:xfrm>
        </p:spPr>
        <p:txBody>
          <a:bodyPr/>
          <a:lstStyle/>
          <a:p>
            <a:r>
              <a:rPr lang="ru-RU" sz="2800" dirty="0" smtClean="0">
                <a:solidFill>
                  <a:srgbClr val="0070C0"/>
                </a:solidFill>
              </a:rPr>
              <a:t>Основные направления работы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87016" y="404664"/>
            <a:ext cx="8518525" cy="5357850"/>
          </a:xfrm>
        </p:spPr>
        <p:txBody>
          <a:bodyPr/>
          <a:lstStyle/>
          <a:p>
            <a:pPr marL="400050" lvl="1" indent="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1. Взаимодействие детского </a:t>
            </a:r>
            <a:r>
              <a:rPr lang="ru-RU" sz="1800" b="1" dirty="0" smtClean="0">
                <a:solidFill>
                  <a:srgbClr val="C00000"/>
                </a:solidFill>
                <a:ea typeface="+mn-ea"/>
                <a:cs typeface="+mn-cs"/>
              </a:rPr>
              <a:t>сада  и прихода </a:t>
            </a:r>
          </a:p>
          <a:p>
            <a:pPr marL="457200" indent="-45720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      во имя </a:t>
            </a:r>
            <a:r>
              <a:rPr lang="ru-RU" sz="1800" b="1" dirty="0" err="1" smtClean="0">
                <a:solidFill>
                  <a:srgbClr val="C00000"/>
                </a:solidFill>
              </a:rPr>
              <a:t>Св.Прав</a:t>
            </a:r>
            <a:r>
              <a:rPr lang="ru-RU" sz="1800" b="1" dirty="0" smtClean="0">
                <a:solidFill>
                  <a:srgbClr val="C00000"/>
                </a:solidFill>
              </a:rPr>
              <a:t>. Иоанна Кронштадтского  Саранского Благочиния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4348" y="414338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42" name="Picture 2" descr="C:\Users\777\Desktop\IMG_20161010_1527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396044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777\Desktop\IMG_20161010_1546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792" y="4018371"/>
            <a:ext cx="3348880" cy="28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4392488" cy="3211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0215" y="3284985"/>
            <a:ext cx="4764021" cy="357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4083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3756573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53" y="218484"/>
            <a:ext cx="8229600" cy="1143000"/>
          </a:xfrm>
        </p:spPr>
        <p:txBody>
          <a:bodyPr/>
          <a:lstStyle/>
          <a:p>
            <a:pPr marL="457200" indent="-457200"/>
            <a:r>
              <a:rPr lang="ru-RU" sz="2400" dirty="0" smtClean="0">
                <a:solidFill>
                  <a:srgbClr val="C00000"/>
                </a:solidFill>
              </a:rPr>
              <a:t>2. Духовно-нравственное воспитание  детей дошкольного  возраста</a:t>
            </a:r>
          </a:p>
        </p:txBody>
      </p:sp>
      <p:sp>
        <p:nvSpPr>
          <p:cNvPr id="22" name="Текст 21"/>
          <p:cNvSpPr>
            <a:spLocks noGrp="1"/>
          </p:cNvSpPr>
          <p:nvPr>
            <p:ph type="body" idx="1"/>
          </p:nvPr>
        </p:nvSpPr>
        <p:spPr>
          <a:xfrm>
            <a:off x="251520" y="908720"/>
            <a:ext cx="8355928" cy="981137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Духовно-образовательное </a:t>
            </a:r>
            <a:r>
              <a:rPr lang="ru-RU" sz="2000" dirty="0">
                <a:solidFill>
                  <a:srgbClr val="7030A0"/>
                </a:solidFill>
              </a:rPr>
              <a:t>(занятия, беседы, устные поучения).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half" idx="2"/>
          </p:nvPr>
        </p:nvSpPr>
        <p:spPr>
          <a:xfrm>
            <a:off x="500034" y="2500306"/>
            <a:ext cx="4040188" cy="3736974"/>
          </a:xfrm>
        </p:spPr>
        <p:txBody>
          <a:bodyPr/>
          <a:lstStyle/>
          <a:p>
            <a:pPr marL="457200" indent="-457200">
              <a:buNone/>
            </a:pPr>
            <a:r>
              <a:rPr lang="ru-RU" sz="2400" dirty="0" smtClean="0">
                <a:solidFill>
                  <a:srgbClr val="00B050"/>
                </a:solidFill>
              </a:rPr>
              <a:t>      </a:t>
            </a: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285728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429124" y="221455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78629" y="1176818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-3555539" y="1361484"/>
            <a:ext cx="2294891" cy="41317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777\Desktop\IMG_20180226_162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82" y="1916832"/>
            <a:ext cx="3556415" cy="4741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777\Desktop\IMG_20180226_144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749961"/>
            <a:ext cx="4100837" cy="3075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x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Arx</Template>
  <TotalTime>1004</TotalTime>
  <Words>802</Words>
  <Application>Microsoft Office PowerPoint</Application>
  <PresentationFormat>Экран (4:3)</PresentationFormat>
  <Paragraphs>79</Paragraphs>
  <Slides>29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Arx</vt:lpstr>
      <vt:lpstr>Документ</vt:lpstr>
      <vt:lpstr>Муниципальное дошкольное образовательное учреждение «Детский сад № 79»   </vt:lpstr>
      <vt:lpstr>Актуальность</vt:lpstr>
      <vt:lpstr>Тру</vt:lpstr>
      <vt:lpstr>   Цель: духовно – нравственное развитие личности ребенка дошкольника на основе православных ценностей и традиций русского народа</vt:lpstr>
      <vt:lpstr>Задачи:</vt:lpstr>
      <vt:lpstr>Результаты  анкетирования  родителей</vt:lpstr>
      <vt:lpstr>Основные направления работы</vt:lpstr>
      <vt:lpstr>Слайд 8</vt:lpstr>
      <vt:lpstr>2. Духовно-нравственное воспитание  детей дошкольного  возраста</vt:lpstr>
      <vt:lpstr> Воспитательно - оздоровительное  (праздники, игры подвижные  и ролевые, прогулки, экскурсии, походы). </vt:lpstr>
      <vt:lpstr>Слайд 11</vt:lpstr>
      <vt:lpstr>Слайд 12</vt:lpstr>
      <vt:lpstr>Слайд 13</vt:lpstr>
      <vt:lpstr>Слайд 14</vt:lpstr>
      <vt:lpstr>Слайд 15</vt:lpstr>
      <vt:lpstr>Нравственно-трудовое  (труд по самообслуживанию,  труд по интересам, продуктивная деятельность, изготовление подарков к праздникам).</vt:lpstr>
      <vt:lpstr>Слайд 17</vt:lpstr>
      <vt:lpstr>Слайд 18</vt:lpstr>
      <vt:lpstr>Формы  работы с детьми</vt:lpstr>
      <vt:lpstr>Формы и методы работы с детьми</vt:lpstr>
      <vt:lpstr>Слайд 21</vt:lpstr>
      <vt:lpstr>Пасха! В трубы золотые ангелы трубят с небес! Будьте счастливы живые, радуйтесь! Христос Воскрес!</vt:lpstr>
      <vt:lpstr>День Семьи,  Любви и Верности</vt:lpstr>
      <vt:lpstr>Слайд 24</vt:lpstr>
      <vt:lpstr>Формы  работы  с родителями</vt:lpstr>
      <vt:lpstr>Благотворительная ярмарка (Храм Казанской Иконы Божьей Матери 4.11.2017 г)</vt:lpstr>
      <vt:lpstr>Ожидаемые результаты</vt:lpstr>
      <vt:lpstr>Слайд 28</vt:lpstr>
      <vt:lpstr>Слайд 29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Юлёк</cp:lastModifiedBy>
  <cp:revision>90</cp:revision>
  <dcterms:created xsi:type="dcterms:W3CDTF">2013-01-11T06:29:55Z</dcterms:created>
  <dcterms:modified xsi:type="dcterms:W3CDTF">2019-01-15T17:05:43Z</dcterms:modified>
</cp:coreProperties>
</file>