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1" r:id="rId4"/>
    <p:sldId id="262" r:id="rId5"/>
    <p:sldId id="263" r:id="rId6"/>
    <p:sldId id="264" r:id="rId7"/>
    <p:sldId id="265" r:id="rId8"/>
    <p:sldId id="276" r:id="rId9"/>
    <p:sldId id="269" r:id="rId10"/>
    <p:sldId id="271" r:id="rId11"/>
    <p:sldId id="267" r:id="rId12"/>
    <p:sldId id="278" r:id="rId13"/>
    <p:sldId id="272" r:id="rId14"/>
    <p:sldId id="279" r:id="rId15"/>
    <p:sldId id="280" r:id="rId16"/>
    <p:sldId id="281" r:id="rId17"/>
    <p:sldId id="266" r:id="rId18"/>
    <p:sldId id="282" r:id="rId19"/>
    <p:sldId id="268" r:id="rId20"/>
    <p:sldId id="270" r:id="rId21"/>
    <p:sldId id="273" r:id="rId22"/>
    <p:sldId id="277" r:id="rId23"/>
    <p:sldId id="274" r:id="rId24"/>
    <p:sldId id="283"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0000"/>
    <a:srgbClr val="8A0000"/>
    <a:srgbClr val="CC0000"/>
    <a:srgbClr val="6C0000"/>
    <a:srgbClr val="005000"/>
    <a:srgbClr val="007A00"/>
    <a:srgbClr val="194B32"/>
    <a:srgbClr val="006600"/>
    <a:srgbClr val="7538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1" d="100"/>
          <a:sy n="51" d="100"/>
        </p:scale>
        <p:origin x="-780" y="-2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E2E3D9-ADD4-4FF5-969A-E9823F00F539}" type="doc">
      <dgm:prSet loTypeId="urn:microsoft.com/office/officeart/2005/8/layout/process3" loCatId="process" qsTypeId="urn:microsoft.com/office/officeart/2005/8/quickstyle/3d1" qsCatId="3D" csTypeId="urn:microsoft.com/office/officeart/2005/8/colors/accent2_5" csCatId="accent2" phldr="1"/>
      <dgm:spPr/>
      <dgm:t>
        <a:bodyPr/>
        <a:lstStyle/>
        <a:p>
          <a:endParaRPr lang="ru-RU"/>
        </a:p>
      </dgm:t>
    </dgm:pt>
    <dgm:pt modelId="{78B3B35F-59E2-42A3-B896-E839873896C4}">
      <dgm:prSet phldrT="[Текст]" custT="1"/>
      <dgm:spPr>
        <a:solidFill>
          <a:srgbClr val="C00000"/>
        </a:solidFill>
      </dgm:spPr>
      <dgm:t>
        <a:bodyPr/>
        <a:lstStyle/>
        <a:p>
          <a:r>
            <a:rPr lang="ru-RU" sz="1700" b="1" dirty="0" smtClean="0"/>
            <a:t>1-й этап - подготовительный</a:t>
          </a:r>
          <a:endParaRPr lang="ru-RU" sz="1700" b="1" dirty="0"/>
        </a:p>
      </dgm:t>
    </dgm:pt>
    <dgm:pt modelId="{B8AA2C28-C075-4309-9EE4-9286B174347C}" type="parTrans" cxnId="{37FF62CC-FD32-4B90-98AC-311E05EBC85D}">
      <dgm:prSet/>
      <dgm:spPr/>
      <dgm:t>
        <a:bodyPr/>
        <a:lstStyle/>
        <a:p>
          <a:endParaRPr lang="ru-RU"/>
        </a:p>
      </dgm:t>
    </dgm:pt>
    <dgm:pt modelId="{9B94DC22-7151-4A43-BAD7-E0C1F413A01E}" type="sibTrans" cxnId="{37FF62CC-FD32-4B90-98AC-311E05EBC85D}">
      <dgm:prSet/>
      <dgm:spPr/>
      <dgm:t>
        <a:bodyPr/>
        <a:lstStyle/>
        <a:p>
          <a:endParaRPr lang="ru-RU"/>
        </a:p>
      </dgm:t>
    </dgm:pt>
    <dgm:pt modelId="{53B08EC1-8A36-449C-A707-C7BAABC01F7F}">
      <dgm:prSet phldrT="[Текст]" custT="1"/>
      <dgm:spPr/>
      <dgm:t>
        <a:bodyPr/>
        <a:lstStyle/>
        <a:p>
          <a:r>
            <a:rPr lang="ru-RU" sz="1700" b="1" dirty="0" smtClean="0"/>
            <a:t>Разработка конспектов занятий, экскурсий</a:t>
          </a:r>
          <a:endParaRPr lang="ru-RU" sz="1700" b="1" dirty="0"/>
        </a:p>
      </dgm:t>
    </dgm:pt>
    <dgm:pt modelId="{B58E2863-2B45-49E9-B377-DF601FB81A64}" type="parTrans" cxnId="{B769CF15-FF36-4C9F-A7DA-B240649E806A}">
      <dgm:prSet/>
      <dgm:spPr/>
      <dgm:t>
        <a:bodyPr/>
        <a:lstStyle/>
        <a:p>
          <a:endParaRPr lang="ru-RU"/>
        </a:p>
      </dgm:t>
    </dgm:pt>
    <dgm:pt modelId="{D4DC0C5A-61A4-4CA7-ADD7-ED94D55966DC}" type="sibTrans" cxnId="{B769CF15-FF36-4C9F-A7DA-B240649E806A}">
      <dgm:prSet/>
      <dgm:spPr/>
      <dgm:t>
        <a:bodyPr/>
        <a:lstStyle/>
        <a:p>
          <a:endParaRPr lang="ru-RU"/>
        </a:p>
      </dgm:t>
    </dgm:pt>
    <dgm:pt modelId="{8BB1187F-3DC9-4A22-A939-27EA3B3E627A}">
      <dgm:prSet phldrT="[Текст]" custT="1"/>
      <dgm:spPr>
        <a:solidFill>
          <a:srgbClr val="C00000"/>
        </a:solidFill>
      </dgm:spPr>
      <dgm:t>
        <a:bodyPr/>
        <a:lstStyle/>
        <a:p>
          <a:r>
            <a:rPr lang="ru-RU" sz="1700" b="1" dirty="0" smtClean="0"/>
            <a:t>2-й этап – реализация проекта</a:t>
          </a:r>
          <a:endParaRPr lang="ru-RU" sz="1700" b="1" dirty="0"/>
        </a:p>
      </dgm:t>
    </dgm:pt>
    <dgm:pt modelId="{27072476-FB41-4422-8C2B-93F5E3E24A1A}" type="parTrans" cxnId="{3D23793D-8207-4CE0-A374-6268B791CDAE}">
      <dgm:prSet/>
      <dgm:spPr/>
      <dgm:t>
        <a:bodyPr/>
        <a:lstStyle/>
        <a:p>
          <a:endParaRPr lang="ru-RU"/>
        </a:p>
      </dgm:t>
    </dgm:pt>
    <dgm:pt modelId="{7EC91946-7742-47E3-A090-1A37A095D666}" type="sibTrans" cxnId="{3D23793D-8207-4CE0-A374-6268B791CDAE}">
      <dgm:prSet/>
      <dgm:spPr>
        <a:solidFill>
          <a:srgbClr val="C00000"/>
        </a:solidFill>
      </dgm:spPr>
      <dgm:t>
        <a:bodyPr/>
        <a:lstStyle/>
        <a:p>
          <a:endParaRPr lang="ru-RU"/>
        </a:p>
      </dgm:t>
    </dgm:pt>
    <dgm:pt modelId="{E50AC30D-5D77-4912-91F6-70036100E440}">
      <dgm:prSet phldrT="[Текст]" custT="1"/>
      <dgm:spPr/>
      <dgm:t>
        <a:bodyPr/>
        <a:lstStyle/>
        <a:p>
          <a:r>
            <a:rPr lang="ru-RU" sz="1600" b="1" dirty="0" smtClean="0"/>
            <a:t>Дидактические игры</a:t>
          </a:r>
          <a:endParaRPr lang="ru-RU" sz="1600" b="1" dirty="0"/>
        </a:p>
      </dgm:t>
    </dgm:pt>
    <dgm:pt modelId="{A19FC1B0-F90C-4AD5-8896-6565E961CCD0}" type="parTrans" cxnId="{6990FAEE-76CF-4BEE-9ED9-9F93BEFB63E8}">
      <dgm:prSet/>
      <dgm:spPr/>
      <dgm:t>
        <a:bodyPr/>
        <a:lstStyle/>
        <a:p>
          <a:endParaRPr lang="ru-RU"/>
        </a:p>
      </dgm:t>
    </dgm:pt>
    <dgm:pt modelId="{C77D446E-D138-4D50-A6E6-71BD8FA182B7}" type="sibTrans" cxnId="{6990FAEE-76CF-4BEE-9ED9-9F93BEFB63E8}">
      <dgm:prSet/>
      <dgm:spPr/>
      <dgm:t>
        <a:bodyPr/>
        <a:lstStyle/>
        <a:p>
          <a:endParaRPr lang="ru-RU"/>
        </a:p>
      </dgm:t>
    </dgm:pt>
    <dgm:pt modelId="{3797FB4A-522D-446D-9841-C81E22943D16}">
      <dgm:prSet phldrT="[Текст]" custT="1"/>
      <dgm:spPr>
        <a:solidFill>
          <a:srgbClr val="C00000"/>
        </a:solidFill>
      </dgm:spPr>
      <dgm:t>
        <a:bodyPr/>
        <a:lstStyle/>
        <a:p>
          <a:r>
            <a:rPr lang="ru-RU" sz="1700" b="1" dirty="0" smtClean="0"/>
            <a:t>3-й этап – подведение итогов</a:t>
          </a:r>
          <a:endParaRPr lang="ru-RU" sz="1700" b="1" dirty="0"/>
        </a:p>
      </dgm:t>
    </dgm:pt>
    <dgm:pt modelId="{86FEFA5C-325B-4FC0-8631-E165E1F582C7}" type="parTrans" cxnId="{FF024974-6DBF-4DDE-9B99-CEC3BDB55D21}">
      <dgm:prSet/>
      <dgm:spPr/>
      <dgm:t>
        <a:bodyPr/>
        <a:lstStyle/>
        <a:p>
          <a:endParaRPr lang="ru-RU"/>
        </a:p>
      </dgm:t>
    </dgm:pt>
    <dgm:pt modelId="{20151E6F-89D7-462D-84B9-814FACDBBDE5}" type="sibTrans" cxnId="{FF024974-6DBF-4DDE-9B99-CEC3BDB55D21}">
      <dgm:prSet/>
      <dgm:spPr/>
      <dgm:t>
        <a:bodyPr/>
        <a:lstStyle/>
        <a:p>
          <a:endParaRPr lang="ru-RU"/>
        </a:p>
      </dgm:t>
    </dgm:pt>
    <dgm:pt modelId="{E763B154-11C9-4595-8093-35E1DB9808AE}">
      <dgm:prSet phldrT="[Текст]" custT="1"/>
      <dgm:spPr/>
      <dgm:t>
        <a:bodyPr/>
        <a:lstStyle/>
        <a:p>
          <a:r>
            <a:rPr lang="ru-RU" sz="1600" b="1" dirty="0" smtClean="0"/>
            <a:t>Выставка совместных работ родителей и детей</a:t>
          </a:r>
          <a:endParaRPr lang="ru-RU" sz="1600" b="1" dirty="0"/>
        </a:p>
      </dgm:t>
    </dgm:pt>
    <dgm:pt modelId="{714F915B-A685-4AA6-A85E-6748451DD197}" type="parTrans" cxnId="{F9349AC5-A8E3-4CC4-8F26-CA0F97C90921}">
      <dgm:prSet/>
      <dgm:spPr/>
      <dgm:t>
        <a:bodyPr/>
        <a:lstStyle/>
        <a:p>
          <a:endParaRPr lang="ru-RU"/>
        </a:p>
      </dgm:t>
    </dgm:pt>
    <dgm:pt modelId="{64506ADC-2803-4455-A4DA-DDF2E0962B92}" type="sibTrans" cxnId="{F9349AC5-A8E3-4CC4-8F26-CA0F97C90921}">
      <dgm:prSet/>
      <dgm:spPr/>
      <dgm:t>
        <a:bodyPr/>
        <a:lstStyle/>
        <a:p>
          <a:endParaRPr lang="ru-RU"/>
        </a:p>
      </dgm:t>
    </dgm:pt>
    <dgm:pt modelId="{B06ACD33-E4F8-420A-867C-E93BE9F3C625}">
      <dgm:prSet phldrT="[Текст]" custT="1"/>
      <dgm:spPr/>
      <dgm:t>
        <a:bodyPr/>
        <a:lstStyle/>
        <a:p>
          <a:r>
            <a:rPr lang="ru-RU" sz="1700" b="1" dirty="0" smtClean="0"/>
            <a:t>Подбор художественной литературы</a:t>
          </a:r>
          <a:endParaRPr lang="ru-RU" sz="1700" b="1" dirty="0"/>
        </a:p>
      </dgm:t>
    </dgm:pt>
    <dgm:pt modelId="{D784D988-A1A6-43AB-83CE-F7A9D7D44137}" type="parTrans" cxnId="{3B6E2A6D-B96E-4C32-AB89-3F657DE9B8C0}">
      <dgm:prSet/>
      <dgm:spPr/>
      <dgm:t>
        <a:bodyPr/>
        <a:lstStyle/>
        <a:p>
          <a:endParaRPr lang="ru-RU"/>
        </a:p>
      </dgm:t>
    </dgm:pt>
    <dgm:pt modelId="{4DB68D4E-0B37-4D76-BE18-DA677189E4BB}" type="sibTrans" cxnId="{3B6E2A6D-B96E-4C32-AB89-3F657DE9B8C0}">
      <dgm:prSet/>
      <dgm:spPr/>
      <dgm:t>
        <a:bodyPr/>
        <a:lstStyle/>
        <a:p>
          <a:endParaRPr lang="ru-RU"/>
        </a:p>
      </dgm:t>
    </dgm:pt>
    <dgm:pt modelId="{F789734A-21C5-4DEB-970E-D8BE17B958F5}">
      <dgm:prSet phldrT="[Текст]" custT="1"/>
      <dgm:spPr/>
      <dgm:t>
        <a:bodyPr/>
        <a:lstStyle/>
        <a:p>
          <a:r>
            <a:rPr lang="ru-RU" sz="1700" b="1" dirty="0" smtClean="0"/>
            <a:t>Подбор дидактических пособий</a:t>
          </a:r>
          <a:endParaRPr lang="ru-RU" sz="1700" b="1" dirty="0"/>
        </a:p>
      </dgm:t>
    </dgm:pt>
    <dgm:pt modelId="{CAD9E527-ADDC-4333-AFA8-9BBB6AE0988E}" type="parTrans" cxnId="{FFB42D60-F068-4220-9AA0-ACC21E98CD73}">
      <dgm:prSet/>
      <dgm:spPr/>
      <dgm:t>
        <a:bodyPr/>
        <a:lstStyle/>
        <a:p>
          <a:endParaRPr lang="ru-RU"/>
        </a:p>
      </dgm:t>
    </dgm:pt>
    <dgm:pt modelId="{049FB4BA-529E-4A6C-A7E6-0B3D8B62342F}" type="sibTrans" cxnId="{FFB42D60-F068-4220-9AA0-ACC21E98CD73}">
      <dgm:prSet/>
      <dgm:spPr/>
      <dgm:t>
        <a:bodyPr/>
        <a:lstStyle/>
        <a:p>
          <a:endParaRPr lang="ru-RU"/>
        </a:p>
      </dgm:t>
    </dgm:pt>
    <dgm:pt modelId="{44519EAF-722A-47A0-BEF7-A736A163B8C2}">
      <dgm:prSet phldrT="[Текст]" custT="1"/>
      <dgm:spPr/>
      <dgm:t>
        <a:bodyPr/>
        <a:lstStyle/>
        <a:p>
          <a:r>
            <a:rPr lang="ru-RU" sz="1700" b="1" dirty="0" smtClean="0"/>
            <a:t>Подбор аудиозаписей</a:t>
          </a:r>
          <a:endParaRPr lang="ru-RU" sz="1700" b="1" dirty="0"/>
        </a:p>
      </dgm:t>
    </dgm:pt>
    <dgm:pt modelId="{063D8B52-76C9-493E-B25B-082597D81353}" type="parTrans" cxnId="{EC29DCDD-CC90-449A-A170-1E38E40BA1D1}">
      <dgm:prSet/>
      <dgm:spPr/>
      <dgm:t>
        <a:bodyPr/>
        <a:lstStyle/>
        <a:p>
          <a:endParaRPr lang="ru-RU"/>
        </a:p>
      </dgm:t>
    </dgm:pt>
    <dgm:pt modelId="{48BE702B-C735-4B65-A9A2-26D14DAF3699}" type="sibTrans" cxnId="{EC29DCDD-CC90-449A-A170-1E38E40BA1D1}">
      <dgm:prSet/>
      <dgm:spPr/>
      <dgm:t>
        <a:bodyPr/>
        <a:lstStyle/>
        <a:p>
          <a:endParaRPr lang="ru-RU"/>
        </a:p>
      </dgm:t>
    </dgm:pt>
    <dgm:pt modelId="{A6AC21DC-317E-4B4F-8BA9-09763FEA5650}">
      <dgm:prSet phldrT="[Текст]" custT="1"/>
      <dgm:spPr/>
      <dgm:t>
        <a:bodyPr/>
        <a:lstStyle/>
        <a:p>
          <a:r>
            <a:rPr lang="ru-RU" sz="1700" b="1" dirty="0" smtClean="0"/>
            <a:t>Приготовление материалов для творчества</a:t>
          </a:r>
          <a:endParaRPr lang="ru-RU" sz="1700" b="1" dirty="0"/>
        </a:p>
      </dgm:t>
    </dgm:pt>
    <dgm:pt modelId="{A81693E2-A755-4931-8F6F-F591ACC46EF2}" type="parTrans" cxnId="{E7A3B55F-DCE8-4F7F-95EB-195A29B29812}">
      <dgm:prSet/>
      <dgm:spPr/>
      <dgm:t>
        <a:bodyPr/>
        <a:lstStyle/>
        <a:p>
          <a:endParaRPr lang="ru-RU"/>
        </a:p>
      </dgm:t>
    </dgm:pt>
    <dgm:pt modelId="{11CD0D8E-BEFD-4D9F-A8E3-EF287D52D56C}" type="sibTrans" cxnId="{E7A3B55F-DCE8-4F7F-95EB-195A29B29812}">
      <dgm:prSet/>
      <dgm:spPr/>
      <dgm:t>
        <a:bodyPr/>
        <a:lstStyle/>
        <a:p>
          <a:endParaRPr lang="ru-RU"/>
        </a:p>
      </dgm:t>
    </dgm:pt>
    <dgm:pt modelId="{567AF338-1ADD-44B5-B043-BF6C368E4D90}">
      <dgm:prSet phldrT="[Текст]" custT="1"/>
      <dgm:spPr/>
      <dgm:t>
        <a:bodyPr/>
        <a:lstStyle/>
        <a:p>
          <a:r>
            <a:rPr lang="ru-RU" sz="1600" b="1" dirty="0" smtClean="0"/>
            <a:t>Беседы</a:t>
          </a:r>
          <a:endParaRPr lang="ru-RU" sz="1600" b="1" dirty="0"/>
        </a:p>
      </dgm:t>
    </dgm:pt>
    <dgm:pt modelId="{78936F95-E00D-4670-A6D1-CAA37B7E7523}" type="parTrans" cxnId="{5A8436E4-8E22-490C-B089-0590EC8DE3F5}">
      <dgm:prSet/>
      <dgm:spPr/>
      <dgm:t>
        <a:bodyPr/>
        <a:lstStyle/>
        <a:p>
          <a:endParaRPr lang="ru-RU"/>
        </a:p>
      </dgm:t>
    </dgm:pt>
    <dgm:pt modelId="{A309022C-2CE5-45EC-917B-205D1BA7B5B8}" type="sibTrans" cxnId="{5A8436E4-8E22-490C-B089-0590EC8DE3F5}">
      <dgm:prSet/>
      <dgm:spPr/>
      <dgm:t>
        <a:bodyPr/>
        <a:lstStyle/>
        <a:p>
          <a:endParaRPr lang="ru-RU"/>
        </a:p>
      </dgm:t>
    </dgm:pt>
    <dgm:pt modelId="{B1E44271-862D-4814-8114-A6758B6968AD}">
      <dgm:prSet phldrT="[Текст]" custT="1"/>
      <dgm:spPr/>
      <dgm:t>
        <a:bodyPr/>
        <a:lstStyle/>
        <a:p>
          <a:r>
            <a:rPr lang="ru-RU" sz="1600" b="1" dirty="0" smtClean="0"/>
            <a:t>Игры-драматизации по произведениям</a:t>
          </a:r>
          <a:endParaRPr lang="ru-RU" sz="1600" b="1" dirty="0"/>
        </a:p>
      </dgm:t>
    </dgm:pt>
    <dgm:pt modelId="{79026630-1FD1-4AD6-B338-0C350800AA1A}" type="parTrans" cxnId="{59FE0BB6-8988-4BDC-B200-FEEB3FD58385}">
      <dgm:prSet/>
      <dgm:spPr/>
      <dgm:t>
        <a:bodyPr/>
        <a:lstStyle/>
        <a:p>
          <a:endParaRPr lang="ru-RU"/>
        </a:p>
      </dgm:t>
    </dgm:pt>
    <dgm:pt modelId="{82F14EB2-4666-4347-B34A-73AC3344592E}" type="sibTrans" cxnId="{59FE0BB6-8988-4BDC-B200-FEEB3FD58385}">
      <dgm:prSet/>
      <dgm:spPr/>
      <dgm:t>
        <a:bodyPr/>
        <a:lstStyle/>
        <a:p>
          <a:endParaRPr lang="ru-RU"/>
        </a:p>
      </dgm:t>
    </dgm:pt>
    <dgm:pt modelId="{402AD6F0-40CB-44D7-AA6F-84758C2DB77A}">
      <dgm:prSet phldrT="[Текст]" custT="1"/>
      <dgm:spPr/>
      <dgm:t>
        <a:bodyPr/>
        <a:lstStyle/>
        <a:p>
          <a:r>
            <a:rPr lang="ru-RU" sz="1600" b="1" dirty="0" smtClean="0"/>
            <a:t>Наблюдения</a:t>
          </a:r>
          <a:endParaRPr lang="ru-RU" sz="1600" b="1" dirty="0"/>
        </a:p>
      </dgm:t>
    </dgm:pt>
    <dgm:pt modelId="{87041DCE-68B7-4682-81A3-A9D7DF55FABA}" type="parTrans" cxnId="{00BC2B0A-3C9C-4E9B-855A-8546BDD56F88}">
      <dgm:prSet/>
      <dgm:spPr/>
      <dgm:t>
        <a:bodyPr/>
        <a:lstStyle/>
        <a:p>
          <a:endParaRPr lang="ru-RU"/>
        </a:p>
      </dgm:t>
    </dgm:pt>
    <dgm:pt modelId="{E3ADBFBD-39AF-4BF6-9065-98BB000218F3}" type="sibTrans" cxnId="{00BC2B0A-3C9C-4E9B-855A-8546BDD56F88}">
      <dgm:prSet/>
      <dgm:spPr/>
      <dgm:t>
        <a:bodyPr/>
        <a:lstStyle/>
        <a:p>
          <a:endParaRPr lang="ru-RU"/>
        </a:p>
      </dgm:t>
    </dgm:pt>
    <dgm:pt modelId="{B822E61E-5393-44B9-8CFF-3F41290D45DB}">
      <dgm:prSet phldrT="[Текст]" custT="1"/>
      <dgm:spPr/>
      <dgm:t>
        <a:bodyPr/>
        <a:lstStyle/>
        <a:p>
          <a:r>
            <a:rPr lang="ru-RU" sz="1600" b="1" dirty="0" smtClean="0"/>
            <a:t>Календарь природы</a:t>
          </a:r>
          <a:endParaRPr lang="ru-RU" sz="1600" b="1" dirty="0"/>
        </a:p>
      </dgm:t>
    </dgm:pt>
    <dgm:pt modelId="{E00379A9-5031-411E-A93C-9D1CCA5DA518}" type="parTrans" cxnId="{875A99DF-458B-49D2-9B57-F6300B2A0E9A}">
      <dgm:prSet/>
      <dgm:spPr/>
      <dgm:t>
        <a:bodyPr/>
        <a:lstStyle/>
        <a:p>
          <a:endParaRPr lang="ru-RU"/>
        </a:p>
      </dgm:t>
    </dgm:pt>
    <dgm:pt modelId="{D323C789-8584-44EA-A9B2-F3FB0BA0D963}" type="sibTrans" cxnId="{875A99DF-458B-49D2-9B57-F6300B2A0E9A}">
      <dgm:prSet/>
      <dgm:spPr/>
      <dgm:t>
        <a:bodyPr/>
        <a:lstStyle/>
        <a:p>
          <a:endParaRPr lang="ru-RU"/>
        </a:p>
      </dgm:t>
    </dgm:pt>
    <dgm:pt modelId="{13F60721-4C11-4A96-88DD-EC347C3CC97D}">
      <dgm:prSet phldrT="[Текст]"/>
      <dgm:spPr/>
      <dgm:t>
        <a:bodyPr/>
        <a:lstStyle/>
        <a:p>
          <a:endParaRPr lang="ru-RU" sz="500" dirty="0"/>
        </a:p>
      </dgm:t>
    </dgm:pt>
    <dgm:pt modelId="{13F3D1B2-EC78-4CBA-B90C-CC3B94ADDDAE}" type="parTrans" cxnId="{87830E95-691A-42CE-B548-5D7F25E15191}">
      <dgm:prSet/>
      <dgm:spPr/>
      <dgm:t>
        <a:bodyPr/>
        <a:lstStyle/>
        <a:p>
          <a:endParaRPr lang="ru-RU"/>
        </a:p>
      </dgm:t>
    </dgm:pt>
    <dgm:pt modelId="{680432CA-769E-4DCC-9392-E3A5CD165CE4}" type="sibTrans" cxnId="{87830E95-691A-42CE-B548-5D7F25E15191}">
      <dgm:prSet/>
      <dgm:spPr/>
      <dgm:t>
        <a:bodyPr/>
        <a:lstStyle/>
        <a:p>
          <a:endParaRPr lang="ru-RU"/>
        </a:p>
      </dgm:t>
    </dgm:pt>
    <dgm:pt modelId="{4F2F7AF6-64AB-45E1-8E7A-5DA22ABD0944}">
      <dgm:prSet phldrT="[Текст]" custT="1"/>
      <dgm:spPr/>
      <dgm:t>
        <a:bodyPr/>
        <a:lstStyle/>
        <a:p>
          <a:r>
            <a:rPr lang="ru-RU" sz="1600" b="1" dirty="0" smtClean="0"/>
            <a:t>Музыкальное творчество</a:t>
          </a:r>
          <a:endParaRPr lang="ru-RU" sz="1600" b="1" dirty="0"/>
        </a:p>
      </dgm:t>
    </dgm:pt>
    <dgm:pt modelId="{2DD951C7-FC58-4740-A528-89B84861DF68}" type="parTrans" cxnId="{C0DC1EC3-F7F1-43A5-88BA-55A9ECB757A9}">
      <dgm:prSet/>
      <dgm:spPr/>
      <dgm:t>
        <a:bodyPr/>
        <a:lstStyle/>
        <a:p>
          <a:endParaRPr lang="ru-RU"/>
        </a:p>
      </dgm:t>
    </dgm:pt>
    <dgm:pt modelId="{D44ADB98-8C7F-4297-8CC8-07C77B57EBA8}" type="sibTrans" cxnId="{C0DC1EC3-F7F1-43A5-88BA-55A9ECB757A9}">
      <dgm:prSet/>
      <dgm:spPr/>
      <dgm:t>
        <a:bodyPr/>
        <a:lstStyle/>
        <a:p>
          <a:endParaRPr lang="ru-RU"/>
        </a:p>
      </dgm:t>
    </dgm:pt>
    <dgm:pt modelId="{32A47125-B336-4F12-8C24-5F69884E108C}">
      <dgm:prSet phldrT="[Текст]" custT="1"/>
      <dgm:spPr/>
      <dgm:t>
        <a:bodyPr/>
        <a:lstStyle/>
        <a:p>
          <a:r>
            <a:rPr lang="ru-RU" sz="1600" b="1" dirty="0" smtClean="0"/>
            <a:t>Творческая деятельность</a:t>
          </a:r>
          <a:endParaRPr lang="ru-RU" sz="1600" b="1" dirty="0"/>
        </a:p>
      </dgm:t>
    </dgm:pt>
    <dgm:pt modelId="{64C323D1-AD45-4B66-AA17-021880E511D3}" type="parTrans" cxnId="{AFD82545-F0E2-406B-B8AC-8CC06AB9A285}">
      <dgm:prSet/>
      <dgm:spPr/>
      <dgm:t>
        <a:bodyPr/>
        <a:lstStyle/>
        <a:p>
          <a:endParaRPr lang="ru-RU"/>
        </a:p>
      </dgm:t>
    </dgm:pt>
    <dgm:pt modelId="{1C6DA0D6-324E-40B8-9D04-5332E9CCD479}" type="sibTrans" cxnId="{AFD82545-F0E2-406B-B8AC-8CC06AB9A285}">
      <dgm:prSet/>
      <dgm:spPr/>
      <dgm:t>
        <a:bodyPr/>
        <a:lstStyle/>
        <a:p>
          <a:endParaRPr lang="ru-RU"/>
        </a:p>
      </dgm:t>
    </dgm:pt>
    <dgm:pt modelId="{95004D90-FF52-4EC8-B016-9BDF0089C0FF}">
      <dgm:prSet phldrT="[Текст]" custT="1"/>
      <dgm:spPr/>
      <dgm:t>
        <a:bodyPr/>
        <a:lstStyle/>
        <a:p>
          <a:r>
            <a:rPr lang="ru-RU" sz="1600" b="1" dirty="0" smtClean="0"/>
            <a:t>Трудовая деятельность</a:t>
          </a:r>
          <a:endParaRPr lang="ru-RU" sz="1600" b="1" dirty="0"/>
        </a:p>
      </dgm:t>
    </dgm:pt>
    <dgm:pt modelId="{E13A6BD4-BDD0-4BAD-8685-90B0023A3FBB}" type="parTrans" cxnId="{F6B2415D-632D-42B6-9D7E-E94FD690F8CF}">
      <dgm:prSet/>
      <dgm:spPr/>
      <dgm:t>
        <a:bodyPr/>
        <a:lstStyle/>
        <a:p>
          <a:endParaRPr lang="ru-RU"/>
        </a:p>
      </dgm:t>
    </dgm:pt>
    <dgm:pt modelId="{597A49EE-F092-4B1D-A429-C262EF11A5D9}" type="sibTrans" cxnId="{F6B2415D-632D-42B6-9D7E-E94FD690F8CF}">
      <dgm:prSet/>
      <dgm:spPr/>
      <dgm:t>
        <a:bodyPr/>
        <a:lstStyle/>
        <a:p>
          <a:endParaRPr lang="ru-RU"/>
        </a:p>
      </dgm:t>
    </dgm:pt>
    <dgm:pt modelId="{92588E15-5EF3-469C-8BCB-A2130AEEFD97}">
      <dgm:prSet phldrT="[Текст]" custT="1"/>
      <dgm:spPr/>
      <dgm:t>
        <a:bodyPr/>
        <a:lstStyle/>
        <a:p>
          <a:r>
            <a:rPr lang="ru-RU" sz="1600" b="1" dirty="0" smtClean="0"/>
            <a:t>Проведение развлечения</a:t>
          </a:r>
          <a:endParaRPr lang="ru-RU" sz="1600" b="1" dirty="0"/>
        </a:p>
      </dgm:t>
    </dgm:pt>
    <dgm:pt modelId="{615E1279-E3FD-46B6-AFB5-497DA6634E06}" type="parTrans" cxnId="{1F26AEF5-8C1F-4D6F-BF6A-14AF789740B9}">
      <dgm:prSet/>
      <dgm:spPr/>
      <dgm:t>
        <a:bodyPr/>
        <a:lstStyle/>
        <a:p>
          <a:endParaRPr lang="ru-RU"/>
        </a:p>
      </dgm:t>
    </dgm:pt>
    <dgm:pt modelId="{5DAD1DE8-0B60-4FDF-82A4-635999A1275B}" type="sibTrans" cxnId="{1F26AEF5-8C1F-4D6F-BF6A-14AF789740B9}">
      <dgm:prSet/>
      <dgm:spPr/>
      <dgm:t>
        <a:bodyPr/>
        <a:lstStyle/>
        <a:p>
          <a:endParaRPr lang="ru-RU"/>
        </a:p>
      </dgm:t>
    </dgm:pt>
    <dgm:pt modelId="{974F520D-2E43-4DA3-82CE-8CEFE4BF27D0}">
      <dgm:prSet phldrT="[Текст]" custT="1"/>
      <dgm:spPr/>
      <dgm:t>
        <a:bodyPr/>
        <a:lstStyle/>
        <a:p>
          <a:r>
            <a:rPr lang="ru-RU" sz="1600" b="1" dirty="0" smtClean="0"/>
            <a:t>Выставка детских рисунков </a:t>
          </a:r>
          <a:endParaRPr lang="ru-RU" sz="1600" b="1" dirty="0"/>
        </a:p>
      </dgm:t>
    </dgm:pt>
    <dgm:pt modelId="{667E3793-4566-4DCC-8DFE-04EA67F8062B}" type="parTrans" cxnId="{290E3362-75DA-41BA-9743-1849D52F9FD5}">
      <dgm:prSet/>
      <dgm:spPr/>
      <dgm:t>
        <a:bodyPr/>
        <a:lstStyle/>
        <a:p>
          <a:endParaRPr lang="ru-RU"/>
        </a:p>
      </dgm:t>
    </dgm:pt>
    <dgm:pt modelId="{D1074D02-EF8F-46FA-B648-BFAAC8F0F832}" type="sibTrans" cxnId="{290E3362-75DA-41BA-9743-1849D52F9FD5}">
      <dgm:prSet/>
      <dgm:spPr/>
      <dgm:t>
        <a:bodyPr/>
        <a:lstStyle/>
        <a:p>
          <a:endParaRPr lang="ru-RU"/>
        </a:p>
      </dgm:t>
    </dgm:pt>
    <dgm:pt modelId="{2A817121-F1EA-4D20-A839-CBC7D6EF3A8D}">
      <dgm:prSet phldrT="[Текст]" custT="1"/>
      <dgm:spPr/>
      <dgm:t>
        <a:bodyPr/>
        <a:lstStyle/>
        <a:p>
          <a:r>
            <a:rPr lang="ru-RU" sz="1600" b="1" dirty="0" smtClean="0"/>
            <a:t>Занятие по познавательному развитию </a:t>
          </a:r>
          <a:endParaRPr lang="ru-RU" sz="1600" b="1" dirty="0"/>
        </a:p>
      </dgm:t>
    </dgm:pt>
    <dgm:pt modelId="{00F30540-D627-4B78-A9FF-901C7E1D3279}" type="parTrans" cxnId="{C9D189CC-67A2-44BD-B8F0-18E8E7AA5E41}">
      <dgm:prSet/>
      <dgm:spPr/>
      <dgm:t>
        <a:bodyPr/>
        <a:lstStyle/>
        <a:p>
          <a:endParaRPr lang="ru-RU"/>
        </a:p>
      </dgm:t>
    </dgm:pt>
    <dgm:pt modelId="{85ECDBF9-71EA-495C-8B2C-3317201CEF98}" type="sibTrans" cxnId="{C9D189CC-67A2-44BD-B8F0-18E8E7AA5E41}">
      <dgm:prSet/>
      <dgm:spPr/>
      <dgm:t>
        <a:bodyPr/>
        <a:lstStyle/>
        <a:p>
          <a:endParaRPr lang="ru-RU"/>
        </a:p>
      </dgm:t>
    </dgm:pt>
    <dgm:pt modelId="{A7B2665E-23CC-4F1E-B868-8E9F11977ED8}" type="pres">
      <dgm:prSet presAssocID="{32E2E3D9-ADD4-4FF5-969A-E9823F00F539}" presName="linearFlow" presStyleCnt="0">
        <dgm:presLayoutVars>
          <dgm:dir/>
          <dgm:animLvl val="lvl"/>
          <dgm:resizeHandles val="exact"/>
        </dgm:presLayoutVars>
      </dgm:prSet>
      <dgm:spPr/>
      <dgm:t>
        <a:bodyPr/>
        <a:lstStyle/>
        <a:p>
          <a:endParaRPr lang="ru-RU"/>
        </a:p>
      </dgm:t>
    </dgm:pt>
    <dgm:pt modelId="{84B25E79-9D24-44BD-BDA4-FA7A10FEDF00}" type="pres">
      <dgm:prSet presAssocID="{78B3B35F-59E2-42A3-B896-E839873896C4}" presName="composite" presStyleCnt="0"/>
      <dgm:spPr/>
    </dgm:pt>
    <dgm:pt modelId="{1BA6C6A0-0207-4153-966B-08229EB6E102}" type="pres">
      <dgm:prSet presAssocID="{78B3B35F-59E2-42A3-B896-E839873896C4}" presName="parTx" presStyleLbl="node1" presStyleIdx="0" presStyleCnt="3">
        <dgm:presLayoutVars>
          <dgm:chMax val="0"/>
          <dgm:chPref val="0"/>
          <dgm:bulletEnabled val="1"/>
        </dgm:presLayoutVars>
      </dgm:prSet>
      <dgm:spPr/>
      <dgm:t>
        <a:bodyPr/>
        <a:lstStyle/>
        <a:p>
          <a:endParaRPr lang="ru-RU"/>
        </a:p>
      </dgm:t>
    </dgm:pt>
    <dgm:pt modelId="{5C57A79F-9B51-4F62-BD7A-B246EEB2F11D}" type="pres">
      <dgm:prSet presAssocID="{78B3B35F-59E2-42A3-B896-E839873896C4}" presName="parSh" presStyleLbl="node1" presStyleIdx="0" presStyleCnt="3" custScaleX="109447"/>
      <dgm:spPr/>
      <dgm:t>
        <a:bodyPr/>
        <a:lstStyle/>
        <a:p>
          <a:endParaRPr lang="ru-RU"/>
        </a:p>
      </dgm:t>
    </dgm:pt>
    <dgm:pt modelId="{2D1C7F98-D287-4567-8EEC-32D6F3720906}" type="pres">
      <dgm:prSet presAssocID="{78B3B35F-59E2-42A3-B896-E839873896C4}" presName="desTx" presStyleLbl="fgAcc1" presStyleIdx="0" presStyleCnt="3" custLinFactNeighborX="2245" custLinFactNeighborY="2876">
        <dgm:presLayoutVars>
          <dgm:bulletEnabled val="1"/>
        </dgm:presLayoutVars>
      </dgm:prSet>
      <dgm:spPr/>
      <dgm:t>
        <a:bodyPr/>
        <a:lstStyle/>
        <a:p>
          <a:endParaRPr lang="ru-RU"/>
        </a:p>
      </dgm:t>
    </dgm:pt>
    <dgm:pt modelId="{FFC75546-D480-4D40-806F-25EAD40BD926}" type="pres">
      <dgm:prSet presAssocID="{9B94DC22-7151-4A43-BAD7-E0C1F413A01E}" presName="sibTrans" presStyleLbl="sibTrans2D1" presStyleIdx="0" presStyleCnt="2"/>
      <dgm:spPr/>
      <dgm:t>
        <a:bodyPr/>
        <a:lstStyle/>
        <a:p>
          <a:endParaRPr lang="ru-RU"/>
        </a:p>
      </dgm:t>
    </dgm:pt>
    <dgm:pt modelId="{649BE6EC-3722-4798-AEAB-0186760F80D4}" type="pres">
      <dgm:prSet presAssocID="{9B94DC22-7151-4A43-BAD7-E0C1F413A01E}" presName="connTx" presStyleLbl="sibTrans2D1" presStyleIdx="0" presStyleCnt="2"/>
      <dgm:spPr/>
      <dgm:t>
        <a:bodyPr/>
        <a:lstStyle/>
        <a:p>
          <a:endParaRPr lang="ru-RU"/>
        </a:p>
      </dgm:t>
    </dgm:pt>
    <dgm:pt modelId="{1F63BCD8-49A6-46E7-8A80-61D8CDF855F6}" type="pres">
      <dgm:prSet presAssocID="{8BB1187F-3DC9-4A22-A939-27EA3B3E627A}" presName="composite" presStyleCnt="0"/>
      <dgm:spPr/>
    </dgm:pt>
    <dgm:pt modelId="{8BF98ED7-6728-4D3C-B68E-ABC55C4C3844}" type="pres">
      <dgm:prSet presAssocID="{8BB1187F-3DC9-4A22-A939-27EA3B3E627A}" presName="parTx" presStyleLbl="node1" presStyleIdx="0" presStyleCnt="3">
        <dgm:presLayoutVars>
          <dgm:chMax val="0"/>
          <dgm:chPref val="0"/>
          <dgm:bulletEnabled val="1"/>
        </dgm:presLayoutVars>
      </dgm:prSet>
      <dgm:spPr/>
      <dgm:t>
        <a:bodyPr/>
        <a:lstStyle/>
        <a:p>
          <a:endParaRPr lang="ru-RU"/>
        </a:p>
      </dgm:t>
    </dgm:pt>
    <dgm:pt modelId="{67CD5C01-FB64-42CF-ADC0-C90D70C1319B}" type="pres">
      <dgm:prSet presAssocID="{8BB1187F-3DC9-4A22-A939-27EA3B3E627A}" presName="parSh" presStyleLbl="node1" presStyleIdx="1" presStyleCnt="3" custScaleX="111845"/>
      <dgm:spPr/>
      <dgm:t>
        <a:bodyPr/>
        <a:lstStyle/>
        <a:p>
          <a:endParaRPr lang="ru-RU"/>
        </a:p>
      </dgm:t>
    </dgm:pt>
    <dgm:pt modelId="{DB38DF75-6296-4343-B97B-0BAC803218AB}" type="pres">
      <dgm:prSet presAssocID="{8BB1187F-3DC9-4A22-A939-27EA3B3E627A}" presName="desTx" presStyleLbl="fgAcc1" presStyleIdx="1" presStyleCnt="3" custLinFactNeighborX="2890" custLinFactNeighborY="4678">
        <dgm:presLayoutVars>
          <dgm:bulletEnabled val="1"/>
        </dgm:presLayoutVars>
      </dgm:prSet>
      <dgm:spPr/>
      <dgm:t>
        <a:bodyPr/>
        <a:lstStyle/>
        <a:p>
          <a:endParaRPr lang="ru-RU"/>
        </a:p>
      </dgm:t>
    </dgm:pt>
    <dgm:pt modelId="{6F8F30A7-61F4-4725-9DD6-12806AE6DC40}" type="pres">
      <dgm:prSet presAssocID="{7EC91946-7742-47E3-A090-1A37A095D666}" presName="sibTrans" presStyleLbl="sibTrans2D1" presStyleIdx="1" presStyleCnt="2"/>
      <dgm:spPr/>
      <dgm:t>
        <a:bodyPr/>
        <a:lstStyle/>
        <a:p>
          <a:endParaRPr lang="ru-RU"/>
        </a:p>
      </dgm:t>
    </dgm:pt>
    <dgm:pt modelId="{3ED53852-78F8-4E0B-891E-CCB68288E26F}" type="pres">
      <dgm:prSet presAssocID="{7EC91946-7742-47E3-A090-1A37A095D666}" presName="connTx" presStyleLbl="sibTrans2D1" presStyleIdx="1" presStyleCnt="2"/>
      <dgm:spPr/>
      <dgm:t>
        <a:bodyPr/>
        <a:lstStyle/>
        <a:p>
          <a:endParaRPr lang="ru-RU"/>
        </a:p>
      </dgm:t>
    </dgm:pt>
    <dgm:pt modelId="{64C1F959-6B9F-4E68-B4BA-62E93D2206B2}" type="pres">
      <dgm:prSet presAssocID="{3797FB4A-522D-446D-9841-C81E22943D16}" presName="composite" presStyleCnt="0"/>
      <dgm:spPr/>
    </dgm:pt>
    <dgm:pt modelId="{E99C98C5-2C7A-4761-B789-8C0837D442FE}" type="pres">
      <dgm:prSet presAssocID="{3797FB4A-522D-446D-9841-C81E22943D16}" presName="parTx" presStyleLbl="node1" presStyleIdx="1" presStyleCnt="3">
        <dgm:presLayoutVars>
          <dgm:chMax val="0"/>
          <dgm:chPref val="0"/>
          <dgm:bulletEnabled val="1"/>
        </dgm:presLayoutVars>
      </dgm:prSet>
      <dgm:spPr/>
      <dgm:t>
        <a:bodyPr/>
        <a:lstStyle/>
        <a:p>
          <a:endParaRPr lang="ru-RU"/>
        </a:p>
      </dgm:t>
    </dgm:pt>
    <dgm:pt modelId="{B0C65D59-9297-4330-952B-28CD5E32DCBB}" type="pres">
      <dgm:prSet presAssocID="{3797FB4A-522D-446D-9841-C81E22943D16}" presName="parSh" presStyleLbl="node1" presStyleIdx="2" presStyleCnt="3" custScaleX="111491"/>
      <dgm:spPr/>
      <dgm:t>
        <a:bodyPr/>
        <a:lstStyle/>
        <a:p>
          <a:endParaRPr lang="ru-RU"/>
        </a:p>
      </dgm:t>
    </dgm:pt>
    <dgm:pt modelId="{AA9D7F47-2021-4D49-A6B1-CAACCC8B1DE6}" type="pres">
      <dgm:prSet presAssocID="{3797FB4A-522D-446D-9841-C81E22943D16}" presName="desTx" presStyleLbl="fgAcc1" presStyleIdx="2" presStyleCnt="3" custLinFactNeighborX="-3795" custLinFactNeighborY="4678">
        <dgm:presLayoutVars>
          <dgm:bulletEnabled val="1"/>
        </dgm:presLayoutVars>
      </dgm:prSet>
      <dgm:spPr/>
      <dgm:t>
        <a:bodyPr/>
        <a:lstStyle/>
        <a:p>
          <a:endParaRPr lang="ru-RU"/>
        </a:p>
      </dgm:t>
    </dgm:pt>
  </dgm:ptLst>
  <dgm:cxnLst>
    <dgm:cxn modelId="{A03FACF6-4AC4-4CF6-B538-BB17A74048AE}" type="presOf" srcId="{32A47125-B336-4F12-8C24-5F69884E108C}" destId="{DB38DF75-6296-4343-B97B-0BAC803218AB}" srcOrd="0" destOrd="5" presId="urn:microsoft.com/office/officeart/2005/8/layout/process3"/>
    <dgm:cxn modelId="{5A8436E4-8E22-490C-B089-0590EC8DE3F5}" srcId="{8BB1187F-3DC9-4A22-A939-27EA3B3E627A}" destId="{567AF338-1ADD-44B5-B043-BF6C368E4D90}" srcOrd="1" destOrd="0" parTransId="{78936F95-E00D-4670-A6D1-CAA37B7E7523}" sibTransId="{A309022C-2CE5-45EC-917B-205D1BA7B5B8}"/>
    <dgm:cxn modelId="{9FB57A2B-6C8E-4534-AB33-885A14EE99F1}" type="presOf" srcId="{92588E15-5EF3-469C-8BCB-A2130AEEFD97}" destId="{AA9D7F47-2021-4D49-A6B1-CAACCC8B1DE6}" srcOrd="0" destOrd="1" presId="urn:microsoft.com/office/officeart/2005/8/layout/process3"/>
    <dgm:cxn modelId="{9A8407F2-9C9E-4645-9EB3-2D59F0295688}" type="presOf" srcId="{53B08EC1-8A36-449C-A707-C7BAABC01F7F}" destId="{2D1C7F98-D287-4567-8EEC-32D6F3720906}" srcOrd="0" destOrd="0" presId="urn:microsoft.com/office/officeart/2005/8/layout/process3"/>
    <dgm:cxn modelId="{07A9B145-6796-4E8A-89B6-24D1BD197A95}" type="presOf" srcId="{974F520D-2E43-4DA3-82CE-8CEFE4BF27D0}" destId="{AA9D7F47-2021-4D49-A6B1-CAACCC8B1DE6}" srcOrd="0" destOrd="2" presId="urn:microsoft.com/office/officeart/2005/8/layout/process3"/>
    <dgm:cxn modelId="{58AECED9-FBDE-48AF-8455-6D14B45F88E4}" type="presOf" srcId="{44519EAF-722A-47A0-BEF7-A736A163B8C2}" destId="{2D1C7F98-D287-4567-8EEC-32D6F3720906}" srcOrd="0" destOrd="3" presId="urn:microsoft.com/office/officeart/2005/8/layout/process3"/>
    <dgm:cxn modelId="{C0DC1EC3-F7F1-43A5-88BA-55A9ECB757A9}" srcId="{8BB1187F-3DC9-4A22-A939-27EA3B3E627A}" destId="{4F2F7AF6-64AB-45E1-8E7A-5DA22ABD0944}" srcOrd="6" destOrd="0" parTransId="{2DD951C7-FC58-4740-A528-89B84861DF68}" sibTransId="{D44ADB98-8C7F-4297-8CC8-07C77B57EBA8}"/>
    <dgm:cxn modelId="{18A738FB-047D-4E3D-BAFB-C3B266F574A7}" type="presOf" srcId="{E763B154-11C9-4595-8093-35E1DB9808AE}" destId="{AA9D7F47-2021-4D49-A6B1-CAACCC8B1DE6}" srcOrd="0" destOrd="0" presId="urn:microsoft.com/office/officeart/2005/8/layout/process3"/>
    <dgm:cxn modelId="{00BC2B0A-3C9C-4E9B-855A-8546BDD56F88}" srcId="{8BB1187F-3DC9-4A22-A939-27EA3B3E627A}" destId="{402AD6F0-40CB-44D7-AA6F-84758C2DB77A}" srcOrd="3" destOrd="0" parTransId="{87041DCE-68B7-4682-81A3-A9D7DF55FABA}" sibTransId="{E3ADBFBD-39AF-4BF6-9065-98BB000218F3}"/>
    <dgm:cxn modelId="{75F6CB10-B31E-480C-94F7-9FF23A6F1856}" type="presOf" srcId="{F789734A-21C5-4DEB-970E-D8BE17B958F5}" destId="{2D1C7F98-D287-4567-8EEC-32D6F3720906}" srcOrd="0" destOrd="2" presId="urn:microsoft.com/office/officeart/2005/8/layout/process3"/>
    <dgm:cxn modelId="{F6B2415D-632D-42B6-9D7E-E94FD690F8CF}" srcId="{8BB1187F-3DC9-4A22-A939-27EA3B3E627A}" destId="{95004D90-FF52-4EC8-B016-9BDF0089C0FF}" srcOrd="7" destOrd="0" parTransId="{E13A6BD4-BDD0-4BAD-8685-90B0023A3FBB}" sibTransId="{597A49EE-F092-4B1D-A429-C262EF11A5D9}"/>
    <dgm:cxn modelId="{D24360BD-C2AC-465D-9BCF-7467C65E3CF8}" type="presOf" srcId="{2A817121-F1EA-4D20-A839-CBC7D6EF3A8D}" destId="{AA9D7F47-2021-4D49-A6B1-CAACCC8B1DE6}" srcOrd="0" destOrd="3" presId="urn:microsoft.com/office/officeart/2005/8/layout/process3"/>
    <dgm:cxn modelId="{8E11CA52-9CEE-462A-801E-287CCD2DE605}" type="presOf" srcId="{402AD6F0-40CB-44D7-AA6F-84758C2DB77A}" destId="{DB38DF75-6296-4343-B97B-0BAC803218AB}" srcOrd="0" destOrd="3" presId="urn:microsoft.com/office/officeart/2005/8/layout/process3"/>
    <dgm:cxn modelId="{FF024974-6DBF-4DDE-9B99-CEC3BDB55D21}" srcId="{32E2E3D9-ADD4-4FF5-969A-E9823F00F539}" destId="{3797FB4A-522D-446D-9841-C81E22943D16}" srcOrd="2" destOrd="0" parTransId="{86FEFA5C-325B-4FC0-8631-E165E1F582C7}" sibTransId="{20151E6F-89D7-462D-84B9-814FACDBBDE5}"/>
    <dgm:cxn modelId="{E66AED60-25A6-4AE0-B269-30F2F6E89E5A}" type="presOf" srcId="{7EC91946-7742-47E3-A090-1A37A095D666}" destId="{3ED53852-78F8-4E0B-891E-CCB68288E26F}" srcOrd="1" destOrd="0" presId="urn:microsoft.com/office/officeart/2005/8/layout/process3"/>
    <dgm:cxn modelId="{A5B7DEA3-DE54-474C-9F3C-C3D1300C1343}" type="presOf" srcId="{8BB1187F-3DC9-4A22-A939-27EA3B3E627A}" destId="{67CD5C01-FB64-42CF-ADC0-C90D70C1319B}" srcOrd="1" destOrd="0" presId="urn:microsoft.com/office/officeart/2005/8/layout/process3"/>
    <dgm:cxn modelId="{6EB4B675-6226-455F-B0C4-46294E90782B}" type="presOf" srcId="{95004D90-FF52-4EC8-B016-9BDF0089C0FF}" destId="{DB38DF75-6296-4343-B97B-0BAC803218AB}" srcOrd="0" destOrd="7" presId="urn:microsoft.com/office/officeart/2005/8/layout/process3"/>
    <dgm:cxn modelId="{A8D30C88-9D55-4A95-8D97-6F8BA5F83305}" type="presOf" srcId="{78B3B35F-59E2-42A3-B896-E839873896C4}" destId="{5C57A79F-9B51-4F62-BD7A-B246EEB2F11D}" srcOrd="1" destOrd="0" presId="urn:microsoft.com/office/officeart/2005/8/layout/process3"/>
    <dgm:cxn modelId="{290E3362-75DA-41BA-9743-1849D52F9FD5}" srcId="{3797FB4A-522D-446D-9841-C81E22943D16}" destId="{974F520D-2E43-4DA3-82CE-8CEFE4BF27D0}" srcOrd="2" destOrd="0" parTransId="{667E3793-4566-4DCC-8DFE-04EA67F8062B}" sibTransId="{D1074D02-EF8F-46FA-B648-BFAAC8F0F832}"/>
    <dgm:cxn modelId="{2018463A-0A22-4B09-8C2F-A82430A7D87C}" type="presOf" srcId="{13F60721-4C11-4A96-88DD-EC347C3CC97D}" destId="{DB38DF75-6296-4343-B97B-0BAC803218AB}" srcOrd="0" destOrd="8" presId="urn:microsoft.com/office/officeart/2005/8/layout/process3"/>
    <dgm:cxn modelId="{97F79061-5F9E-473C-B520-B0CC027A3F5A}" type="presOf" srcId="{A6AC21DC-317E-4B4F-8BA9-09763FEA5650}" destId="{2D1C7F98-D287-4567-8EEC-32D6F3720906}" srcOrd="0" destOrd="4" presId="urn:microsoft.com/office/officeart/2005/8/layout/process3"/>
    <dgm:cxn modelId="{87830E95-691A-42CE-B548-5D7F25E15191}" srcId="{8BB1187F-3DC9-4A22-A939-27EA3B3E627A}" destId="{13F60721-4C11-4A96-88DD-EC347C3CC97D}" srcOrd="8" destOrd="0" parTransId="{13F3D1B2-EC78-4CBA-B90C-CC3B94ADDDAE}" sibTransId="{680432CA-769E-4DCC-9392-E3A5CD165CE4}"/>
    <dgm:cxn modelId="{3D23793D-8207-4CE0-A374-6268B791CDAE}" srcId="{32E2E3D9-ADD4-4FF5-969A-E9823F00F539}" destId="{8BB1187F-3DC9-4A22-A939-27EA3B3E627A}" srcOrd="1" destOrd="0" parTransId="{27072476-FB41-4422-8C2B-93F5E3E24A1A}" sibTransId="{7EC91946-7742-47E3-A090-1A37A095D666}"/>
    <dgm:cxn modelId="{AFD82545-F0E2-406B-B8AC-8CC06AB9A285}" srcId="{8BB1187F-3DC9-4A22-A939-27EA3B3E627A}" destId="{32A47125-B336-4F12-8C24-5F69884E108C}" srcOrd="5" destOrd="0" parTransId="{64C323D1-AD45-4B66-AA17-021880E511D3}" sibTransId="{1C6DA0D6-324E-40B8-9D04-5332E9CCD479}"/>
    <dgm:cxn modelId="{51F7CAB5-E812-44B0-ACDE-C823228914F6}" type="presOf" srcId="{3797FB4A-522D-446D-9841-C81E22943D16}" destId="{E99C98C5-2C7A-4761-B789-8C0837D442FE}" srcOrd="0" destOrd="0" presId="urn:microsoft.com/office/officeart/2005/8/layout/process3"/>
    <dgm:cxn modelId="{8F38CA46-00F4-4BAA-878C-3D0FD8F39A7C}" type="presOf" srcId="{3797FB4A-522D-446D-9841-C81E22943D16}" destId="{B0C65D59-9297-4330-952B-28CD5E32DCBB}" srcOrd="1" destOrd="0" presId="urn:microsoft.com/office/officeart/2005/8/layout/process3"/>
    <dgm:cxn modelId="{FFB42D60-F068-4220-9AA0-ACC21E98CD73}" srcId="{78B3B35F-59E2-42A3-B896-E839873896C4}" destId="{F789734A-21C5-4DEB-970E-D8BE17B958F5}" srcOrd="2" destOrd="0" parTransId="{CAD9E527-ADDC-4333-AFA8-9BBB6AE0988E}" sibTransId="{049FB4BA-529E-4A6C-A7E6-0B3D8B62342F}"/>
    <dgm:cxn modelId="{E7A3B55F-DCE8-4F7F-95EB-195A29B29812}" srcId="{78B3B35F-59E2-42A3-B896-E839873896C4}" destId="{A6AC21DC-317E-4B4F-8BA9-09763FEA5650}" srcOrd="4" destOrd="0" parTransId="{A81693E2-A755-4931-8F6F-F591ACC46EF2}" sibTransId="{11CD0D8E-BEFD-4D9F-A8E3-EF287D52D56C}"/>
    <dgm:cxn modelId="{FCD29EE0-74AF-4D85-B703-E29DBF708102}" type="presOf" srcId="{9B94DC22-7151-4A43-BAD7-E0C1F413A01E}" destId="{649BE6EC-3722-4798-AEAB-0186760F80D4}" srcOrd="1" destOrd="0" presId="urn:microsoft.com/office/officeart/2005/8/layout/process3"/>
    <dgm:cxn modelId="{FC428C0B-08E4-4117-9C25-8FDBE345A21F}" type="presOf" srcId="{E50AC30D-5D77-4912-91F6-70036100E440}" destId="{DB38DF75-6296-4343-B97B-0BAC803218AB}" srcOrd="0" destOrd="0" presId="urn:microsoft.com/office/officeart/2005/8/layout/process3"/>
    <dgm:cxn modelId="{B769CF15-FF36-4C9F-A7DA-B240649E806A}" srcId="{78B3B35F-59E2-42A3-B896-E839873896C4}" destId="{53B08EC1-8A36-449C-A707-C7BAABC01F7F}" srcOrd="0" destOrd="0" parTransId="{B58E2863-2B45-49E9-B377-DF601FB81A64}" sibTransId="{D4DC0C5A-61A4-4CA7-ADD7-ED94D55966DC}"/>
    <dgm:cxn modelId="{6990FAEE-76CF-4BEE-9ED9-9F93BEFB63E8}" srcId="{8BB1187F-3DC9-4A22-A939-27EA3B3E627A}" destId="{E50AC30D-5D77-4912-91F6-70036100E440}" srcOrd="0" destOrd="0" parTransId="{A19FC1B0-F90C-4AD5-8896-6565E961CCD0}" sibTransId="{C77D446E-D138-4D50-A6E6-71BD8FA182B7}"/>
    <dgm:cxn modelId="{4E86779C-3DF4-4223-93E6-2EF8E25E149C}" type="presOf" srcId="{7EC91946-7742-47E3-A090-1A37A095D666}" destId="{6F8F30A7-61F4-4725-9DD6-12806AE6DC40}" srcOrd="0" destOrd="0" presId="urn:microsoft.com/office/officeart/2005/8/layout/process3"/>
    <dgm:cxn modelId="{F9349AC5-A8E3-4CC4-8F26-CA0F97C90921}" srcId="{3797FB4A-522D-446D-9841-C81E22943D16}" destId="{E763B154-11C9-4595-8093-35E1DB9808AE}" srcOrd="0" destOrd="0" parTransId="{714F915B-A685-4AA6-A85E-6748451DD197}" sibTransId="{64506ADC-2803-4455-A4DA-DDF2E0962B92}"/>
    <dgm:cxn modelId="{59FE0BB6-8988-4BDC-B200-FEEB3FD58385}" srcId="{8BB1187F-3DC9-4A22-A939-27EA3B3E627A}" destId="{B1E44271-862D-4814-8114-A6758B6968AD}" srcOrd="2" destOrd="0" parTransId="{79026630-1FD1-4AD6-B338-0C350800AA1A}" sibTransId="{82F14EB2-4666-4347-B34A-73AC3344592E}"/>
    <dgm:cxn modelId="{14287655-82E1-482B-B28D-3FB0EC50CCF5}" type="presOf" srcId="{B06ACD33-E4F8-420A-867C-E93BE9F3C625}" destId="{2D1C7F98-D287-4567-8EEC-32D6F3720906}" srcOrd="0" destOrd="1" presId="urn:microsoft.com/office/officeart/2005/8/layout/process3"/>
    <dgm:cxn modelId="{B3CA76B0-42A4-456C-A79E-AF0216411F3C}" type="presOf" srcId="{567AF338-1ADD-44B5-B043-BF6C368E4D90}" destId="{DB38DF75-6296-4343-B97B-0BAC803218AB}" srcOrd="0" destOrd="1" presId="urn:microsoft.com/office/officeart/2005/8/layout/process3"/>
    <dgm:cxn modelId="{C9F7C038-BCC6-4CF1-8DA6-DF42C7294190}" type="presOf" srcId="{B1E44271-862D-4814-8114-A6758B6968AD}" destId="{DB38DF75-6296-4343-B97B-0BAC803218AB}" srcOrd="0" destOrd="2" presId="urn:microsoft.com/office/officeart/2005/8/layout/process3"/>
    <dgm:cxn modelId="{AACEEE00-D96A-42A9-88B0-5D90171BA4F9}" type="presOf" srcId="{32E2E3D9-ADD4-4FF5-969A-E9823F00F539}" destId="{A7B2665E-23CC-4F1E-B868-8E9F11977ED8}" srcOrd="0" destOrd="0" presId="urn:microsoft.com/office/officeart/2005/8/layout/process3"/>
    <dgm:cxn modelId="{24A6B45C-6359-41EB-9F39-3FDC89C01F08}" type="presOf" srcId="{8BB1187F-3DC9-4A22-A939-27EA3B3E627A}" destId="{8BF98ED7-6728-4D3C-B68E-ABC55C4C3844}" srcOrd="0" destOrd="0" presId="urn:microsoft.com/office/officeart/2005/8/layout/process3"/>
    <dgm:cxn modelId="{08390EEB-6230-41AE-ABE4-4612DC84EC58}" type="presOf" srcId="{4F2F7AF6-64AB-45E1-8E7A-5DA22ABD0944}" destId="{DB38DF75-6296-4343-B97B-0BAC803218AB}" srcOrd="0" destOrd="6" presId="urn:microsoft.com/office/officeart/2005/8/layout/process3"/>
    <dgm:cxn modelId="{1F26AEF5-8C1F-4D6F-BF6A-14AF789740B9}" srcId="{3797FB4A-522D-446D-9841-C81E22943D16}" destId="{92588E15-5EF3-469C-8BCB-A2130AEEFD97}" srcOrd="1" destOrd="0" parTransId="{615E1279-E3FD-46B6-AFB5-497DA6634E06}" sibTransId="{5DAD1DE8-0B60-4FDF-82A4-635999A1275B}"/>
    <dgm:cxn modelId="{CDAF1C45-86F4-4036-88BC-C9D0B8228A3A}" type="presOf" srcId="{78B3B35F-59E2-42A3-B896-E839873896C4}" destId="{1BA6C6A0-0207-4153-966B-08229EB6E102}" srcOrd="0" destOrd="0" presId="urn:microsoft.com/office/officeart/2005/8/layout/process3"/>
    <dgm:cxn modelId="{3B6E2A6D-B96E-4C32-AB89-3F657DE9B8C0}" srcId="{78B3B35F-59E2-42A3-B896-E839873896C4}" destId="{B06ACD33-E4F8-420A-867C-E93BE9F3C625}" srcOrd="1" destOrd="0" parTransId="{D784D988-A1A6-43AB-83CE-F7A9D7D44137}" sibTransId="{4DB68D4E-0B37-4D76-BE18-DA677189E4BB}"/>
    <dgm:cxn modelId="{71877738-D0E4-46CD-BA3B-4D80BA72F85C}" type="presOf" srcId="{9B94DC22-7151-4A43-BAD7-E0C1F413A01E}" destId="{FFC75546-D480-4D40-806F-25EAD40BD926}" srcOrd="0" destOrd="0" presId="urn:microsoft.com/office/officeart/2005/8/layout/process3"/>
    <dgm:cxn modelId="{EC29DCDD-CC90-449A-A170-1E38E40BA1D1}" srcId="{78B3B35F-59E2-42A3-B896-E839873896C4}" destId="{44519EAF-722A-47A0-BEF7-A736A163B8C2}" srcOrd="3" destOrd="0" parTransId="{063D8B52-76C9-493E-B25B-082597D81353}" sibTransId="{48BE702B-C735-4B65-A9A2-26D14DAF3699}"/>
    <dgm:cxn modelId="{C9D189CC-67A2-44BD-B8F0-18E8E7AA5E41}" srcId="{3797FB4A-522D-446D-9841-C81E22943D16}" destId="{2A817121-F1EA-4D20-A839-CBC7D6EF3A8D}" srcOrd="3" destOrd="0" parTransId="{00F30540-D627-4B78-A9FF-901C7E1D3279}" sibTransId="{85ECDBF9-71EA-495C-8B2C-3317201CEF98}"/>
    <dgm:cxn modelId="{875A99DF-458B-49D2-9B57-F6300B2A0E9A}" srcId="{8BB1187F-3DC9-4A22-A939-27EA3B3E627A}" destId="{B822E61E-5393-44B9-8CFF-3F41290D45DB}" srcOrd="4" destOrd="0" parTransId="{E00379A9-5031-411E-A93C-9D1CCA5DA518}" sibTransId="{D323C789-8584-44EA-A9B2-F3FB0BA0D963}"/>
    <dgm:cxn modelId="{53D84D61-D767-451F-A44F-92F0DF29B4FF}" type="presOf" srcId="{B822E61E-5393-44B9-8CFF-3F41290D45DB}" destId="{DB38DF75-6296-4343-B97B-0BAC803218AB}" srcOrd="0" destOrd="4" presId="urn:microsoft.com/office/officeart/2005/8/layout/process3"/>
    <dgm:cxn modelId="{37FF62CC-FD32-4B90-98AC-311E05EBC85D}" srcId="{32E2E3D9-ADD4-4FF5-969A-E9823F00F539}" destId="{78B3B35F-59E2-42A3-B896-E839873896C4}" srcOrd="0" destOrd="0" parTransId="{B8AA2C28-C075-4309-9EE4-9286B174347C}" sibTransId="{9B94DC22-7151-4A43-BAD7-E0C1F413A01E}"/>
    <dgm:cxn modelId="{E673A711-B741-4EE8-B353-9AA6A8E2F9F2}" type="presParOf" srcId="{A7B2665E-23CC-4F1E-B868-8E9F11977ED8}" destId="{84B25E79-9D24-44BD-BDA4-FA7A10FEDF00}" srcOrd="0" destOrd="0" presId="urn:microsoft.com/office/officeart/2005/8/layout/process3"/>
    <dgm:cxn modelId="{398D8C67-21A5-491D-B7CA-E9850A2D8D1B}" type="presParOf" srcId="{84B25E79-9D24-44BD-BDA4-FA7A10FEDF00}" destId="{1BA6C6A0-0207-4153-966B-08229EB6E102}" srcOrd="0" destOrd="0" presId="urn:microsoft.com/office/officeart/2005/8/layout/process3"/>
    <dgm:cxn modelId="{A31A7C63-0343-4582-AA5D-FAAD2EAFCA98}" type="presParOf" srcId="{84B25E79-9D24-44BD-BDA4-FA7A10FEDF00}" destId="{5C57A79F-9B51-4F62-BD7A-B246EEB2F11D}" srcOrd="1" destOrd="0" presId="urn:microsoft.com/office/officeart/2005/8/layout/process3"/>
    <dgm:cxn modelId="{C96C3277-A3D5-4273-AA79-506C5196FA6A}" type="presParOf" srcId="{84B25E79-9D24-44BD-BDA4-FA7A10FEDF00}" destId="{2D1C7F98-D287-4567-8EEC-32D6F3720906}" srcOrd="2" destOrd="0" presId="urn:microsoft.com/office/officeart/2005/8/layout/process3"/>
    <dgm:cxn modelId="{14D9BC8E-3651-46D6-952B-145CF77C2081}" type="presParOf" srcId="{A7B2665E-23CC-4F1E-B868-8E9F11977ED8}" destId="{FFC75546-D480-4D40-806F-25EAD40BD926}" srcOrd="1" destOrd="0" presId="urn:microsoft.com/office/officeart/2005/8/layout/process3"/>
    <dgm:cxn modelId="{99D2D562-F04B-40B6-9DED-351453B76F10}" type="presParOf" srcId="{FFC75546-D480-4D40-806F-25EAD40BD926}" destId="{649BE6EC-3722-4798-AEAB-0186760F80D4}" srcOrd="0" destOrd="0" presId="urn:microsoft.com/office/officeart/2005/8/layout/process3"/>
    <dgm:cxn modelId="{4F94CDBD-C304-476C-B155-B6381A2C07F3}" type="presParOf" srcId="{A7B2665E-23CC-4F1E-B868-8E9F11977ED8}" destId="{1F63BCD8-49A6-46E7-8A80-61D8CDF855F6}" srcOrd="2" destOrd="0" presId="urn:microsoft.com/office/officeart/2005/8/layout/process3"/>
    <dgm:cxn modelId="{83B8D496-244B-4CCD-8422-DAFB8D9F800A}" type="presParOf" srcId="{1F63BCD8-49A6-46E7-8A80-61D8CDF855F6}" destId="{8BF98ED7-6728-4D3C-B68E-ABC55C4C3844}" srcOrd="0" destOrd="0" presId="urn:microsoft.com/office/officeart/2005/8/layout/process3"/>
    <dgm:cxn modelId="{ECD2A0E1-EB71-4FBB-A2EE-AAC812EE6592}" type="presParOf" srcId="{1F63BCD8-49A6-46E7-8A80-61D8CDF855F6}" destId="{67CD5C01-FB64-42CF-ADC0-C90D70C1319B}" srcOrd="1" destOrd="0" presId="urn:microsoft.com/office/officeart/2005/8/layout/process3"/>
    <dgm:cxn modelId="{46886018-D5DA-4550-A97C-EA4130C1B549}" type="presParOf" srcId="{1F63BCD8-49A6-46E7-8A80-61D8CDF855F6}" destId="{DB38DF75-6296-4343-B97B-0BAC803218AB}" srcOrd="2" destOrd="0" presId="urn:microsoft.com/office/officeart/2005/8/layout/process3"/>
    <dgm:cxn modelId="{3859D07D-DD9B-487A-BA78-2B72592E7FBE}" type="presParOf" srcId="{A7B2665E-23CC-4F1E-B868-8E9F11977ED8}" destId="{6F8F30A7-61F4-4725-9DD6-12806AE6DC40}" srcOrd="3" destOrd="0" presId="urn:microsoft.com/office/officeart/2005/8/layout/process3"/>
    <dgm:cxn modelId="{5AC19400-AAD2-4628-8ABC-C3E09E49CF7F}" type="presParOf" srcId="{6F8F30A7-61F4-4725-9DD6-12806AE6DC40}" destId="{3ED53852-78F8-4E0B-891E-CCB68288E26F}" srcOrd="0" destOrd="0" presId="urn:microsoft.com/office/officeart/2005/8/layout/process3"/>
    <dgm:cxn modelId="{CF9ADC78-AEEF-457F-A5F0-63B6D7F58C80}" type="presParOf" srcId="{A7B2665E-23CC-4F1E-B868-8E9F11977ED8}" destId="{64C1F959-6B9F-4E68-B4BA-62E93D2206B2}" srcOrd="4" destOrd="0" presId="urn:microsoft.com/office/officeart/2005/8/layout/process3"/>
    <dgm:cxn modelId="{FE02FC65-A33B-4449-B146-0EA359D65E44}" type="presParOf" srcId="{64C1F959-6B9F-4E68-B4BA-62E93D2206B2}" destId="{E99C98C5-2C7A-4761-B789-8C0837D442FE}" srcOrd="0" destOrd="0" presId="urn:microsoft.com/office/officeart/2005/8/layout/process3"/>
    <dgm:cxn modelId="{A9139E4D-D5A6-4F60-8179-42870645D400}" type="presParOf" srcId="{64C1F959-6B9F-4E68-B4BA-62E93D2206B2}" destId="{B0C65D59-9297-4330-952B-28CD5E32DCBB}" srcOrd="1" destOrd="0" presId="urn:microsoft.com/office/officeart/2005/8/layout/process3"/>
    <dgm:cxn modelId="{88A12ABD-5A53-4F45-81BC-FD3013B68F06}" type="presParOf" srcId="{64C1F959-6B9F-4E68-B4BA-62E93D2206B2}" destId="{AA9D7F47-2021-4D49-A6B1-CAACCC8B1DE6}"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7A79F-9B51-4F62-BD7A-B246EEB2F11D}">
      <dsp:nvSpPr>
        <dsp:cNvPr id="0" name=""/>
        <dsp:cNvSpPr/>
      </dsp:nvSpPr>
      <dsp:spPr>
        <a:xfrm>
          <a:off x="10661" y="-146869"/>
          <a:ext cx="2077189" cy="1138737"/>
        </a:xfrm>
        <a:prstGeom prst="roundRect">
          <a:avLst>
            <a:gd name="adj" fmla="val 10000"/>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a:lnSpc>
              <a:spcPct val="90000"/>
            </a:lnSpc>
            <a:spcBef>
              <a:spcPct val="0"/>
            </a:spcBef>
            <a:spcAft>
              <a:spcPct val="35000"/>
            </a:spcAft>
          </a:pPr>
          <a:r>
            <a:rPr lang="ru-RU" sz="1700" b="1" kern="1200" dirty="0" smtClean="0"/>
            <a:t>1-й этап - подготовительный</a:t>
          </a:r>
          <a:endParaRPr lang="ru-RU" sz="1700" b="1" kern="1200" dirty="0"/>
        </a:p>
      </dsp:txBody>
      <dsp:txXfrm>
        <a:off x="10661" y="-146869"/>
        <a:ext cx="2077189" cy="759158"/>
      </dsp:txXfrm>
    </dsp:sp>
    <dsp:sp modelId="{2D1C7F98-D287-4567-8EEC-32D6F3720906}">
      <dsp:nvSpPr>
        <dsp:cNvPr id="0" name=""/>
        <dsp:cNvSpPr/>
      </dsp:nvSpPr>
      <dsp:spPr>
        <a:xfrm>
          <a:off x="530947" y="612288"/>
          <a:ext cx="1897895" cy="4536000"/>
        </a:xfrm>
        <a:prstGeom prst="roundRect">
          <a:avLst>
            <a:gd name="adj" fmla="val 10000"/>
          </a:avLst>
        </a:prstGeom>
        <a:solidFill>
          <a:schemeClr val="lt1">
            <a:alpha val="90000"/>
            <a:hueOff val="0"/>
            <a:satOff val="0"/>
            <a:lumOff val="0"/>
            <a:alphaOff val="0"/>
          </a:schemeClr>
        </a:solidFill>
        <a:ln w="9525" cap="flat" cmpd="sng" algn="ctr">
          <a:solidFill>
            <a:schemeClr val="accent2">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0904" tIns="120904" rIns="120904" bIns="120904" numCol="1" spcCol="1270" anchor="t" anchorCtr="0">
          <a:noAutofit/>
        </a:bodyPr>
        <a:lstStyle/>
        <a:p>
          <a:pPr marL="171450" lvl="1" indent="-171450" algn="l" defTabSz="755650">
            <a:lnSpc>
              <a:spcPct val="90000"/>
            </a:lnSpc>
            <a:spcBef>
              <a:spcPct val="0"/>
            </a:spcBef>
            <a:spcAft>
              <a:spcPct val="15000"/>
            </a:spcAft>
            <a:buChar char="••"/>
          </a:pPr>
          <a:r>
            <a:rPr lang="ru-RU" sz="1700" b="1" kern="1200" dirty="0" smtClean="0"/>
            <a:t>Разработка конспектов занятий, экскурсий</a:t>
          </a:r>
          <a:endParaRPr lang="ru-RU" sz="1700" b="1" kern="1200" dirty="0"/>
        </a:p>
        <a:p>
          <a:pPr marL="171450" lvl="1" indent="-171450" algn="l" defTabSz="755650">
            <a:lnSpc>
              <a:spcPct val="90000"/>
            </a:lnSpc>
            <a:spcBef>
              <a:spcPct val="0"/>
            </a:spcBef>
            <a:spcAft>
              <a:spcPct val="15000"/>
            </a:spcAft>
            <a:buChar char="••"/>
          </a:pPr>
          <a:r>
            <a:rPr lang="ru-RU" sz="1700" b="1" kern="1200" dirty="0" smtClean="0"/>
            <a:t>Подбор художественной литературы</a:t>
          </a:r>
          <a:endParaRPr lang="ru-RU" sz="1700" b="1" kern="1200" dirty="0"/>
        </a:p>
        <a:p>
          <a:pPr marL="171450" lvl="1" indent="-171450" algn="l" defTabSz="755650">
            <a:lnSpc>
              <a:spcPct val="90000"/>
            </a:lnSpc>
            <a:spcBef>
              <a:spcPct val="0"/>
            </a:spcBef>
            <a:spcAft>
              <a:spcPct val="15000"/>
            </a:spcAft>
            <a:buChar char="••"/>
          </a:pPr>
          <a:r>
            <a:rPr lang="ru-RU" sz="1700" b="1" kern="1200" dirty="0" smtClean="0"/>
            <a:t>Подбор дидактических пособий</a:t>
          </a:r>
          <a:endParaRPr lang="ru-RU" sz="1700" b="1" kern="1200" dirty="0"/>
        </a:p>
        <a:p>
          <a:pPr marL="171450" lvl="1" indent="-171450" algn="l" defTabSz="755650">
            <a:lnSpc>
              <a:spcPct val="90000"/>
            </a:lnSpc>
            <a:spcBef>
              <a:spcPct val="0"/>
            </a:spcBef>
            <a:spcAft>
              <a:spcPct val="15000"/>
            </a:spcAft>
            <a:buChar char="••"/>
          </a:pPr>
          <a:r>
            <a:rPr lang="ru-RU" sz="1700" b="1" kern="1200" dirty="0" smtClean="0"/>
            <a:t>Подбор аудиозаписей</a:t>
          </a:r>
          <a:endParaRPr lang="ru-RU" sz="1700" b="1" kern="1200" dirty="0"/>
        </a:p>
        <a:p>
          <a:pPr marL="171450" lvl="1" indent="-171450" algn="l" defTabSz="755650">
            <a:lnSpc>
              <a:spcPct val="90000"/>
            </a:lnSpc>
            <a:spcBef>
              <a:spcPct val="0"/>
            </a:spcBef>
            <a:spcAft>
              <a:spcPct val="15000"/>
            </a:spcAft>
            <a:buChar char="••"/>
          </a:pPr>
          <a:r>
            <a:rPr lang="ru-RU" sz="1700" b="1" kern="1200" dirty="0" smtClean="0"/>
            <a:t>Приготовление материалов для творчества</a:t>
          </a:r>
          <a:endParaRPr lang="ru-RU" sz="1700" b="1" kern="1200" dirty="0"/>
        </a:p>
      </dsp:txBody>
      <dsp:txXfrm>
        <a:off x="586534" y="667875"/>
        <a:ext cx="1786721" cy="4424826"/>
      </dsp:txXfrm>
    </dsp:sp>
    <dsp:sp modelId="{FFC75546-D480-4D40-806F-25EAD40BD926}">
      <dsp:nvSpPr>
        <dsp:cNvPr id="0" name=""/>
        <dsp:cNvSpPr/>
      </dsp:nvSpPr>
      <dsp:spPr>
        <a:xfrm>
          <a:off x="2352793" y="-3320"/>
          <a:ext cx="561678" cy="472059"/>
        </a:xfrm>
        <a:prstGeom prst="rightArrow">
          <a:avLst>
            <a:gd name="adj1" fmla="val 60000"/>
            <a:gd name="adj2" fmla="val 50000"/>
          </a:avLst>
        </a:prstGeom>
        <a:gradFill rotWithShape="0">
          <a:gsLst>
            <a:gs pos="0">
              <a:schemeClr val="accent2">
                <a:shade val="90000"/>
                <a:hueOff val="0"/>
                <a:satOff val="0"/>
                <a:lumOff val="0"/>
                <a:alphaOff val="0"/>
                <a:shade val="51000"/>
                <a:satMod val="130000"/>
              </a:schemeClr>
            </a:gs>
            <a:gs pos="80000">
              <a:schemeClr val="accent2">
                <a:shade val="90000"/>
                <a:hueOff val="0"/>
                <a:satOff val="0"/>
                <a:lumOff val="0"/>
                <a:alphaOff val="0"/>
                <a:shade val="93000"/>
                <a:satMod val="130000"/>
              </a:schemeClr>
            </a:gs>
            <a:gs pos="100000">
              <a:schemeClr val="accent2">
                <a:shade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ru-RU" sz="400" kern="1200"/>
        </a:p>
      </dsp:txBody>
      <dsp:txXfrm>
        <a:off x="2352793" y="91092"/>
        <a:ext cx="420060" cy="283235"/>
      </dsp:txXfrm>
    </dsp:sp>
    <dsp:sp modelId="{67CD5C01-FB64-42CF-ADC0-C90D70C1319B}">
      <dsp:nvSpPr>
        <dsp:cNvPr id="0" name=""/>
        <dsp:cNvSpPr/>
      </dsp:nvSpPr>
      <dsp:spPr>
        <a:xfrm>
          <a:off x="3147621" y="-146869"/>
          <a:ext cx="2122700" cy="1138737"/>
        </a:xfrm>
        <a:prstGeom prst="roundRect">
          <a:avLst>
            <a:gd name="adj" fmla="val 10000"/>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a:lnSpc>
              <a:spcPct val="90000"/>
            </a:lnSpc>
            <a:spcBef>
              <a:spcPct val="0"/>
            </a:spcBef>
            <a:spcAft>
              <a:spcPct val="35000"/>
            </a:spcAft>
          </a:pPr>
          <a:r>
            <a:rPr lang="ru-RU" sz="1700" b="1" kern="1200" dirty="0" smtClean="0"/>
            <a:t>2-й этап – реализация проекта</a:t>
          </a:r>
          <a:endParaRPr lang="ru-RU" sz="1700" b="1" kern="1200" dirty="0"/>
        </a:p>
      </dsp:txBody>
      <dsp:txXfrm>
        <a:off x="3147621" y="-146869"/>
        <a:ext cx="2122700" cy="759158"/>
      </dsp:txXfrm>
    </dsp:sp>
    <dsp:sp modelId="{DB38DF75-6296-4343-B97B-0BAC803218AB}">
      <dsp:nvSpPr>
        <dsp:cNvPr id="0" name=""/>
        <dsp:cNvSpPr/>
      </dsp:nvSpPr>
      <dsp:spPr>
        <a:xfrm>
          <a:off x="3702904" y="612288"/>
          <a:ext cx="1897895" cy="4536000"/>
        </a:xfrm>
        <a:prstGeom prst="roundRect">
          <a:avLst>
            <a:gd name="adj" fmla="val 10000"/>
          </a:avLst>
        </a:prstGeom>
        <a:solidFill>
          <a:schemeClr val="lt1">
            <a:alpha val="90000"/>
            <a:hueOff val="0"/>
            <a:satOff val="0"/>
            <a:lumOff val="0"/>
            <a:alphaOff val="0"/>
          </a:schemeClr>
        </a:solidFill>
        <a:ln w="9525" cap="flat" cmpd="sng" algn="ctr">
          <a:solidFill>
            <a:schemeClr val="accent2">
              <a:alpha val="90000"/>
              <a:hueOff val="0"/>
              <a:satOff val="0"/>
              <a:lumOff val="0"/>
              <a:alphaOff val="-2000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ru-RU" sz="1600" b="1" kern="1200" dirty="0" smtClean="0"/>
            <a:t>Дидактические игры</a:t>
          </a:r>
          <a:endParaRPr lang="ru-RU" sz="1600" b="1" kern="1200" dirty="0"/>
        </a:p>
        <a:p>
          <a:pPr marL="171450" lvl="1" indent="-171450" algn="l" defTabSz="711200">
            <a:lnSpc>
              <a:spcPct val="90000"/>
            </a:lnSpc>
            <a:spcBef>
              <a:spcPct val="0"/>
            </a:spcBef>
            <a:spcAft>
              <a:spcPct val="15000"/>
            </a:spcAft>
            <a:buChar char="••"/>
          </a:pPr>
          <a:r>
            <a:rPr lang="ru-RU" sz="1600" b="1" kern="1200" dirty="0" smtClean="0"/>
            <a:t>Беседы</a:t>
          </a:r>
          <a:endParaRPr lang="ru-RU" sz="1600" b="1" kern="1200" dirty="0"/>
        </a:p>
        <a:p>
          <a:pPr marL="171450" lvl="1" indent="-171450" algn="l" defTabSz="711200">
            <a:lnSpc>
              <a:spcPct val="90000"/>
            </a:lnSpc>
            <a:spcBef>
              <a:spcPct val="0"/>
            </a:spcBef>
            <a:spcAft>
              <a:spcPct val="15000"/>
            </a:spcAft>
            <a:buChar char="••"/>
          </a:pPr>
          <a:r>
            <a:rPr lang="ru-RU" sz="1600" b="1" kern="1200" dirty="0" smtClean="0"/>
            <a:t>Игры-драматизации по произведениям</a:t>
          </a:r>
          <a:endParaRPr lang="ru-RU" sz="1600" b="1" kern="1200" dirty="0"/>
        </a:p>
        <a:p>
          <a:pPr marL="171450" lvl="1" indent="-171450" algn="l" defTabSz="711200">
            <a:lnSpc>
              <a:spcPct val="90000"/>
            </a:lnSpc>
            <a:spcBef>
              <a:spcPct val="0"/>
            </a:spcBef>
            <a:spcAft>
              <a:spcPct val="15000"/>
            </a:spcAft>
            <a:buChar char="••"/>
          </a:pPr>
          <a:r>
            <a:rPr lang="ru-RU" sz="1600" b="1" kern="1200" dirty="0" smtClean="0"/>
            <a:t>Наблюдения</a:t>
          </a:r>
          <a:endParaRPr lang="ru-RU" sz="1600" b="1" kern="1200" dirty="0"/>
        </a:p>
        <a:p>
          <a:pPr marL="171450" lvl="1" indent="-171450" algn="l" defTabSz="711200">
            <a:lnSpc>
              <a:spcPct val="90000"/>
            </a:lnSpc>
            <a:spcBef>
              <a:spcPct val="0"/>
            </a:spcBef>
            <a:spcAft>
              <a:spcPct val="15000"/>
            </a:spcAft>
            <a:buChar char="••"/>
          </a:pPr>
          <a:r>
            <a:rPr lang="ru-RU" sz="1600" b="1" kern="1200" dirty="0" smtClean="0"/>
            <a:t>Календарь природы</a:t>
          </a:r>
          <a:endParaRPr lang="ru-RU" sz="1600" b="1" kern="1200" dirty="0"/>
        </a:p>
        <a:p>
          <a:pPr marL="171450" lvl="1" indent="-171450" algn="l" defTabSz="711200">
            <a:lnSpc>
              <a:spcPct val="90000"/>
            </a:lnSpc>
            <a:spcBef>
              <a:spcPct val="0"/>
            </a:spcBef>
            <a:spcAft>
              <a:spcPct val="15000"/>
            </a:spcAft>
            <a:buChar char="••"/>
          </a:pPr>
          <a:r>
            <a:rPr lang="ru-RU" sz="1600" b="1" kern="1200" dirty="0" smtClean="0"/>
            <a:t>Творческая деятельность</a:t>
          </a:r>
          <a:endParaRPr lang="ru-RU" sz="1600" b="1" kern="1200" dirty="0"/>
        </a:p>
        <a:p>
          <a:pPr marL="171450" lvl="1" indent="-171450" algn="l" defTabSz="711200">
            <a:lnSpc>
              <a:spcPct val="90000"/>
            </a:lnSpc>
            <a:spcBef>
              <a:spcPct val="0"/>
            </a:spcBef>
            <a:spcAft>
              <a:spcPct val="15000"/>
            </a:spcAft>
            <a:buChar char="••"/>
          </a:pPr>
          <a:r>
            <a:rPr lang="ru-RU" sz="1600" b="1" kern="1200" dirty="0" smtClean="0"/>
            <a:t>Музыкальное творчество</a:t>
          </a:r>
          <a:endParaRPr lang="ru-RU" sz="1600" b="1" kern="1200" dirty="0"/>
        </a:p>
        <a:p>
          <a:pPr marL="171450" lvl="1" indent="-171450" algn="l" defTabSz="711200">
            <a:lnSpc>
              <a:spcPct val="90000"/>
            </a:lnSpc>
            <a:spcBef>
              <a:spcPct val="0"/>
            </a:spcBef>
            <a:spcAft>
              <a:spcPct val="15000"/>
            </a:spcAft>
            <a:buChar char="••"/>
          </a:pPr>
          <a:r>
            <a:rPr lang="ru-RU" sz="1600" b="1" kern="1200" dirty="0" smtClean="0"/>
            <a:t>Трудовая деятельность</a:t>
          </a:r>
          <a:endParaRPr lang="ru-RU" sz="1600" b="1" kern="1200" dirty="0"/>
        </a:p>
        <a:p>
          <a:pPr marL="57150" lvl="1" indent="-57150" algn="l" defTabSz="222250">
            <a:lnSpc>
              <a:spcPct val="90000"/>
            </a:lnSpc>
            <a:spcBef>
              <a:spcPct val="0"/>
            </a:spcBef>
            <a:spcAft>
              <a:spcPct val="15000"/>
            </a:spcAft>
            <a:buChar char="••"/>
          </a:pPr>
          <a:endParaRPr lang="ru-RU" sz="500" kern="1200" dirty="0"/>
        </a:p>
      </dsp:txBody>
      <dsp:txXfrm>
        <a:off x="3758491" y="667875"/>
        <a:ext cx="1786721" cy="4424826"/>
      </dsp:txXfrm>
    </dsp:sp>
    <dsp:sp modelId="{6F8F30A7-61F4-4725-9DD6-12806AE6DC40}">
      <dsp:nvSpPr>
        <dsp:cNvPr id="0" name=""/>
        <dsp:cNvSpPr/>
      </dsp:nvSpPr>
      <dsp:spPr>
        <a:xfrm>
          <a:off x="5529575" y="-3320"/>
          <a:ext cx="549617" cy="472059"/>
        </a:xfrm>
        <a:prstGeom prst="rightArrow">
          <a:avLst>
            <a:gd name="adj1" fmla="val 60000"/>
            <a:gd name="adj2" fmla="val 50000"/>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ru-RU" sz="400" kern="1200"/>
        </a:p>
      </dsp:txBody>
      <dsp:txXfrm>
        <a:off x="5529575" y="91092"/>
        <a:ext cx="407999" cy="283235"/>
      </dsp:txXfrm>
    </dsp:sp>
    <dsp:sp modelId="{B0C65D59-9297-4330-952B-28CD5E32DCBB}">
      <dsp:nvSpPr>
        <dsp:cNvPr id="0" name=""/>
        <dsp:cNvSpPr/>
      </dsp:nvSpPr>
      <dsp:spPr>
        <a:xfrm>
          <a:off x="6307336" y="-146869"/>
          <a:ext cx="2115982" cy="1138737"/>
        </a:xfrm>
        <a:prstGeom prst="roundRect">
          <a:avLst>
            <a:gd name="adj" fmla="val 10000"/>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64770" numCol="1" spcCol="1270" anchor="t" anchorCtr="0">
          <a:noAutofit/>
        </a:bodyPr>
        <a:lstStyle/>
        <a:p>
          <a:pPr lvl="0" algn="l" defTabSz="755650">
            <a:lnSpc>
              <a:spcPct val="90000"/>
            </a:lnSpc>
            <a:spcBef>
              <a:spcPct val="0"/>
            </a:spcBef>
            <a:spcAft>
              <a:spcPct val="35000"/>
            </a:spcAft>
          </a:pPr>
          <a:r>
            <a:rPr lang="ru-RU" sz="1700" b="1" kern="1200" dirty="0" smtClean="0"/>
            <a:t>3-й этап – подведение итогов</a:t>
          </a:r>
          <a:endParaRPr lang="ru-RU" sz="1700" b="1" kern="1200" dirty="0"/>
        </a:p>
      </dsp:txBody>
      <dsp:txXfrm>
        <a:off x="6307336" y="-146869"/>
        <a:ext cx="2115982" cy="759158"/>
      </dsp:txXfrm>
    </dsp:sp>
    <dsp:sp modelId="{AA9D7F47-2021-4D49-A6B1-CAACCC8B1DE6}">
      <dsp:nvSpPr>
        <dsp:cNvPr id="0" name=""/>
        <dsp:cNvSpPr/>
      </dsp:nvSpPr>
      <dsp:spPr>
        <a:xfrm>
          <a:off x="6732386" y="612288"/>
          <a:ext cx="1897895" cy="4536000"/>
        </a:xfrm>
        <a:prstGeom prst="roundRect">
          <a:avLst>
            <a:gd name="adj" fmla="val 10000"/>
          </a:avLst>
        </a:prstGeom>
        <a:solidFill>
          <a:schemeClr val="lt1">
            <a:alpha val="90000"/>
            <a:hueOff val="0"/>
            <a:satOff val="0"/>
            <a:lumOff val="0"/>
            <a:alphaOff val="0"/>
          </a:schemeClr>
        </a:solidFill>
        <a:ln w="9525" cap="flat" cmpd="sng" algn="ctr">
          <a:solidFill>
            <a:schemeClr val="accent2">
              <a:alpha val="90000"/>
              <a:hueOff val="0"/>
              <a:satOff val="0"/>
              <a:lumOff val="0"/>
              <a:alphaOff val="-4000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ru-RU" sz="1600" b="1" kern="1200" dirty="0" smtClean="0"/>
            <a:t>Выставка совместных работ родителей и детей</a:t>
          </a:r>
          <a:endParaRPr lang="ru-RU" sz="1600" b="1" kern="1200" dirty="0"/>
        </a:p>
        <a:p>
          <a:pPr marL="171450" lvl="1" indent="-171450" algn="l" defTabSz="711200">
            <a:lnSpc>
              <a:spcPct val="90000"/>
            </a:lnSpc>
            <a:spcBef>
              <a:spcPct val="0"/>
            </a:spcBef>
            <a:spcAft>
              <a:spcPct val="15000"/>
            </a:spcAft>
            <a:buChar char="••"/>
          </a:pPr>
          <a:r>
            <a:rPr lang="ru-RU" sz="1600" b="1" kern="1200" dirty="0" smtClean="0"/>
            <a:t>Проведение развлечения</a:t>
          </a:r>
          <a:endParaRPr lang="ru-RU" sz="1600" b="1" kern="1200" dirty="0"/>
        </a:p>
        <a:p>
          <a:pPr marL="171450" lvl="1" indent="-171450" algn="l" defTabSz="711200">
            <a:lnSpc>
              <a:spcPct val="90000"/>
            </a:lnSpc>
            <a:spcBef>
              <a:spcPct val="0"/>
            </a:spcBef>
            <a:spcAft>
              <a:spcPct val="15000"/>
            </a:spcAft>
            <a:buChar char="••"/>
          </a:pPr>
          <a:r>
            <a:rPr lang="ru-RU" sz="1600" b="1" kern="1200" dirty="0" smtClean="0"/>
            <a:t>Выставка детских рисунков </a:t>
          </a:r>
          <a:endParaRPr lang="ru-RU" sz="1600" b="1" kern="1200" dirty="0"/>
        </a:p>
        <a:p>
          <a:pPr marL="171450" lvl="1" indent="-171450" algn="l" defTabSz="711200">
            <a:lnSpc>
              <a:spcPct val="90000"/>
            </a:lnSpc>
            <a:spcBef>
              <a:spcPct val="0"/>
            </a:spcBef>
            <a:spcAft>
              <a:spcPct val="15000"/>
            </a:spcAft>
            <a:buChar char="••"/>
          </a:pPr>
          <a:r>
            <a:rPr lang="ru-RU" sz="1600" b="1" kern="1200" dirty="0" smtClean="0"/>
            <a:t>Занятие по познавательному развитию </a:t>
          </a:r>
          <a:endParaRPr lang="ru-RU" sz="1600" b="1" kern="1200" dirty="0"/>
        </a:p>
      </dsp:txBody>
      <dsp:txXfrm>
        <a:off x="6787973" y="667875"/>
        <a:ext cx="1786721" cy="4424826"/>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786DDDE-3C24-42F7-AD86-2E92357493A0}" type="datetimeFigureOut">
              <a:rPr lang="ru-RU" smtClean="0"/>
              <a:pPr/>
              <a:t>24.10.2023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6EAE15F-6247-4BFE-8560-255CB9D3AF3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86DDDE-3C24-42F7-AD86-2E92357493A0}" type="datetimeFigureOut">
              <a:rPr lang="ru-RU" smtClean="0"/>
              <a:pPr/>
              <a:t>24.10.2023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6EAE15F-6247-4BFE-8560-255CB9D3AF3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86DDDE-3C24-42F7-AD86-2E92357493A0}" type="datetimeFigureOut">
              <a:rPr lang="ru-RU" smtClean="0"/>
              <a:pPr/>
              <a:t>24.10.2023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6EAE15F-6247-4BFE-8560-255CB9D3AF3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786DDDE-3C24-42F7-AD86-2E92357493A0}" type="datetimeFigureOut">
              <a:rPr lang="ru-RU" smtClean="0"/>
              <a:pPr/>
              <a:t>24.10.2023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6EAE15F-6247-4BFE-8560-255CB9D3AF3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786DDDE-3C24-42F7-AD86-2E92357493A0}" type="datetimeFigureOut">
              <a:rPr lang="ru-RU" smtClean="0"/>
              <a:pPr/>
              <a:t>24.10.2023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6EAE15F-6247-4BFE-8560-255CB9D3AF3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786DDDE-3C24-42F7-AD86-2E92357493A0}" type="datetimeFigureOut">
              <a:rPr lang="ru-RU" smtClean="0"/>
              <a:pPr/>
              <a:t>24.10.2023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6EAE15F-6247-4BFE-8560-255CB9D3AF3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786DDDE-3C24-42F7-AD86-2E92357493A0}" type="datetimeFigureOut">
              <a:rPr lang="ru-RU" smtClean="0"/>
              <a:pPr/>
              <a:t>24.10.2023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6EAE15F-6247-4BFE-8560-255CB9D3AF3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786DDDE-3C24-42F7-AD86-2E92357493A0}" type="datetimeFigureOut">
              <a:rPr lang="ru-RU" smtClean="0"/>
              <a:pPr/>
              <a:t>24.10.2023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6EAE15F-6247-4BFE-8560-255CB9D3AF3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86DDDE-3C24-42F7-AD86-2E92357493A0}" type="datetimeFigureOut">
              <a:rPr lang="ru-RU" smtClean="0"/>
              <a:pPr/>
              <a:t>24.10.2023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6EAE15F-6247-4BFE-8560-255CB9D3AF3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786DDDE-3C24-42F7-AD86-2E92357493A0}" type="datetimeFigureOut">
              <a:rPr lang="ru-RU" smtClean="0"/>
              <a:pPr/>
              <a:t>24.10.2023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6EAE15F-6247-4BFE-8560-255CB9D3AF3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786DDDE-3C24-42F7-AD86-2E92357493A0}" type="datetimeFigureOut">
              <a:rPr lang="ru-RU" smtClean="0"/>
              <a:pPr/>
              <a:t>24.10.2023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6EAE15F-6247-4BFE-8560-255CB9D3AF3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l="-1000" r="-1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86DDDE-3C24-42F7-AD86-2E92357493A0}" type="datetimeFigureOut">
              <a:rPr lang="ru-RU" smtClean="0"/>
              <a:pPr/>
              <a:t>24.10.2023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AE15F-6247-4BFE-8560-255CB9D3AF3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1520" y="188640"/>
            <a:ext cx="8568952" cy="396044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000" b="1" dirty="0" smtClean="0">
                <a:latin typeface="Times New Roman" panose="02020603050405020304" pitchFamily="18" charset="0"/>
                <a:ea typeface="Times New Roman"/>
                <a:cs typeface="Times New Roman" panose="02020603050405020304" pitchFamily="18" charset="0"/>
              </a:rPr>
              <a:t>Т </a:t>
            </a:r>
            <a:endParaRPr lang="ru-RU" sz="2000" b="1" spc="50" dirty="0">
              <a:ln w="11430"/>
              <a:effectLst>
                <a:outerShdw blurRad="38100" dist="38100" dir="2700000" algn="tl">
                  <a:srgbClr val="000000">
                    <a:alpha val="43137"/>
                  </a:srgbClr>
                </a:outerShdw>
              </a:effectLst>
            </a:endParaRPr>
          </a:p>
        </p:txBody>
      </p:sp>
      <p:pic>
        <p:nvPicPr>
          <p:cNvPr id="4" name="Picture 2" descr="D:\К педсовету на октябрь 2023г\Фото\Screenshot_20231011_1212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690242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63688" y="332656"/>
            <a:ext cx="9433048" cy="707245"/>
          </a:xfrm>
          <a:prstGeom prst="rect">
            <a:avLst/>
          </a:prstGeom>
        </p:spPr>
        <p:txBody>
          <a:bodyPr wrap="square">
            <a:spAutoFit/>
          </a:bodyPr>
          <a:lstStyle/>
          <a:p>
            <a:pPr marL="1097280" indent="-6350" algn="ctr">
              <a:lnSpc>
                <a:spcPct val="111000"/>
              </a:lnSpc>
              <a:spcAft>
                <a:spcPts val="70"/>
              </a:spcAft>
            </a:pPr>
            <a:r>
              <a:rPr lang="ru-RU" b="1" dirty="0">
                <a:solidFill>
                  <a:srgbClr val="000000"/>
                </a:solidFill>
                <a:latin typeface="Times New Roman" panose="02020603050405020304" pitchFamily="18" charset="0"/>
                <a:ea typeface="Times New Roman"/>
                <a:cs typeface="Times New Roman" panose="02020603050405020304" pitchFamily="18" charset="0"/>
              </a:rPr>
              <a:t>Структурное подразделение «Детский сад комбинированного вида «Ягодка» МБДОУ «Детский сад «Планета детства» комбинированного вида»  </a:t>
            </a:r>
          </a:p>
        </p:txBody>
      </p:sp>
      <p:sp>
        <p:nvSpPr>
          <p:cNvPr id="5" name="Прямоугольник 4"/>
          <p:cNvSpPr/>
          <p:nvPr/>
        </p:nvSpPr>
        <p:spPr>
          <a:xfrm>
            <a:off x="2195736" y="2132857"/>
            <a:ext cx="8784976" cy="1354217"/>
          </a:xfrm>
          <a:prstGeom prst="rect">
            <a:avLst/>
          </a:prstGeom>
        </p:spPr>
        <p:txBody>
          <a:bodyPr wrap="square">
            <a:spAutoFit/>
          </a:bodyPr>
          <a:lstStyle/>
          <a:p>
            <a:pPr algn="ctr"/>
            <a:r>
              <a:rPr lang="ru-RU" sz="2800" b="1" dirty="0" smtClean="0">
                <a:latin typeface="Times New Roman" pitchFamily="18" charset="0"/>
                <a:cs typeface="Times New Roman" pitchFamily="18" charset="0"/>
              </a:rPr>
              <a:t>Краткосрочный проект</a:t>
            </a:r>
          </a:p>
          <a:p>
            <a:pPr algn="ctr"/>
            <a:r>
              <a:rPr lang="ru-RU" sz="5400" b="1" dirty="0" smtClean="0">
                <a:solidFill>
                  <a:srgbClr val="CC0000"/>
                </a:solidFill>
                <a:latin typeface="Times New Roman" pitchFamily="18" charset="0"/>
                <a:cs typeface="Times New Roman" pitchFamily="18" charset="0"/>
              </a:rPr>
              <a:t>«Осень золотая»</a:t>
            </a:r>
            <a:endParaRPr lang="ru-RU" sz="5400" dirty="0">
              <a:solidFill>
                <a:srgbClr val="CC0000"/>
              </a:solidFill>
            </a:endParaRPr>
          </a:p>
        </p:txBody>
      </p:sp>
      <p:sp>
        <p:nvSpPr>
          <p:cNvPr id="6" name="Прямоугольник 5"/>
          <p:cNvSpPr/>
          <p:nvPr/>
        </p:nvSpPr>
        <p:spPr>
          <a:xfrm>
            <a:off x="8100393" y="4581129"/>
            <a:ext cx="3312367" cy="1415772"/>
          </a:xfrm>
          <a:prstGeom prst="rect">
            <a:avLst/>
          </a:prstGeom>
        </p:spPr>
        <p:txBody>
          <a:bodyPr wrap="square">
            <a:spAutoFit/>
          </a:bodyPr>
          <a:lstStyle/>
          <a:p>
            <a:pPr algn="r">
              <a:spcBef>
                <a:spcPct val="0"/>
              </a:spcBef>
              <a:buClrTx/>
              <a:buFontTx/>
              <a:buNone/>
              <a:defRPr/>
            </a:pPr>
            <a:r>
              <a:rPr lang="ru-RU" b="1" dirty="0">
                <a:latin typeface="Times New Roman" pitchFamily="18" charset="0"/>
                <a:cs typeface="Times New Roman" pitchFamily="18" charset="0"/>
              </a:rPr>
              <a:t>Подготовила </a:t>
            </a:r>
            <a:r>
              <a:rPr lang="ru-RU" b="1" dirty="0" smtClean="0">
                <a:latin typeface="Times New Roman" pitchFamily="18" charset="0"/>
                <a:cs typeface="Times New Roman" pitchFamily="18" charset="0"/>
              </a:rPr>
              <a:t>воспитатель</a:t>
            </a:r>
          </a:p>
          <a:p>
            <a:pPr algn="r">
              <a:spcBef>
                <a:spcPct val="0"/>
              </a:spcBef>
              <a:buClrTx/>
              <a:buFontTx/>
              <a:buNone/>
              <a:defRPr/>
            </a:pPr>
            <a:r>
              <a:rPr lang="ru-RU" b="1" dirty="0">
                <a:latin typeface="Times New Roman" pitchFamily="18" charset="0"/>
                <a:cs typeface="Times New Roman" pitchFamily="18" charset="0"/>
              </a:rPr>
              <a:t>с</a:t>
            </a:r>
            <a:r>
              <a:rPr lang="ru-RU" b="1" dirty="0" smtClean="0">
                <a:latin typeface="Times New Roman" pitchFamily="18" charset="0"/>
                <a:cs typeface="Times New Roman" pitchFamily="18" charset="0"/>
              </a:rPr>
              <a:t>таршей группы: </a:t>
            </a:r>
            <a:endParaRPr lang="ru-RU" b="1" dirty="0">
              <a:latin typeface="Times New Roman" pitchFamily="18" charset="0"/>
              <a:cs typeface="Times New Roman" pitchFamily="18" charset="0"/>
            </a:endParaRPr>
          </a:p>
          <a:p>
            <a:pPr algn="r">
              <a:spcBef>
                <a:spcPct val="0"/>
              </a:spcBef>
              <a:buClrTx/>
              <a:buFontTx/>
              <a:buNone/>
              <a:defRPr/>
            </a:pPr>
            <a:r>
              <a:rPr lang="ru-RU" b="1" dirty="0">
                <a:latin typeface="Times New Roman" pitchFamily="18" charset="0"/>
                <a:cs typeface="Times New Roman" pitchFamily="18" charset="0"/>
              </a:rPr>
              <a:t>Кузнецова Н.Н.</a:t>
            </a:r>
          </a:p>
          <a:p>
            <a:pPr algn="r">
              <a:spcBef>
                <a:spcPct val="0"/>
              </a:spcBef>
              <a:buClrTx/>
              <a:buFontTx/>
              <a:buNone/>
              <a:defRPr/>
            </a:pPr>
            <a:endParaRPr lang="ru-RU" sz="1600" dirty="0">
              <a:latin typeface="Times New Roman" pitchFamily="18" charset="0"/>
              <a:cs typeface="Times New Roman" pitchFamily="18" charset="0"/>
            </a:endParaRPr>
          </a:p>
          <a:p>
            <a:pPr algn="ctr">
              <a:spcBef>
                <a:spcPct val="0"/>
              </a:spcBef>
              <a:buClrTx/>
              <a:buFontTx/>
              <a:buNone/>
              <a:defRPr/>
            </a:pPr>
            <a:r>
              <a:rPr lang="ru-RU" sz="1600" b="1" dirty="0" smtClean="0">
                <a:latin typeface="Times New Roman" pitchFamily="18" charset="0"/>
                <a:cs typeface="Times New Roman" pitchFamily="18" charset="0"/>
              </a:rPr>
              <a:t> </a:t>
            </a:r>
            <a:endParaRPr lang="ru-RU" sz="1600" b="1" dirty="0">
              <a:latin typeface="Times New Roman" pitchFamily="18" charset="0"/>
              <a:cs typeface="Times New Roman" pitchFamily="18" charset="0"/>
            </a:endParaRPr>
          </a:p>
        </p:txBody>
      </p:sp>
      <p:sp>
        <p:nvSpPr>
          <p:cNvPr id="7" name="Прямоугольник 6"/>
          <p:cNvSpPr/>
          <p:nvPr/>
        </p:nvSpPr>
        <p:spPr>
          <a:xfrm>
            <a:off x="5148064" y="6291320"/>
            <a:ext cx="3096343" cy="369332"/>
          </a:xfrm>
          <a:prstGeom prst="rect">
            <a:avLst/>
          </a:prstGeom>
        </p:spPr>
        <p:txBody>
          <a:bodyPr wrap="square">
            <a:spAutoFit/>
          </a:bodyPr>
          <a:lstStyle/>
          <a:p>
            <a:pPr algn="ctr">
              <a:spcBef>
                <a:spcPct val="0"/>
              </a:spcBef>
              <a:buClrTx/>
              <a:buFontTx/>
              <a:buNone/>
              <a:defRPr/>
            </a:pPr>
            <a:r>
              <a:rPr lang="ru-RU" b="1" dirty="0" err="1">
                <a:latin typeface="Times New Roman" pitchFamily="18" charset="0"/>
                <a:cs typeface="Times New Roman" pitchFamily="18" charset="0"/>
              </a:rPr>
              <a:t>р.п</a:t>
            </a:r>
            <a:r>
              <a:rPr lang="en-US" b="1" dirty="0">
                <a:latin typeface="Times New Roman" pitchFamily="18" charset="0"/>
                <a:cs typeface="Times New Roman" pitchFamily="18" charset="0"/>
              </a:rPr>
              <a:t>/ </a:t>
            </a:r>
            <a:r>
              <a:rPr lang="ru-RU" b="1" dirty="0">
                <a:latin typeface="Times New Roman" pitchFamily="18" charset="0"/>
                <a:cs typeface="Times New Roman" pitchFamily="18" charset="0"/>
              </a:rPr>
              <a:t>Чамзинка 2023г</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627784" y="332656"/>
            <a:ext cx="5141344" cy="584775"/>
          </a:xfrm>
          <a:prstGeom prst="rect">
            <a:avLst/>
          </a:prstGeom>
        </p:spPr>
        <p:txBody>
          <a:bodyPr wrap="none">
            <a:spAutoFit/>
          </a:bodyPr>
          <a:lstStyle/>
          <a:p>
            <a:r>
              <a:rPr lang="ru-RU" sz="3200" b="1" dirty="0" smtClean="0">
                <a:solidFill>
                  <a:srgbClr val="8A0000"/>
                </a:solidFill>
              </a:rPr>
              <a:t>Экскурсия в осенний парк</a:t>
            </a:r>
            <a:endParaRPr lang="ru-RU" sz="3200" b="1" dirty="0">
              <a:solidFill>
                <a:srgbClr val="8A0000"/>
              </a:solidFill>
            </a:endParaRPr>
          </a:p>
        </p:txBody>
      </p:sp>
      <p:sp>
        <p:nvSpPr>
          <p:cNvPr id="5" name="Прямоугольник 4"/>
          <p:cNvSpPr/>
          <p:nvPr/>
        </p:nvSpPr>
        <p:spPr>
          <a:xfrm>
            <a:off x="5760640" y="2492896"/>
            <a:ext cx="3085069" cy="584775"/>
          </a:xfrm>
          <a:prstGeom prst="rect">
            <a:avLst/>
          </a:prstGeom>
        </p:spPr>
        <p:txBody>
          <a:bodyPr wrap="square">
            <a:spAutoFit/>
          </a:bodyPr>
          <a:lstStyle/>
          <a:p>
            <a:pPr algn="ctr"/>
            <a:r>
              <a:rPr lang="ru-RU" sz="3200" b="1" dirty="0" smtClean="0">
                <a:solidFill>
                  <a:srgbClr val="FF0000"/>
                </a:solidFill>
              </a:rPr>
              <a:t> </a:t>
            </a:r>
            <a:endParaRPr lang="ru-RU" sz="3200" b="1" dirty="0">
              <a:solidFill>
                <a:srgbClr val="FF0000"/>
              </a:solidFill>
            </a:endParaRPr>
          </a:p>
        </p:txBody>
      </p:sp>
      <p:pic>
        <p:nvPicPr>
          <p:cNvPr id="1026" name="Picture 2" descr="G:\Проекты 2023-24г\Октябрь 2023г\Краткосрочный\Фото\IMG_20230929_1111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576" y="1258317"/>
            <a:ext cx="5596745" cy="47777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Проекты 2023-24г\Октябрь 2023г\Краткосрочный\Фото\IMG_20230929_1111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1243528"/>
            <a:ext cx="4878455" cy="4777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734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31705" y="404664"/>
            <a:ext cx="5034308" cy="523220"/>
          </a:xfrm>
          <a:prstGeom prst="rect">
            <a:avLst/>
          </a:prstGeom>
          <a:noFill/>
        </p:spPr>
        <p:txBody>
          <a:bodyPr wrap="square" rtlCol="0">
            <a:spAutoFit/>
          </a:bodyPr>
          <a:lstStyle/>
          <a:p>
            <a:pPr algn="ctr"/>
            <a:r>
              <a:rPr lang="ru-RU" sz="2800" b="1" dirty="0" smtClean="0"/>
              <a:t> </a:t>
            </a:r>
            <a:endParaRPr lang="ru-RU" sz="2800" b="1" dirty="0"/>
          </a:p>
        </p:txBody>
      </p:sp>
      <p:pic>
        <p:nvPicPr>
          <p:cNvPr id="2050" name="Picture 2" descr="G:\Проекты 2023-24г\Октябрь 2023г\Краткосрочный\Фото\IMG_20230929_1052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3176364"/>
            <a:ext cx="3939970" cy="36448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Проекты 2023-24г\Октябрь 2023г\Краткосрочный\Фото\IMG_20230929_1053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608" y="3312707"/>
            <a:ext cx="4171852" cy="364489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Проекты 2023-24г\Октябрь 2023г\Краткосрочный\Фото\IMG_20230929_1057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72201" y="-20638"/>
            <a:ext cx="3939970" cy="3450431"/>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G:\Проекты 2023-24г\Октябрь 2023г\Краткосрочный\Фото\IMG_20230929_1101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0864" y="-52890"/>
            <a:ext cx="3648696" cy="367009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G:\Проекты 2023-24г\Октябрь 2023г\Краткосрочный\Фото\IMG_20230929_11051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6868" y="2033788"/>
            <a:ext cx="4171852" cy="3235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892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828600" y="332656"/>
            <a:ext cx="11305256" cy="584775"/>
          </a:xfrm>
          <a:prstGeom prst="rect">
            <a:avLst/>
          </a:prstGeom>
        </p:spPr>
        <p:txBody>
          <a:bodyPr wrap="square">
            <a:spAutoFit/>
          </a:bodyPr>
          <a:lstStyle/>
          <a:p>
            <a:r>
              <a:rPr lang="ru-RU" sz="3200" b="1" dirty="0" smtClean="0">
                <a:solidFill>
                  <a:srgbClr val="8A0000"/>
                </a:solidFill>
              </a:rPr>
              <a:t>Прогулки, наблюдения, игры на площадке детского сада</a:t>
            </a:r>
            <a:endParaRPr lang="ru-RU" sz="3200" b="1" dirty="0">
              <a:solidFill>
                <a:srgbClr val="8A0000"/>
              </a:solidFill>
            </a:endParaRPr>
          </a:p>
        </p:txBody>
      </p:sp>
      <p:sp>
        <p:nvSpPr>
          <p:cNvPr id="5" name="Прямоугольник 4"/>
          <p:cNvSpPr/>
          <p:nvPr/>
        </p:nvSpPr>
        <p:spPr>
          <a:xfrm>
            <a:off x="5760640" y="2492896"/>
            <a:ext cx="3085069" cy="584775"/>
          </a:xfrm>
          <a:prstGeom prst="rect">
            <a:avLst/>
          </a:prstGeom>
        </p:spPr>
        <p:txBody>
          <a:bodyPr wrap="square">
            <a:spAutoFit/>
          </a:bodyPr>
          <a:lstStyle/>
          <a:p>
            <a:pPr algn="ctr"/>
            <a:r>
              <a:rPr lang="ru-RU" sz="3200" b="1" dirty="0" smtClean="0">
                <a:solidFill>
                  <a:srgbClr val="FF0000"/>
                </a:solidFill>
              </a:rPr>
              <a:t> </a:t>
            </a:r>
            <a:endParaRPr lang="ru-RU" sz="3200" b="1" dirty="0">
              <a:solidFill>
                <a:srgbClr val="FF0000"/>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352" y="3475951"/>
            <a:ext cx="3856235" cy="3422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G:\Проекты 2023-24г\Октябрь 2023г\Краткосрочный\Фото\IMG_20231005_1053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475951"/>
            <a:ext cx="4367808" cy="342245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4" y="853147"/>
            <a:ext cx="4430650" cy="366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092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128" y="-74345"/>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G:\Проекты 2023-24г\Октябрь 2023г\Краткосрочный\Фото\IMG_20231005_1054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3128" y="1700808"/>
            <a:ext cx="4279117" cy="518367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G:\Проекты 2023-24г\Октябрь 2023г\Краткосрочный\Фото\IMG_20230905_1035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459" y="1700809"/>
            <a:ext cx="4225129" cy="5157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G:\Проекты 2023-24г\Октябрь 2023г\Краткосрочный\Фото\IMG_20230905_1029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5117" y="1700809"/>
            <a:ext cx="3646445" cy="515719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87624" y="548681"/>
            <a:ext cx="5670376" cy="584775"/>
          </a:xfrm>
          <a:prstGeom prst="rect">
            <a:avLst/>
          </a:prstGeom>
        </p:spPr>
        <p:txBody>
          <a:bodyPr wrap="square">
            <a:spAutoFit/>
          </a:bodyPr>
          <a:lstStyle/>
          <a:p>
            <a:pPr algn="ctr"/>
            <a:r>
              <a:rPr lang="ru-RU" sz="3200" b="1" dirty="0" smtClean="0">
                <a:solidFill>
                  <a:srgbClr val="8A0000"/>
                </a:solidFill>
              </a:rPr>
              <a:t>Трудовая деятельность</a:t>
            </a:r>
            <a:endParaRPr lang="ru-RU" sz="3200" b="1" dirty="0">
              <a:solidFill>
                <a:srgbClr val="8A0000"/>
              </a:solidFill>
            </a:endParaRPr>
          </a:p>
        </p:txBody>
      </p:sp>
    </p:spTree>
    <p:extLst>
      <p:ext uri="{BB962C8B-B14F-4D97-AF65-F5344CB8AC3E}">
        <p14:creationId xmlns:p14="http://schemas.microsoft.com/office/powerpoint/2010/main" val="3010596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128" y="-74345"/>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43608" y="188641"/>
            <a:ext cx="8100392" cy="584775"/>
          </a:xfrm>
          <a:prstGeom prst="rect">
            <a:avLst/>
          </a:prstGeom>
        </p:spPr>
        <p:txBody>
          <a:bodyPr wrap="square">
            <a:spAutoFit/>
          </a:bodyPr>
          <a:lstStyle/>
          <a:p>
            <a:pPr algn="ctr"/>
            <a:r>
              <a:rPr lang="ru-RU" sz="3200" b="1" dirty="0" smtClean="0">
                <a:solidFill>
                  <a:srgbClr val="8A0000"/>
                </a:solidFill>
              </a:rPr>
              <a:t>Натюрморт: «Ваза с фруктами»</a:t>
            </a:r>
            <a:endParaRPr lang="ru-RU" sz="3200" b="1" dirty="0">
              <a:solidFill>
                <a:srgbClr val="8A0000"/>
              </a:solidFill>
            </a:endParaRPr>
          </a:p>
        </p:txBody>
      </p:sp>
      <p:pic>
        <p:nvPicPr>
          <p:cNvPr id="5122" name="Picture 2" descr="G:\Проекты 2023-24г\Октябрь 2023г\Краткосрочный\Фото\IMG_20230919_0924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80728"/>
            <a:ext cx="9367663" cy="519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5412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128" y="0"/>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187624" y="548681"/>
            <a:ext cx="5670376" cy="584775"/>
          </a:xfrm>
          <a:prstGeom prst="rect">
            <a:avLst/>
          </a:prstGeom>
        </p:spPr>
        <p:txBody>
          <a:bodyPr wrap="square">
            <a:spAutoFit/>
          </a:bodyPr>
          <a:lstStyle/>
          <a:p>
            <a:pPr algn="ctr"/>
            <a:r>
              <a:rPr lang="ru-RU" sz="3200" b="1" dirty="0" smtClean="0">
                <a:solidFill>
                  <a:srgbClr val="8A0000"/>
                </a:solidFill>
              </a:rPr>
              <a:t> </a:t>
            </a:r>
            <a:endParaRPr lang="ru-RU" sz="3200" b="1" dirty="0">
              <a:solidFill>
                <a:srgbClr val="8A0000"/>
              </a:solidFill>
            </a:endParaRPr>
          </a:p>
        </p:txBody>
      </p:sp>
      <p:pic>
        <p:nvPicPr>
          <p:cNvPr id="6147" name="Picture 3" descr="G:\Проекты 2023-24г\Октябрь 2023г\Краткосрочный\Фото\IMG_20230919_0925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1019" y="-9736"/>
            <a:ext cx="5679511" cy="46757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Проекты 2023-24г\Октябрь 2023г\Краткосрочный\Фото\IMG_20230919_0924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8370" y="-45137"/>
            <a:ext cx="6282090" cy="379183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G:\Проекты 2023-24г\Октябрь 2023г\Краткосрочный\Фото\IMG_20230919_14401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5656" y="3462195"/>
            <a:ext cx="6622700" cy="3438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526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128" y="-74345"/>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971600" y="188641"/>
            <a:ext cx="5886400" cy="584775"/>
          </a:xfrm>
          <a:prstGeom prst="rect">
            <a:avLst/>
          </a:prstGeom>
        </p:spPr>
        <p:txBody>
          <a:bodyPr wrap="square">
            <a:spAutoFit/>
          </a:bodyPr>
          <a:lstStyle/>
          <a:p>
            <a:pPr algn="ctr"/>
            <a:r>
              <a:rPr lang="ru-RU" sz="3200" b="1" dirty="0" smtClean="0">
                <a:solidFill>
                  <a:srgbClr val="8A0000"/>
                </a:solidFill>
              </a:rPr>
              <a:t>Рисуем осень золотую</a:t>
            </a:r>
            <a:endParaRPr lang="ru-RU" sz="3200" b="1" dirty="0">
              <a:solidFill>
                <a:srgbClr val="8A0000"/>
              </a:solidFill>
            </a:endParaRPr>
          </a:p>
        </p:txBody>
      </p:sp>
      <p:pic>
        <p:nvPicPr>
          <p:cNvPr id="7170" name="Picture 2" descr="G:\Проекты 2023-24г\Октябрь 2023г\Краткосрочный\Фото\IMG_20231023_0928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552" y="980728"/>
            <a:ext cx="9793088" cy="5632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9667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51720" y="260648"/>
            <a:ext cx="4248472" cy="461665"/>
          </a:xfrm>
          <a:prstGeom prst="rect">
            <a:avLst/>
          </a:prstGeom>
          <a:noFill/>
        </p:spPr>
        <p:txBody>
          <a:bodyPr wrap="square" rtlCol="0">
            <a:spAutoFit/>
          </a:bodyPr>
          <a:lstStyle/>
          <a:p>
            <a:pPr algn="ctr"/>
            <a:r>
              <a:rPr lang="ru-RU" sz="2400" u="sng" dirty="0" smtClean="0">
                <a:latin typeface="Times New Roman" pitchFamily="18" charset="0"/>
                <a:cs typeface="Times New Roman" pitchFamily="18" charset="0"/>
              </a:rPr>
              <a:t> </a:t>
            </a:r>
            <a:endParaRPr lang="ru-RU" sz="2400" u="sng" dirty="0">
              <a:latin typeface="Times New Roman" pitchFamily="18" charset="0"/>
              <a:cs typeface="Times New Roman" pitchFamily="18" charset="0"/>
            </a:endParaRPr>
          </a:p>
        </p:txBody>
      </p:sp>
      <p:pic>
        <p:nvPicPr>
          <p:cNvPr id="8194" name="Picture 2" descr="G:\Проекты 2023-24г\Октябрь 2023г\Краткосрочный\Фото\IMG_20231023_093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6441" y="2813773"/>
            <a:ext cx="3822217" cy="386675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G:\Проекты 2023-24г\Октябрь 2023г\Краткосрочный\Фото\IMG_20231023_09301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6147" y="2996952"/>
            <a:ext cx="4357899" cy="368357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G:\Проекты 2023-24г\Октябрь 2023г\Краткосрочный\Фото\IMG_20231023_09294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260648"/>
            <a:ext cx="5091776"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10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128" y="-74345"/>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40568" y="188641"/>
            <a:ext cx="9865096" cy="584775"/>
          </a:xfrm>
          <a:prstGeom prst="rect">
            <a:avLst/>
          </a:prstGeom>
        </p:spPr>
        <p:txBody>
          <a:bodyPr wrap="square">
            <a:spAutoFit/>
          </a:bodyPr>
          <a:lstStyle/>
          <a:p>
            <a:pPr algn="ctr"/>
            <a:r>
              <a:rPr lang="ru-RU" sz="3200" b="1" dirty="0" smtClean="0">
                <a:solidFill>
                  <a:srgbClr val="8A0000"/>
                </a:solidFill>
              </a:rPr>
              <a:t>Готовимся к празднику: «Осень золотая»</a:t>
            </a:r>
            <a:endParaRPr lang="ru-RU" sz="3200" b="1" dirty="0">
              <a:solidFill>
                <a:srgbClr val="8A0000"/>
              </a:solidFill>
            </a:endParaRPr>
          </a:p>
        </p:txBody>
      </p:sp>
      <p:pic>
        <p:nvPicPr>
          <p:cNvPr id="2050" name="Picture 2" descr="G:\Проекты 2023-24г\Октябрь 2023г\Краткосрочный\Фото\IMG_20231023_0950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908" y="1052736"/>
            <a:ext cx="9627436" cy="5150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443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87933" y="1556792"/>
            <a:ext cx="4104456" cy="707886"/>
          </a:xfrm>
          <a:prstGeom prst="rect">
            <a:avLst/>
          </a:prstGeom>
          <a:noFill/>
        </p:spPr>
        <p:txBody>
          <a:bodyPr wrap="square" rtlCol="0">
            <a:spAutoFit/>
          </a:bodyPr>
          <a:lstStyle/>
          <a:p>
            <a:pPr algn="ctr"/>
            <a:endParaRPr lang="ru-RU" sz="2000" u="sng" dirty="0" smtClean="0">
              <a:solidFill>
                <a:schemeClr val="tx2"/>
              </a:solidFill>
              <a:latin typeface="Times New Roman" pitchFamily="18" charset="0"/>
              <a:cs typeface="Times New Roman" pitchFamily="18" charset="0"/>
            </a:endParaRPr>
          </a:p>
          <a:p>
            <a:pPr algn="ctr"/>
            <a:r>
              <a:rPr lang="ru-RU" sz="2000" b="1" dirty="0" smtClean="0">
                <a:solidFill>
                  <a:schemeClr val="tx2"/>
                </a:solidFill>
                <a:latin typeface="Monotype Corsiva" pitchFamily="66" charset="0"/>
                <a:cs typeface="Times New Roman" pitchFamily="18" charset="0"/>
              </a:rPr>
              <a:t> </a:t>
            </a:r>
          </a:p>
        </p:txBody>
      </p:sp>
      <p:sp>
        <p:nvSpPr>
          <p:cNvPr id="2" name="Прямоугольник 1"/>
          <p:cNvSpPr/>
          <p:nvPr/>
        </p:nvSpPr>
        <p:spPr>
          <a:xfrm>
            <a:off x="611560" y="476672"/>
            <a:ext cx="7632848" cy="584775"/>
          </a:xfrm>
          <a:prstGeom prst="rect">
            <a:avLst/>
          </a:prstGeom>
        </p:spPr>
        <p:txBody>
          <a:bodyPr wrap="square">
            <a:spAutoFit/>
          </a:bodyPr>
          <a:lstStyle/>
          <a:p>
            <a:pPr algn="ctr"/>
            <a:r>
              <a:rPr lang="ru-RU" sz="3200" dirty="0" smtClean="0">
                <a:solidFill>
                  <a:schemeClr val="tx2"/>
                </a:solidFill>
                <a:latin typeface="Times New Roman" pitchFamily="18" charset="0"/>
                <a:cs typeface="Times New Roman" pitchFamily="18" charset="0"/>
              </a:rPr>
              <a:t> </a:t>
            </a:r>
            <a:endParaRPr lang="ru-RU" sz="3200" dirty="0">
              <a:solidFill>
                <a:schemeClr val="tx2"/>
              </a:solidFill>
              <a:latin typeface="Times New Roman" pitchFamily="18" charset="0"/>
              <a:cs typeface="Times New Roman" pitchFamily="18" charset="0"/>
            </a:endParaRPr>
          </a:p>
        </p:txBody>
      </p:sp>
      <p:pic>
        <p:nvPicPr>
          <p:cNvPr id="3074" name="Picture 2" descr="G:\Проекты 2023-24г\Октябрь 2023г\Краткосрочный\Фото\IMG_20231023_1012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2128"/>
            <a:ext cx="7248128" cy="419896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G:\Проекты 2023-24г\Октябрь 2023г\Краткосрочный\Фото\IMG_20231023_1017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1591" y="2762570"/>
            <a:ext cx="6797997" cy="4117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65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Заголовок 1"/>
          <p:cNvSpPr>
            <a:spLocks noGrp="1"/>
          </p:cNvSpPr>
          <p:nvPr>
            <p:ph type="title"/>
          </p:nvPr>
        </p:nvSpPr>
        <p:spPr>
          <a:xfrm>
            <a:off x="395536" y="260648"/>
            <a:ext cx="8280920" cy="720080"/>
          </a:xfrm>
        </p:spPr>
        <p:txBody>
          <a:bodyPr>
            <a:normAutofit fontScale="90000"/>
          </a:bodyPr>
          <a:lstStyle/>
          <a:p>
            <a:r>
              <a:rPr lang="ru-RU" b="1" dirty="0" smtClean="0">
                <a:solidFill>
                  <a:schemeClr val="accent2">
                    <a:lumMod val="50000"/>
                  </a:schemeClr>
                </a:solidFill>
                <a:effectLst>
                  <a:outerShdw blurRad="38100" dist="38100" dir="2700000" algn="tl">
                    <a:srgbClr val="000000">
                      <a:alpha val="43137"/>
                    </a:srgbClr>
                  </a:outerShdw>
                </a:effectLst>
              </a:rPr>
              <a:t>Актуальность</a:t>
            </a:r>
            <a:endParaRPr lang="ru-RU" b="1" dirty="0">
              <a:solidFill>
                <a:schemeClr val="accent2">
                  <a:lumMod val="50000"/>
                </a:schemeClr>
              </a:solidFill>
              <a:effectLst>
                <a:outerShdw blurRad="38100" dist="38100" dir="2700000" algn="tl">
                  <a:srgbClr val="000000">
                    <a:alpha val="43137"/>
                  </a:srgbClr>
                </a:outerShdw>
              </a:effectLst>
            </a:endParaRPr>
          </a:p>
        </p:txBody>
      </p:sp>
      <p:sp>
        <p:nvSpPr>
          <p:cNvPr id="7" name="Содержимое 5"/>
          <p:cNvSpPr>
            <a:spLocks noGrp="1"/>
          </p:cNvSpPr>
          <p:nvPr>
            <p:ph idx="1"/>
          </p:nvPr>
        </p:nvSpPr>
        <p:spPr>
          <a:xfrm>
            <a:off x="-684584" y="908720"/>
            <a:ext cx="10657184" cy="5256584"/>
          </a:xfrm>
        </p:spPr>
        <p:txBody>
          <a:bodyPr>
            <a:normAutofit fontScale="25000" lnSpcReduction="20000"/>
          </a:bodyPr>
          <a:lstStyle/>
          <a:p>
            <a:pPr marL="0" indent="0" algn="just">
              <a:buNone/>
            </a:pPr>
            <a:r>
              <a:rPr lang="ru-RU" dirty="0" smtClean="0"/>
              <a:t>	</a:t>
            </a:r>
            <a:r>
              <a:rPr lang="ru-RU" sz="8000" b="1" dirty="0" smtClean="0"/>
              <a:t>При </a:t>
            </a:r>
            <a:r>
              <a:rPr lang="ru-RU" sz="8000" b="1" dirty="0"/>
              <a:t>огромных возможностях современного мира становится всё сложнее увидеть красоту окружающего, понять смысл того, что видишь каждый день. Ведь это становится привычным, смазывается всё впечатление и совсем не замечается, что каждое мгновение необычно, неповторимо, волшебно. Если ходить не понимая головы, то можно совсем не увидеть прекрасных красок осени, ярких листьев, танца жёлтых, красных, пурпурных волн на ветру, прозрачного светло-голубого неба, облаков необычной формы. И, значит, осень останется в памяти серым, промозглым, унылым временем, почти потерянным, не интересным и не нужным</a:t>
            </a:r>
            <a:r>
              <a:rPr lang="ru-RU" sz="8000" b="1" dirty="0" smtClean="0"/>
              <a:t>.</a:t>
            </a:r>
          </a:p>
          <a:p>
            <a:pPr marL="0" indent="0" algn="just">
              <a:buNone/>
            </a:pPr>
            <a:r>
              <a:rPr lang="ru-RU" sz="8000" b="1" dirty="0" smtClean="0"/>
              <a:t> 	Получается</a:t>
            </a:r>
            <a:r>
              <a:rPr lang="ru-RU" sz="8000" b="1" dirty="0"/>
              <a:t>, если  не обратить  внимания на красоту окружающего мира, то дети, да и некоторые взрослые, потеряют многое. Ведь любование осенней природой обогащает внутренний мир, помогает найти новые точки соприкосновения между взрослым и ребёнком, подвигает на развитие физических качеств и здоровый образ жизни (ведь так хочется бегать по этим красивым разноцветным листьям, пить этом чудесный чистый воздух). Когда раскрывается красота окружающего мира, хочется петь, активно двигаться, осваивать новое и неизвестное, показать эту красоту всем, чтобы и они смогли насладиться прекрасными мгновениями общения с матушкой – природой.</a:t>
            </a:r>
          </a:p>
          <a:p>
            <a:pPr marL="0" indent="0" algn="just">
              <a:buNone/>
            </a:pPr>
            <a:r>
              <a:rPr lang="ru-RU" sz="8000" b="1" dirty="0" smtClean="0"/>
              <a:t>	Часто </a:t>
            </a:r>
            <a:r>
              <a:rPr lang="ru-RU" sz="8000" b="1" dirty="0"/>
              <a:t>взрослые забывают понаблюдать с ребенком, полюбоваться красотой мира природы, не поддерживают детскую любознательность. Именно ранний возраст – это самое благоприятное время для накопления представлений об окружающем мире. Необходимо не только показать детям, какой прекрасный мир их окружает, но и объяснить, почему нужно любить и беречь природу.</a:t>
            </a:r>
          </a:p>
          <a:p>
            <a:pPr marL="0" indent="0" algn="ctr">
              <a:spcBef>
                <a:spcPts val="0"/>
              </a:spcBef>
              <a:buNone/>
            </a:pPr>
            <a:endParaRPr lang="ru-RU" sz="8000" b="1"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83568" y="332656"/>
            <a:ext cx="6336704" cy="584775"/>
          </a:xfrm>
          <a:prstGeom prst="rect">
            <a:avLst/>
          </a:prstGeom>
        </p:spPr>
        <p:txBody>
          <a:bodyPr wrap="square">
            <a:spAutoFit/>
          </a:bodyPr>
          <a:lstStyle/>
          <a:p>
            <a:r>
              <a:rPr lang="ru-RU" sz="3200" b="1" dirty="0" smtClean="0"/>
              <a:t> </a:t>
            </a:r>
            <a:endParaRPr lang="ru-RU" sz="3200" b="1" dirty="0"/>
          </a:p>
        </p:txBody>
      </p:sp>
      <p:sp>
        <p:nvSpPr>
          <p:cNvPr id="4" name="Содержимое 2"/>
          <p:cNvSpPr txBox="1">
            <a:spLocks/>
          </p:cNvSpPr>
          <p:nvPr/>
        </p:nvSpPr>
        <p:spPr>
          <a:xfrm>
            <a:off x="251520" y="1916832"/>
            <a:ext cx="4483224" cy="3384376"/>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7800" indent="-177800" algn="ctr">
              <a:buFont typeface="Arial" pitchFamily="34" charset="0"/>
              <a:buNone/>
            </a:pPr>
            <a:r>
              <a:rPr lang="ru-RU" u="sng" dirty="0" smtClean="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848"/>
            <a:ext cx="7967200" cy="396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G:\Проекты 2023-24г\Октябрь 2023г\Краткосрочный\Фото\IMG_20231023_1021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3140968"/>
            <a:ext cx="7393732" cy="3739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23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71600" y="260648"/>
            <a:ext cx="8568952" cy="584775"/>
          </a:xfrm>
          <a:prstGeom prst="rect">
            <a:avLst/>
          </a:prstGeom>
          <a:noFill/>
        </p:spPr>
        <p:txBody>
          <a:bodyPr wrap="square" rtlCol="0">
            <a:spAutoFit/>
          </a:bodyPr>
          <a:lstStyle/>
          <a:p>
            <a:pPr algn="ctr"/>
            <a:r>
              <a:rPr lang="ru-RU" sz="3200" b="1" dirty="0" smtClean="0">
                <a:solidFill>
                  <a:srgbClr val="7A0000"/>
                </a:solidFill>
              </a:rPr>
              <a:t>Выставка работ из природного материала</a:t>
            </a:r>
            <a:endParaRPr lang="ru-RU" sz="3200" b="1" dirty="0">
              <a:solidFill>
                <a:srgbClr val="7A0000"/>
              </a:solidFill>
            </a:endParaRPr>
          </a:p>
        </p:txBody>
      </p:sp>
      <p:pic>
        <p:nvPicPr>
          <p:cNvPr id="5122" name="Picture 2" descr="G:\Проекты 2023-24г\Октябрь 2023г\Краткосрочный\Фото\IMG_20231023_1022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551" y="845423"/>
            <a:ext cx="9937104" cy="5714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1058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15616" y="332656"/>
            <a:ext cx="7776864" cy="584775"/>
          </a:xfrm>
          <a:prstGeom prst="rect">
            <a:avLst/>
          </a:prstGeom>
          <a:noFill/>
        </p:spPr>
        <p:txBody>
          <a:bodyPr wrap="square" rtlCol="0">
            <a:spAutoFit/>
          </a:bodyPr>
          <a:lstStyle/>
          <a:p>
            <a:r>
              <a:rPr lang="ru-RU" sz="3200" b="1" dirty="0" smtClean="0"/>
              <a:t> </a:t>
            </a:r>
            <a:endParaRPr lang="ru-RU" sz="3200" b="1" dirty="0"/>
          </a:p>
        </p:txBody>
      </p:sp>
      <p:pic>
        <p:nvPicPr>
          <p:cNvPr id="6146" name="Picture 2" descr="G:\Проекты 2023-24г\Октябрь 2023г\Краткосрочный\Фото\IMG_20231023_13063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984" y="1025526"/>
            <a:ext cx="5526778" cy="532472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794" y="1028771"/>
            <a:ext cx="5500967" cy="532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7504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87624" y="332656"/>
            <a:ext cx="6624736" cy="584775"/>
          </a:xfrm>
          <a:prstGeom prst="rect">
            <a:avLst/>
          </a:prstGeom>
          <a:noFill/>
        </p:spPr>
        <p:txBody>
          <a:bodyPr wrap="square" rtlCol="0">
            <a:spAutoFit/>
          </a:bodyPr>
          <a:lstStyle/>
          <a:p>
            <a:pPr algn="ctr"/>
            <a:r>
              <a:rPr lang="ru-RU" sz="3200" b="1" dirty="0" smtClean="0"/>
              <a:t> </a:t>
            </a:r>
            <a:endParaRPr lang="ru-RU" sz="3200" b="1" dirty="0"/>
          </a:p>
        </p:txBody>
      </p:sp>
      <p:pic>
        <p:nvPicPr>
          <p:cNvPr id="7170" name="Picture 2" descr="G:\Проекты 2023-24г\Октябрь 2023г\Краткосрочный\Фото\IMG_20231023_1021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8645" y="28195"/>
            <a:ext cx="4752083" cy="440891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0"/>
            <a:ext cx="4203068" cy="4269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descr="G:\Проекты 2023-24г\Октябрь 2023г\Краткосрочный\Фото\IMG_20231023_1021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4971" y="3147885"/>
            <a:ext cx="5536212" cy="3732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7127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71600" y="260648"/>
            <a:ext cx="8568952" cy="584775"/>
          </a:xfrm>
          <a:prstGeom prst="rect">
            <a:avLst/>
          </a:prstGeom>
          <a:noFill/>
        </p:spPr>
        <p:txBody>
          <a:bodyPr wrap="square" rtlCol="0">
            <a:spAutoFit/>
          </a:bodyPr>
          <a:lstStyle/>
          <a:p>
            <a:pPr algn="ctr"/>
            <a:r>
              <a:rPr lang="ru-RU" sz="3200" b="1" dirty="0" smtClean="0">
                <a:solidFill>
                  <a:srgbClr val="7A0000"/>
                </a:solidFill>
              </a:rPr>
              <a:t>Используемая литература</a:t>
            </a:r>
            <a:endParaRPr lang="ru-RU" sz="3200" b="1" dirty="0">
              <a:solidFill>
                <a:srgbClr val="7A0000"/>
              </a:solidFill>
            </a:endParaRPr>
          </a:p>
        </p:txBody>
      </p:sp>
      <p:sp>
        <p:nvSpPr>
          <p:cNvPr id="3" name="Прямоугольник 2"/>
          <p:cNvSpPr/>
          <p:nvPr/>
        </p:nvSpPr>
        <p:spPr>
          <a:xfrm>
            <a:off x="-612576" y="1052736"/>
            <a:ext cx="10153128" cy="5554728"/>
          </a:xfrm>
          <a:prstGeom prst="rect">
            <a:avLst/>
          </a:prstGeom>
        </p:spPr>
        <p:txBody>
          <a:bodyPr wrap="square">
            <a:spAutoFit/>
          </a:bodyPr>
          <a:lstStyle/>
          <a:p>
            <a:pPr>
              <a:lnSpc>
                <a:spcPct val="80000"/>
              </a:lnSpc>
            </a:pPr>
            <a:r>
              <a:rPr lang="ru-RU" altLang="ru-RU" sz="2400" b="1" dirty="0"/>
              <a:t>Голицына Н.С. Конспекты комплексно- тематических занятий. Интегрированный подход. -М.: Издательство «Скрипторий 2003», 2014.</a:t>
            </a:r>
          </a:p>
          <a:p>
            <a:pPr>
              <a:lnSpc>
                <a:spcPct val="80000"/>
              </a:lnSpc>
            </a:pPr>
            <a:r>
              <a:rPr lang="ru-RU" altLang="ru-RU" sz="2400" b="1" dirty="0" err="1"/>
              <a:t>Дыбина</a:t>
            </a:r>
            <a:r>
              <a:rPr lang="ru-RU" altLang="ru-RU" sz="2400" b="1" dirty="0"/>
              <a:t> О.В. Занятия по ознакомлению с окружающим миром в старшей группе детского сада. – М .: Мозаика- Синтез ,2011.</a:t>
            </a:r>
          </a:p>
          <a:p>
            <a:pPr>
              <a:lnSpc>
                <a:spcPct val="80000"/>
              </a:lnSpc>
            </a:pPr>
            <a:r>
              <a:rPr lang="ru-RU" altLang="ru-RU" sz="2400" b="1" dirty="0"/>
              <a:t>Затулина Г.Я. Конспекты комплексных занятий по развитию речи. Издание второе. – М.: Центр педагогического образования ,2008.</a:t>
            </a:r>
          </a:p>
          <a:p>
            <a:pPr>
              <a:lnSpc>
                <a:spcPct val="80000"/>
              </a:lnSpc>
            </a:pPr>
            <a:r>
              <a:rPr lang="ru-RU" altLang="ru-RU" sz="2400" b="1" dirty="0" err="1"/>
              <a:t>Колдина</a:t>
            </a:r>
            <a:r>
              <a:rPr lang="ru-RU" altLang="ru-RU" sz="2400" b="1" dirty="0"/>
              <a:t> Д.И. Рисование с детьми 5-6 лет .Конспекты занятий .- М.: Мозаика- Синтез ,2010.</a:t>
            </a:r>
          </a:p>
          <a:p>
            <a:pPr>
              <a:lnSpc>
                <a:spcPct val="80000"/>
              </a:lnSpc>
            </a:pPr>
            <a:r>
              <a:rPr lang="ru-RU" altLang="ru-RU" sz="2400" b="1" dirty="0" err="1"/>
              <a:t>Колдина</a:t>
            </a:r>
            <a:r>
              <a:rPr lang="ru-RU" altLang="ru-RU" sz="2400" b="1" dirty="0"/>
              <a:t> Д.И. Лепка с детьми 5-6 лет. Конспекты занятий.- М.: Мозаика -Синтез ,2010.</a:t>
            </a:r>
          </a:p>
          <a:p>
            <a:pPr>
              <a:lnSpc>
                <a:spcPct val="80000"/>
              </a:lnSpc>
            </a:pPr>
            <a:r>
              <a:rPr lang="ru-RU" altLang="ru-RU" sz="2400" b="1" dirty="0" err="1"/>
              <a:t>Колдина</a:t>
            </a:r>
            <a:r>
              <a:rPr lang="ru-RU" altLang="ru-RU" sz="2400" b="1" dirty="0"/>
              <a:t> Д.И. Аппликация с детьми 5-6 лет. Конспекты занятий.- М.: Мозаика- Синтез ,2010.</a:t>
            </a:r>
          </a:p>
          <a:p>
            <a:pPr>
              <a:lnSpc>
                <a:spcPct val="80000"/>
              </a:lnSpc>
            </a:pPr>
            <a:r>
              <a:rPr lang="ru-RU" altLang="ru-RU" sz="2400" b="1" dirty="0"/>
              <a:t>Коломина Н.В. Воспитание основ экологической культуры в детском саду.- М.: ТЦ Сфера, 2004.</a:t>
            </a:r>
          </a:p>
          <a:p>
            <a:pPr>
              <a:lnSpc>
                <a:spcPct val="80000"/>
              </a:lnSpc>
            </a:pPr>
            <a:r>
              <a:rPr lang="ru-RU" altLang="ru-RU" sz="2400" b="1" dirty="0"/>
              <a:t>Комарова Т.С. Занятия по изобразительной деятельности. -М.: Мозаика-Синтез ,2010.</a:t>
            </a:r>
          </a:p>
          <a:p>
            <a:pPr>
              <a:lnSpc>
                <a:spcPct val="80000"/>
              </a:lnSpc>
            </a:pPr>
            <a:r>
              <a:rPr lang="ru-RU" altLang="ru-RU" sz="2400" b="1" dirty="0"/>
              <a:t>Ушакова О.С. Занятия по развитию речи в детском саду .- М.: Издательство «Совершенство», 1999.</a:t>
            </a:r>
            <a:endParaRPr lang="ru-RU" altLang="ru-RU" sz="2400" b="1" dirty="0"/>
          </a:p>
        </p:txBody>
      </p:sp>
    </p:spTree>
    <p:extLst>
      <p:ext uri="{BB962C8B-B14F-4D97-AF65-F5344CB8AC3E}">
        <p14:creationId xmlns:p14="http://schemas.microsoft.com/office/powerpoint/2010/main" val="36927853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Объект 1"/>
          <p:cNvGraphicFramePr>
            <a:graphicFrameLocks noGrp="1"/>
          </p:cNvGraphicFramePr>
          <p:nvPr>
            <p:ph idx="1"/>
            <p:extLst>
              <p:ext uri="{D42A27DB-BD31-4B8C-83A1-F6EECF244321}">
                <p14:modId xmlns:p14="http://schemas.microsoft.com/office/powerpoint/2010/main" val="2508713604"/>
              </p:ext>
            </p:extLst>
          </p:nvPr>
        </p:nvGraphicFramePr>
        <p:xfrm>
          <a:off x="-324543" y="1052736"/>
          <a:ext cx="9937104" cy="5077102"/>
        </p:xfrm>
        <a:graphic>
          <a:graphicData uri="http://schemas.openxmlformats.org/drawingml/2006/table">
            <a:tbl>
              <a:tblPr firstRow="1" firstCol="1" bandRow="1">
                <a:tableStyleId>{5C22544A-7EE6-4342-B048-85BDC9FD1C3A}</a:tableStyleId>
              </a:tblPr>
              <a:tblGrid>
                <a:gridCol w="2114278"/>
                <a:gridCol w="7822826"/>
              </a:tblGrid>
              <a:tr h="152583">
                <a:tc>
                  <a:txBody>
                    <a:bodyPr/>
                    <a:lstStyle/>
                    <a:p>
                      <a:pPr algn="ctr">
                        <a:lnSpc>
                          <a:spcPct val="115000"/>
                        </a:lnSpc>
                        <a:spcAft>
                          <a:spcPts val="0"/>
                        </a:spcAft>
                      </a:pPr>
                      <a:r>
                        <a:rPr lang="ru-RU" sz="1600" b="1" dirty="0">
                          <a:effectLst/>
                        </a:rPr>
                        <a:t>Содержание </a:t>
                      </a:r>
                      <a:endParaRPr lang="ru-RU" sz="1600" b="1" dirty="0">
                        <a:effectLst/>
                        <a:latin typeface="Calibri"/>
                        <a:ea typeface="Times New Roman"/>
                        <a:cs typeface="Times New Roman"/>
                      </a:endParaRPr>
                    </a:p>
                  </a:txBody>
                  <a:tcPr marL="49755" marR="49755" marT="0" marB="0" anchor="ctr"/>
                </a:tc>
                <a:tc>
                  <a:txBody>
                    <a:bodyPr/>
                    <a:lstStyle/>
                    <a:p>
                      <a:pPr algn="ctr">
                        <a:lnSpc>
                          <a:spcPct val="115000"/>
                        </a:lnSpc>
                        <a:spcAft>
                          <a:spcPts val="0"/>
                        </a:spcAft>
                      </a:pPr>
                      <a:r>
                        <a:rPr lang="ru-RU" sz="1600" b="1" dirty="0">
                          <a:effectLst/>
                        </a:rPr>
                        <a:t>Пояснение </a:t>
                      </a:r>
                      <a:endParaRPr lang="ru-RU" sz="1600" b="1" dirty="0">
                        <a:effectLst/>
                        <a:latin typeface="Calibri"/>
                        <a:ea typeface="Times New Roman"/>
                        <a:cs typeface="Times New Roman"/>
                      </a:endParaRPr>
                    </a:p>
                  </a:txBody>
                  <a:tcPr marL="49755" marR="49755" marT="0" marB="0" anchor="ctr"/>
                </a:tc>
              </a:tr>
              <a:tr h="292451">
                <a:tc>
                  <a:txBody>
                    <a:bodyPr/>
                    <a:lstStyle/>
                    <a:p>
                      <a:pPr>
                        <a:lnSpc>
                          <a:spcPct val="115000"/>
                        </a:lnSpc>
                        <a:spcAft>
                          <a:spcPts val="0"/>
                        </a:spcAft>
                      </a:pPr>
                      <a:r>
                        <a:rPr lang="ru-RU" sz="1600" b="1" dirty="0">
                          <a:effectLst/>
                        </a:rPr>
                        <a:t>Название проекта</a:t>
                      </a:r>
                      <a:endParaRPr lang="ru-RU" sz="1600" b="1" dirty="0">
                        <a:effectLst/>
                        <a:latin typeface="Calibri"/>
                        <a:ea typeface="Times New Roman"/>
                        <a:cs typeface="Times New Roman"/>
                      </a:endParaRPr>
                    </a:p>
                  </a:txBody>
                  <a:tcPr marL="49755" marR="49755" marT="0" marB="0" anchor="ctr"/>
                </a:tc>
                <a:tc>
                  <a:txBody>
                    <a:bodyPr/>
                    <a:lstStyle/>
                    <a:p>
                      <a:pPr>
                        <a:lnSpc>
                          <a:spcPct val="115000"/>
                        </a:lnSpc>
                        <a:spcAft>
                          <a:spcPts val="0"/>
                        </a:spcAft>
                      </a:pPr>
                      <a:r>
                        <a:rPr lang="ru-RU" sz="1600" b="1" dirty="0" smtClean="0">
                          <a:effectLst/>
                        </a:rPr>
                        <a:t>Осень золотая! </a:t>
                      </a:r>
                      <a:endParaRPr lang="ru-RU" sz="1600" b="1" dirty="0">
                        <a:effectLst/>
                        <a:latin typeface="Calibri"/>
                        <a:ea typeface="Times New Roman"/>
                        <a:cs typeface="Times New Roman"/>
                      </a:endParaRPr>
                    </a:p>
                  </a:txBody>
                  <a:tcPr marL="49755" marR="49755" marT="0" marB="0" anchor="ctr"/>
                </a:tc>
              </a:tr>
              <a:tr h="418448">
                <a:tc>
                  <a:txBody>
                    <a:bodyPr/>
                    <a:lstStyle/>
                    <a:p>
                      <a:pPr>
                        <a:lnSpc>
                          <a:spcPct val="115000"/>
                        </a:lnSpc>
                        <a:spcAft>
                          <a:spcPts val="0"/>
                        </a:spcAft>
                      </a:pPr>
                      <a:r>
                        <a:rPr lang="ru-RU" sz="1600" b="1" dirty="0">
                          <a:effectLst/>
                        </a:rPr>
                        <a:t>Тип проекта</a:t>
                      </a:r>
                      <a:endParaRPr lang="ru-RU" sz="1600" b="1" dirty="0">
                        <a:effectLst/>
                        <a:latin typeface="Calibri"/>
                        <a:ea typeface="Times New Roman"/>
                        <a:cs typeface="Times New Roman"/>
                      </a:endParaRPr>
                    </a:p>
                  </a:txBody>
                  <a:tcPr marL="49755" marR="49755" marT="0" marB="0" anchor="ctr"/>
                </a:tc>
                <a:tc>
                  <a:txBody>
                    <a:bodyPr/>
                    <a:lstStyle/>
                    <a:p>
                      <a:pPr>
                        <a:lnSpc>
                          <a:spcPct val="115000"/>
                        </a:lnSpc>
                        <a:spcAft>
                          <a:spcPts val="0"/>
                        </a:spcAft>
                      </a:pPr>
                      <a:r>
                        <a:rPr lang="ru-RU" sz="1600" b="1" dirty="0">
                          <a:effectLst/>
                        </a:rPr>
                        <a:t>Педагогический </a:t>
                      </a:r>
                    </a:p>
                  </a:txBody>
                  <a:tcPr marL="49755" marR="49755" marT="0" marB="0" anchor="ctr"/>
                </a:tc>
              </a:tr>
              <a:tr h="610333">
                <a:tc>
                  <a:txBody>
                    <a:bodyPr/>
                    <a:lstStyle/>
                    <a:p>
                      <a:pPr>
                        <a:lnSpc>
                          <a:spcPct val="115000"/>
                        </a:lnSpc>
                        <a:spcAft>
                          <a:spcPts val="0"/>
                        </a:spcAft>
                      </a:pPr>
                      <a:r>
                        <a:rPr lang="ru-RU" sz="1600" b="1" dirty="0">
                          <a:effectLst/>
                        </a:rPr>
                        <a:t>Вид</a:t>
                      </a:r>
                      <a:endParaRPr lang="ru-RU" sz="1600" b="1" dirty="0">
                        <a:effectLst/>
                        <a:latin typeface="Calibri"/>
                        <a:ea typeface="Times New Roman"/>
                        <a:cs typeface="Times New Roman"/>
                      </a:endParaRPr>
                    </a:p>
                  </a:txBody>
                  <a:tcPr marL="49755" marR="49755" marT="0" marB="0" anchor="ctr"/>
                </a:tc>
                <a:tc>
                  <a:txBody>
                    <a:bodyPr/>
                    <a:lstStyle/>
                    <a:p>
                      <a:pPr>
                        <a:lnSpc>
                          <a:spcPct val="115000"/>
                        </a:lnSpc>
                        <a:spcAft>
                          <a:spcPts val="0"/>
                        </a:spcAft>
                      </a:pPr>
                      <a:r>
                        <a:rPr lang="ru-RU" sz="1600" b="1" dirty="0">
                          <a:effectLst/>
                        </a:rPr>
                        <a:t>Познавательный, творческий, игровой, групповой, </a:t>
                      </a:r>
                      <a:r>
                        <a:rPr lang="ru-RU" sz="1600" b="1" dirty="0" smtClean="0">
                          <a:effectLst/>
                        </a:rPr>
                        <a:t>краткосрочный</a:t>
                      </a:r>
                      <a:endParaRPr lang="ru-RU" sz="1600" b="1" dirty="0">
                        <a:effectLst/>
                      </a:endParaRPr>
                    </a:p>
                  </a:txBody>
                  <a:tcPr marL="49755" marR="49755" marT="0" marB="0" anchor="ctr"/>
                </a:tc>
              </a:tr>
              <a:tr h="305167">
                <a:tc>
                  <a:txBody>
                    <a:bodyPr/>
                    <a:lstStyle/>
                    <a:p>
                      <a:pPr>
                        <a:lnSpc>
                          <a:spcPct val="115000"/>
                        </a:lnSpc>
                        <a:spcAft>
                          <a:spcPts val="0"/>
                        </a:spcAft>
                      </a:pPr>
                      <a:r>
                        <a:rPr lang="ru-RU" sz="1600" b="1" dirty="0">
                          <a:effectLst/>
                        </a:rPr>
                        <a:t>Образовательная деятельность</a:t>
                      </a:r>
                      <a:endParaRPr lang="ru-RU" sz="1600" b="1" dirty="0">
                        <a:effectLst/>
                        <a:latin typeface="Calibri"/>
                        <a:ea typeface="Times New Roman"/>
                        <a:cs typeface="Times New Roman"/>
                      </a:endParaRPr>
                    </a:p>
                  </a:txBody>
                  <a:tcPr marL="49755" marR="49755" marT="0" marB="0" anchor="ctr"/>
                </a:tc>
                <a:tc>
                  <a:txBody>
                    <a:bodyPr/>
                    <a:lstStyle/>
                    <a:p>
                      <a:pPr>
                        <a:lnSpc>
                          <a:spcPct val="115000"/>
                        </a:lnSpc>
                        <a:spcAft>
                          <a:spcPts val="0"/>
                        </a:spcAft>
                      </a:pPr>
                      <a:r>
                        <a:rPr lang="ru-RU" sz="1600" b="1" dirty="0">
                          <a:effectLst/>
                        </a:rPr>
                        <a:t>Познание </a:t>
                      </a:r>
                      <a:endParaRPr lang="ru-RU" sz="1600" b="1" dirty="0">
                        <a:effectLst/>
                        <a:latin typeface="Calibri"/>
                        <a:ea typeface="Times New Roman"/>
                        <a:cs typeface="Times New Roman"/>
                      </a:endParaRPr>
                    </a:p>
                  </a:txBody>
                  <a:tcPr marL="49755" marR="49755" marT="0" marB="0" anchor="ctr"/>
                </a:tc>
              </a:tr>
              <a:tr h="305167">
                <a:tc>
                  <a:txBody>
                    <a:bodyPr/>
                    <a:lstStyle/>
                    <a:p>
                      <a:pPr>
                        <a:lnSpc>
                          <a:spcPct val="115000"/>
                        </a:lnSpc>
                        <a:spcAft>
                          <a:spcPts val="0"/>
                        </a:spcAft>
                      </a:pPr>
                      <a:r>
                        <a:rPr lang="ru-RU" sz="1600" b="1">
                          <a:effectLst/>
                        </a:rPr>
                        <a:t>Участники проекта</a:t>
                      </a:r>
                      <a:endParaRPr lang="ru-RU" sz="1600" b="1">
                        <a:effectLst/>
                        <a:latin typeface="Calibri"/>
                        <a:ea typeface="Times New Roman"/>
                        <a:cs typeface="Times New Roman"/>
                      </a:endParaRPr>
                    </a:p>
                  </a:txBody>
                  <a:tcPr marL="49755" marR="49755" marT="0" marB="0" anchor="ctr"/>
                </a:tc>
                <a:tc>
                  <a:txBody>
                    <a:bodyPr/>
                    <a:lstStyle/>
                    <a:p>
                      <a:pPr>
                        <a:lnSpc>
                          <a:spcPct val="115000"/>
                        </a:lnSpc>
                        <a:spcAft>
                          <a:spcPts val="0"/>
                        </a:spcAft>
                      </a:pPr>
                      <a:r>
                        <a:rPr lang="ru-RU" sz="1600" b="1" dirty="0">
                          <a:effectLst/>
                        </a:rPr>
                        <a:t>Педагоги, дети, музыкальный руководитель, </a:t>
                      </a:r>
                      <a:r>
                        <a:rPr lang="ru-RU" sz="1600" b="1" dirty="0" smtClean="0">
                          <a:effectLst/>
                        </a:rPr>
                        <a:t>родители</a:t>
                      </a:r>
                      <a:endParaRPr lang="ru-RU" sz="1600" b="1" dirty="0">
                        <a:effectLst/>
                      </a:endParaRPr>
                    </a:p>
                  </a:txBody>
                  <a:tcPr marL="49755" marR="49755" marT="0" marB="0" anchor="ctr"/>
                </a:tc>
              </a:tr>
              <a:tr h="305167">
                <a:tc>
                  <a:txBody>
                    <a:bodyPr/>
                    <a:lstStyle/>
                    <a:p>
                      <a:pPr>
                        <a:lnSpc>
                          <a:spcPct val="115000"/>
                        </a:lnSpc>
                        <a:spcAft>
                          <a:spcPts val="0"/>
                        </a:spcAft>
                      </a:pPr>
                      <a:r>
                        <a:rPr lang="ru-RU" sz="1600" b="1">
                          <a:effectLst/>
                        </a:rPr>
                        <a:t>Целевая группа</a:t>
                      </a:r>
                      <a:endParaRPr lang="ru-RU" sz="1600" b="1">
                        <a:effectLst/>
                        <a:latin typeface="Calibri"/>
                        <a:ea typeface="Times New Roman"/>
                        <a:cs typeface="Times New Roman"/>
                      </a:endParaRPr>
                    </a:p>
                  </a:txBody>
                  <a:tcPr marL="49755" marR="49755" marT="0" marB="0" anchor="ctr"/>
                </a:tc>
                <a:tc>
                  <a:txBody>
                    <a:bodyPr/>
                    <a:lstStyle/>
                    <a:p>
                      <a:pPr>
                        <a:lnSpc>
                          <a:spcPct val="115000"/>
                        </a:lnSpc>
                        <a:spcAft>
                          <a:spcPts val="0"/>
                        </a:spcAft>
                      </a:pPr>
                      <a:r>
                        <a:rPr lang="ru-RU" sz="1600" b="1" dirty="0">
                          <a:effectLst/>
                        </a:rPr>
                        <a:t>Воспитанники </a:t>
                      </a:r>
                      <a:r>
                        <a:rPr lang="ru-RU" sz="1600" b="1" dirty="0" smtClean="0">
                          <a:effectLst/>
                        </a:rPr>
                        <a:t>старшей группы</a:t>
                      </a:r>
                      <a:endParaRPr lang="ru-RU" sz="1600" b="1" dirty="0">
                        <a:effectLst/>
                      </a:endParaRPr>
                    </a:p>
                  </a:txBody>
                  <a:tcPr marL="49755" marR="49755" marT="0" marB="0" anchor="ctr"/>
                </a:tc>
              </a:tr>
              <a:tr h="202700">
                <a:tc>
                  <a:txBody>
                    <a:bodyPr/>
                    <a:lstStyle/>
                    <a:p>
                      <a:pPr>
                        <a:lnSpc>
                          <a:spcPct val="115000"/>
                        </a:lnSpc>
                        <a:spcAft>
                          <a:spcPts val="0"/>
                        </a:spcAft>
                      </a:pPr>
                      <a:r>
                        <a:rPr lang="ru-RU" sz="1600" b="1">
                          <a:effectLst/>
                        </a:rPr>
                        <a:t>Сроки реализации</a:t>
                      </a:r>
                      <a:endParaRPr lang="ru-RU" sz="1600" b="1">
                        <a:effectLst/>
                        <a:latin typeface="Calibri"/>
                        <a:ea typeface="Times New Roman"/>
                        <a:cs typeface="Times New Roman"/>
                      </a:endParaRPr>
                    </a:p>
                  </a:txBody>
                  <a:tcPr marL="49755" marR="49755" marT="0" marB="0" anchor="ctr"/>
                </a:tc>
                <a:tc>
                  <a:txBody>
                    <a:bodyPr/>
                    <a:lstStyle/>
                    <a:p>
                      <a:pPr>
                        <a:lnSpc>
                          <a:spcPct val="115000"/>
                        </a:lnSpc>
                        <a:spcAft>
                          <a:spcPts val="0"/>
                        </a:spcAft>
                      </a:pPr>
                      <a:r>
                        <a:rPr lang="ru-RU" sz="1600" b="1" dirty="0">
                          <a:effectLst/>
                        </a:rPr>
                        <a:t>С </a:t>
                      </a:r>
                      <a:r>
                        <a:rPr lang="ru-RU" sz="1600" b="1" dirty="0" smtClean="0">
                          <a:effectLst/>
                        </a:rPr>
                        <a:t> </a:t>
                      </a:r>
                      <a:r>
                        <a:rPr lang="ru-RU" sz="1600" b="1" dirty="0">
                          <a:effectLst/>
                        </a:rPr>
                        <a:t>по </a:t>
                      </a:r>
                      <a:r>
                        <a:rPr lang="ru-RU" sz="1600" b="1" dirty="0" smtClean="0">
                          <a:effectLst/>
                        </a:rPr>
                        <a:t>25 </a:t>
                      </a:r>
                      <a:r>
                        <a:rPr lang="ru-RU" sz="1600" b="1" dirty="0">
                          <a:effectLst/>
                        </a:rPr>
                        <a:t>октября </a:t>
                      </a:r>
                      <a:r>
                        <a:rPr lang="ru-RU" sz="1600" b="1" dirty="0" smtClean="0">
                          <a:effectLst/>
                        </a:rPr>
                        <a:t>2023 </a:t>
                      </a:r>
                      <a:r>
                        <a:rPr lang="ru-RU" sz="1600" b="1" dirty="0">
                          <a:effectLst/>
                        </a:rPr>
                        <a:t>г</a:t>
                      </a:r>
                      <a:r>
                        <a:rPr lang="ru-RU" sz="1600" b="1" dirty="0" smtClean="0">
                          <a:effectLst/>
                        </a:rPr>
                        <a:t>.</a:t>
                      </a:r>
                      <a:endParaRPr lang="ru-RU" sz="1600" b="1" dirty="0">
                        <a:effectLst/>
                      </a:endParaRPr>
                    </a:p>
                  </a:txBody>
                  <a:tcPr marL="49755" marR="49755" marT="0" marB="0" anchor="ctr"/>
                </a:tc>
              </a:tr>
              <a:tr h="305167">
                <a:tc>
                  <a:txBody>
                    <a:bodyPr/>
                    <a:lstStyle/>
                    <a:p>
                      <a:pPr>
                        <a:lnSpc>
                          <a:spcPct val="115000"/>
                        </a:lnSpc>
                        <a:spcAft>
                          <a:spcPts val="0"/>
                        </a:spcAft>
                      </a:pPr>
                      <a:r>
                        <a:rPr lang="ru-RU" sz="1600" b="1">
                          <a:effectLst/>
                        </a:rPr>
                        <a:t>Основание для разработки проекта</a:t>
                      </a:r>
                      <a:endParaRPr lang="ru-RU" sz="1600" b="1">
                        <a:effectLst/>
                        <a:latin typeface="Calibri"/>
                        <a:ea typeface="Times New Roman"/>
                        <a:cs typeface="Times New Roman"/>
                      </a:endParaRPr>
                    </a:p>
                  </a:txBody>
                  <a:tcPr marL="49755" marR="49755" marT="0" marB="0" anchor="ctr"/>
                </a:tc>
                <a:tc>
                  <a:txBody>
                    <a:bodyPr/>
                    <a:lstStyle/>
                    <a:p>
                      <a:pPr algn="just">
                        <a:lnSpc>
                          <a:spcPct val="115000"/>
                        </a:lnSpc>
                        <a:spcAft>
                          <a:spcPts val="0"/>
                        </a:spcAft>
                      </a:pPr>
                      <a:r>
                        <a:rPr lang="ru-RU" sz="1600" b="1" dirty="0">
                          <a:effectLst/>
                        </a:rPr>
                        <a:t>Систематизация и актуализация знаний у детей об осени. Повысить экологическую культуру у родителей</a:t>
                      </a:r>
                      <a:endParaRPr lang="ru-RU" sz="1600" b="1" dirty="0">
                        <a:effectLst/>
                        <a:latin typeface="Calibri"/>
                        <a:ea typeface="Times New Roman"/>
                        <a:cs typeface="Times New Roman"/>
                      </a:endParaRPr>
                    </a:p>
                  </a:txBody>
                  <a:tcPr marL="49755" marR="49755" marT="0" marB="0" anchor="ctr"/>
                </a:tc>
              </a:tr>
              <a:tr h="610333">
                <a:tc>
                  <a:txBody>
                    <a:bodyPr/>
                    <a:lstStyle/>
                    <a:p>
                      <a:pPr>
                        <a:lnSpc>
                          <a:spcPct val="115000"/>
                        </a:lnSpc>
                        <a:spcAft>
                          <a:spcPts val="0"/>
                        </a:spcAft>
                      </a:pPr>
                      <a:r>
                        <a:rPr lang="ru-RU" sz="1600" b="1" dirty="0">
                          <a:effectLst/>
                        </a:rPr>
                        <a:t>Цель</a:t>
                      </a:r>
                      <a:endParaRPr lang="ru-RU" sz="1600" b="1" dirty="0">
                        <a:effectLst/>
                        <a:latin typeface="Calibri"/>
                        <a:ea typeface="Times New Roman"/>
                        <a:cs typeface="Times New Roman"/>
                      </a:endParaRPr>
                    </a:p>
                  </a:txBody>
                  <a:tcPr marL="49755" marR="49755" marT="0" marB="0" anchor="ctr"/>
                </a:tc>
                <a:tc>
                  <a:txBody>
                    <a:bodyPr/>
                    <a:lstStyle/>
                    <a:p>
                      <a:pPr algn="just"/>
                      <a:r>
                        <a:rPr lang="ru-RU" sz="1600" b="1" kern="1200" dirty="0" smtClean="0">
                          <a:solidFill>
                            <a:schemeClr val="dk1"/>
                          </a:solidFill>
                          <a:effectLst/>
                          <a:latin typeface="+mn-lt"/>
                          <a:ea typeface="+mn-ea"/>
                          <a:cs typeface="+mn-cs"/>
                        </a:rPr>
                        <a:t>Формировать обобщенные представления об осени как времени года, приспособлении растений и животных к изменениям в природе, явлениях природы.</a:t>
                      </a:r>
                    </a:p>
                    <a:p>
                      <a:pPr algn="just"/>
                      <a:r>
                        <a:rPr lang="ru-RU" sz="1600" b="1" kern="1200" dirty="0" smtClean="0">
                          <a:solidFill>
                            <a:schemeClr val="dk1"/>
                          </a:solidFill>
                          <a:effectLst/>
                          <a:latin typeface="+mn-lt"/>
                          <a:ea typeface="+mn-ea"/>
                          <a:cs typeface="+mn-cs"/>
                        </a:rPr>
                        <a:t> Продолжать знакомить с сельскохозяйственными работами на полях и огородах. Дать первичные представления об экосистемах, природных зонах. Расширять представления о неживой природе. </a:t>
                      </a:r>
                      <a:endParaRPr lang="ru-RU" sz="1600" b="1" dirty="0">
                        <a:effectLst/>
                        <a:latin typeface="Calibri"/>
                        <a:ea typeface="Times New Roman"/>
                        <a:cs typeface="Times New Roman"/>
                      </a:endParaRPr>
                    </a:p>
                  </a:txBody>
                  <a:tcPr marL="49755" marR="49755" marT="0" marB="0" anchor="ctr"/>
                </a:tc>
              </a:tr>
            </a:tbl>
          </a:graphicData>
        </a:graphic>
      </p:graphicFrame>
      <p:sp>
        <p:nvSpPr>
          <p:cNvPr id="5" name="Заголовок 4"/>
          <p:cNvSpPr>
            <a:spLocks noGrp="1"/>
          </p:cNvSpPr>
          <p:nvPr>
            <p:ph type="title"/>
          </p:nvPr>
        </p:nvSpPr>
        <p:spPr>
          <a:xfrm>
            <a:off x="395536" y="188640"/>
            <a:ext cx="8424936" cy="720080"/>
          </a:xfrm>
        </p:spPr>
        <p:txBody>
          <a:bodyPr>
            <a:normAutofit/>
          </a:bodyPr>
          <a:lstStyle/>
          <a:p>
            <a:r>
              <a:rPr lang="ru-RU" sz="3600" b="1" dirty="0" smtClean="0">
                <a:solidFill>
                  <a:srgbClr val="7A0000"/>
                </a:solidFill>
                <a:effectLst>
                  <a:outerShdw blurRad="38100" dist="38100" dir="2700000" algn="tl">
                    <a:srgbClr val="000000">
                      <a:alpha val="43137"/>
                    </a:srgbClr>
                  </a:outerShdw>
                </a:effectLst>
              </a:rPr>
              <a:t>Технологическая карта проекта</a:t>
            </a:r>
            <a:endParaRPr lang="ru-RU" sz="3600" b="1" dirty="0">
              <a:solidFill>
                <a:srgbClr val="7A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Объект 3"/>
          <p:cNvGraphicFramePr>
            <a:graphicFrameLocks noGrp="1"/>
          </p:cNvGraphicFramePr>
          <p:nvPr>
            <p:ph idx="1"/>
            <p:extLst>
              <p:ext uri="{D42A27DB-BD31-4B8C-83A1-F6EECF244321}">
                <p14:modId xmlns:p14="http://schemas.microsoft.com/office/powerpoint/2010/main" val="2064507552"/>
              </p:ext>
            </p:extLst>
          </p:nvPr>
        </p:nvGraphicFramePr>
        <p:xfrm>
          <a:off x="-252536" y="620688"/>
          <a:ext cx="9793088" cy="2741382"/>
        </p:xfrm>
        <a:graphic>
          <a:graphicData uri="http://schemas.openxmlformats.org/drawingml/2006/table">
            <a:tbl>
              <a:tblPr firstRow="1" bandRow="1">
                <a:tableStyleId>{5C22544A-7EE6-4342-B048-85BDC9FD1C3A}</a:tableStyleId>
              </a:tblPr>
              <a:tblGrid>
                <a:gridCol w="1872208"/>
                <a:gridCol w="7920880"/>
              </a:tblGrid>
              <a:tr h="2741382">
                <a:tc>
                  <a:txBody>
                    <a:bodyPr/>
                    <a:lstStyle/>
                    <a:p>
                      <a:r>
                        <a:rPr lang="ru-RU" b="1" dirty="0" smtClean="0"/>
                        <a:t>Задачи </a:t>
                      </a:r>
                      <a:endParaRPr lang="ru-RU" b="1" dirty="0"/>
                    </a:p>
                  </a:txBody>
                  <a:tcPr/>
                </a:tc>
                <a:tc>
                  <a:txBody>
                    <a:bodyPr/>
                    <a:lstStyle/>
                    <a:p>
                      <a:pPr marL="342900" lvl="0" indent="-342900">
                        <a:lnSpc>
                          <a:spcPct val="115000"/>
                        </a:lnSpc>
                        <a:spcAft>
                          <a:spcPts val="0"/>
                        </a:spcAft>
                        <a:buFont typeface="+mj-lt"/>
                        <a:buAutoNum type="arabicPeriod"/>
                      </a:pPr>
                      <a:r>
                        <a:rPr lang="ru-RU" sz="1600" b="1" dirty="0" smtClean="0">
                          <a:solidFill>
                            <a:schemeClr val="tx1"/>
                          </a:solidFill>
                        </a:rPr>
                        <a:t>Пополнять знания детей о времени года осень</a:t>
                      </a:r>
                    </a:p>
                    <a:p>
                      <a:pPr marL="342900" lvl="0" indent="-342900">
                        <a:lnSpc>
                          <a:spcPct val="115000"/>
                        </a:lnSpc>
                        <a:spcAft>
                          <a:spcPts val="0"/>
                        </a:spcAft>
                        <a:buFont typeface="+mj-lt"/>
                        <a:buAutoNum type="arabicPeriod"/>
                      </a:pPr>
                      <a:r>
                        <a:rPr lang="ru-RU" sz="1600" b="1" dirty="0" smtClean="0">
                          <a:solidFill>
                            <a:schemeClr val="tx1"/>
                          </a:solidFill>
                        </a:rPr>
                        <a:t>Продолжать знакомить с основными признаками осени, с ее приметами</a:t>
                      </a:r>
                    </a:p>
                    <a:p>
                      <a:pPr marL="342900" lvl="0" indent="-342900" algn="just">
                        <a:lnSpc>
                          <a:spcPct val="115000"/>
                        </a:lnSpc>
                        <a:spcAft>
                          <a:spcPts val="0"/>
                        </a:spcAft>
                        <a:buFont typeface="+mj-lt"/>
                        <a:buAutoNum type="arabicPeriod"/>
                      </a:pPr>
                      <a:r>
                        <a:rPr lang="ru-RU" sz="1600" b="1" dirty="0" smtClean="0">
                          <a:solidFill>
                            <a:schemeClr val="tx1"/>
                          </a:solidFill>
                        </a:rPr>
                        <a:t>Продолжать знакомить с малыми фольклорными формами на осеннюю тематику</a:t>
                      </a:r>
                    </a:p>
                    <a:p>
                      <a:pPr marL="342900" lvl="0" indent="-342900" algn="just">
                        <a:lnSpc>
                          <a:spcPct val="115000"/>
                        </a:lnSpc>
                        <a:spcAft>
                          <a:spcPts val="0"/>
                        </a:spcAft>
                        <a:buFont typeface="+mj-lt"/>
                        <a:buAutoNum type="arabicPeriod"/>
                      </a:pPr>
                      <a:r>
                        <a:rPr lang="ru-RU" sz="1600" b="1" dirty="0" smtClean="0">
                          <a:solidFill>
                            <a:schemeClr val="tx1"/>
                          </a:solidFill>
                        </a:rPr>
                        <a:t>Прививать чувство прекрасного, учить видеть красоту природы</a:t>
                      </a:r>
                    </a:p>
                    <a:p>
                      <a:pPr marL="342900" lvl="0" indent="-342900" algn="just">
                        <a:spcAft>
                          <a:spcPts val="0"/>
                        </a:spcAft>
                        <a:buFont typeface="+mj-lt"/>
                        <a:buAutoNum type="arabicPeriod"/>
                      </a:pPr>
                      <a:r>
                        <a:rPr lang="ru-RU" sz="1600" b="1" dirty="0" smtClean="0">
                          <a:solidFill>
                            <a:schemeClr val="tx1"/>
                          </a:solidFill>
                        </a:rPr>
                        <a:t>Формирование представлений о тесной  взаимосвязи  человека  и  природы</a:t>
                      </a:r>
                    </a:p>
                    <a:p>
                      <a:pPr marL="342900" lvl="0" indent="-342900" algn="just">
                        <a:spcAft>
                          <a:spcPts val="0"/>
                        </a:spcAft>
                        <a:buFont typeface="+mj-lt"/>
                        <a:buAutoNum type="arabicPeriod"/>
                      </a:pPr>
                      <a:r>
                        <a:rPr lang="ru-RU" sz="1600" b="1" dirty="0" smtClean="0">
                          <a:solidFill>
                            <a:schemeClr val="tx1"/>
                          </a:solidFill>
                        </a:rPr>
                        <a:t>Развитие эмоционально-доброжелательного отношения к живым объектам природы в процессе общения с ними</a:t>
                      </a:r>
                      <a:endParaRPr lang="ru-RU" sz="1600" b="1" dirty="0">
                        <a:solidFill>
                          <a:schemeClr val="tx1"/>
                        </a:solidFill>
                      </a:endParaRPr>
                    </a:p>
                  </a:txBody>
                  <a:tcPr>
                    <a:solidFill>
                      <a:schemeClr val="accent1">
                        <a:lumMod val="20000"/>
                        <a:lumOff val="80000"/>
                      </a:schemeClr>
                    </a:solidFill>
                  </a:tcPr>
                </a:tc>
              </a:tr>
            </a:tbl>
          </a:graphicData>
        </a:graphic>
      </p:graphicFrame>
      <p:sp>
        <p:nvSpPr>
          <p:cNvPr id="5" name="TextBox 4"/>
          <p:cNvSpPr txBox="1"/>
          <p:nvPr/>
        </p:nvSpPr>
        <p:spPr>
          <a:xfrm>
            <a:off x="395536" y="3789040"/>
            <a:ext cx="8424936" cy="1754326"/>
          </a:xfrm>
          <a:prstGeom prst="rect">
            <a:avLst/>
          </a:prstGeom>
          <a:noFill/>
        </p:spPr>
        <p:txBody>
          <a:bodyPr wrap="square" rtlCol="0">
            <a:spAutoFit/>
          </a:bodyPr>
          <a:lstStyle/>
          <a:p>
            <a:r>
              <a:rPr lang="ru-RU" b="1" u="sng" dirty="0"/>
              <a:t>Прогнозируемый результат:</a:t>
            </a:r>
          </a:p>
          <a:p>
            <a:pPr marL="285750" lvl="0" indent="-285750">
              <a:buFont typeface="Arial" pitchFamily="34" charset="0"/>
              <a:buChar char="•"/>
            </a:pPr>
            <a:r>
              <a:rPr lang="ru-RU" b="1" dirty="0"/>
              <a:t>Актуализация знаний детей об осени, ее признаках;</a:t>
            </a:r>
          </a:p>
          <a:p>
            <a:pPr marL="285750" lvl="0" indent="-285750">
              <a:buFont typeface="Arial" pitchFamily="34" charset="0"/>
              <a:buChar char="•"/>
            </a:pPr>
            <a:r>
              <a:rPr lang="ru-RU" b="1" dirty="0"/>
              <a:t>Пополнение словарного запаса по данной тематике;</a:t>
            </a:r>
          </a:p>
          <a:p>
            <a:pPr marL="285750" lvl="0" indent="-285750" algn="just">
              <a:buFont typeface="Arial" pitchFamily="34" charset="0"/>
              <a:buChar char="•"/>
            </a:pPr>
            <a:r>
              <a:rPr lang="ru-RU" b="1" dirty="0"/>
              <a:t>Формирование активности и заинтересованности в образовательном процессе детей у родителей</a:t>
            </a:r>
          </a:p>
          <a:p>
            <a:endParaRPr lang="ru-RU" b="1" dirty="0"/>
          </a:p>
        </p:txBody>
      </p:sp>
    </p:spTree>
    <p:extLst>
      <p:ext uri="{BB962C8B-B14F-4D97-AF65-F5344CB8AC3E}">
        <p14:creationId xmlns:p14="http://schemas.microsoft.com/office/powerpoint/2010/main" val="22630755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74638"/>
            <a:ext cx="8229600" cy="490066"/>
          </a:xfrm>
        </p:spPr>
        <p:txBody>
          <a:bodyPr>
            <a:normAutofit fontScale="90000"/>
          </a:bodyPr>
          <a:lstStyle/>
          <a:p>
            <a:r>
              <a:rPr lang="ru-RU" sz="3200" b="1" dirty="0">
                <a:solidFill>
                  <a:srgbClr val="7A0000"/>
                </a:solidFill>
              </a:rPr>
              <a:t>Тематический план работы с детьми</a:t>
            </a:r>
          </a:p>
        </p:txBody>
      </p:sp>
      <p:graphicFrame>
        <p:nvGraphicFramePr>
          <p:cNvPr id="4" name="Объект 3"/>
          <p:cNvGraphicFramePr>
            <a:graphicFrameLocks noGrp="1"/>
          </p:cNvGraphicFramePr>
          <p:nvPr>
            <p:ph idx="1"/>
            <p:extLst>
              <p:ext uri="{D42A27DB-BD31-4B8C-83A1-F6EECF244321}">
                <p14:modId xmlns:p14="http://schemas.microsoft.com/office/powerpoint/2010/main" val="4042707101"/>
              </p:ext>
            </p:extLst>
          </p:nvPr>
        </p:nvGraphicFramePr>
        <p:xfrm>
          <a:off x="-324545" y="764705"/>
          <a:ext cx="10225136" cy="5941131"/>
        </p:xfrm>
        <a:graphic>
          <a:graphicData uri="http://schemas.openxmlformats.org/drawingml/2006/table">
            <a:tbl>
              <a:tblPr firstRow="1" firstCol="1" bandRow="1">
                <a:tableStyleId>{5C22544A-7EE6-4342-B048-85BDC9FD1C3A}</a:tableStyleId>
              </a:tblPr>
              <a:tblGrid>
                <a:gridCol w="1728193"/>
                <a:gridCol w="8496943"/>
              </a:tblGrid>
              <a:tr h="257433">
                <a:tc>
                  <a:txBody>
                    <a:bodyPr/>
                    <a:lstStyle/>
                    <a:p>
                      <a:pPr algn="ctr">
                        <a:lnSpc>
                          <a:spcPct val="115000"/>
                        </a:lnSpc>
                        <a:spcAft>
                          <a:spcPts val="0"/>
                        </a:spcAft>
                      </a:pPr>
                      <a:r>
                        <a:rPr lang="ru-RU" sz="1600" b="1" dirty="0">
                          <a:effectLst/>
                        </a:rPr>
                        <a:t>Разделы работ</a:t>
                      </a:r>
                      <a:endParaRPr lang="ru-RU" sz="1600" b="1" dirty="0">
                        <a:effectLst/>
                        <a:latin typeface="Calibri"/>
                        <a:ea typeface="Times New Roman"/>
                        <a:cs typeface="Times New Roman"/>
                      </a:endParaRPr>
                    </a:p>
                  </a:txBody>
                  <a:tcPr marL="62618" marR="62618" marT="0" marB="0"/>
                </a:tc>
                <a:tc>
                  <a:txBody>
                    <a:bodyPr/>
                    <a:lstStyle/>
                    <a:p>
                      <a:pPr algn="ctr">
                        <a:lnSpc>
                          <a:spcPct val="115000"/>
                        </a:lnSpc>
                        <a:spcAft>
                          <a:spcPts val="0"/>
                        </a:spcAft>
                      </a:pPr>
                      <a:r>
                        <a:rPr lang="ru-RU" sz="1600" b="1" dirty="0">
                          <a:effectLst/>
                        </a:rPr>
                        <a:t>Основное содержание</a:t>
                      </a:r>
                      <a:endParaRPr lang="ru-RU" sz="1600" b="1" dirty="0">
                        <a:effectLst/>
                        <a:latin typeface="Calibri"/>
                        <a:ea typeface="Times New Roman"/>
                        <a:cs typeface="Times New Roman"/>
                      </a:endParaRPr>
                    </a:p>
                  </a:txBody>
                  <a:tcPr marL="62618" marR="62618" marT="0" marB="0"/>
                </a:tc>
              </a:tr>
              <a:tr h="3697803">
                <a:tc>
                  <a:txBody>
                    <a:bodyPr/>
                    <a:lstStyle/>
                    <a:p>
                      <a:pPr algn="ctr">
                        <a:lnSpc>
                          <a:spcPct val="115000"/>
                        </a:lnSpc>
                        <a:spcAft>
                          <a:spcPts val="0"/>
                        </a:spcAft>
                      </a:pPr>
                      <a:r>
                        <a:rPr lang="ru-RU" sz="1600" b="1" dirty="0">
                          <a:effectLst/>
                        </a:rPr>
                        <a:t>Образовательная деятельность</a:t>
                      </a:r>
                      <a:endParaRPr lang="ru-RU" sz="1600" b="1" dirty="0">
                        <a:effectLst/>
                        <a:latin typeface="Calibri"/>
                        <a:ea typeface="Times New Roman"/>
                        <a:cs typeface="Times New Roman"/>
                      </a:endParaRPr>
                    </a:p>
                  </a:txBody>
                  <a:tcPr marL="62618" marR="62618" marT="0" marB="0"/>
                </a:tc>
                <a:tc>
                  <a:txBody>
                    <a:bodyPr/>
                    <a:lstStyle/>
                    <a:p>
                      <a:pPr algn="ctr">
                        <a:lnSpc>
                          <a:spcPct val="115000"/>
                        </a:lnSpc>
                        <a:spcAft>
                          <a:spcPts val="0"/>
                        </a:spcAft>
                      </a:pPr>
                      <a:r>
                        <a:rPr lang="ru-RU" sz="1600" b="1" u="sng" dirty="0" smtClean="0">
                          <a:effectLst/>
                        </a:rPr>
                        <a:t>Познавательное</a:t>
                      </a:r>
                      <a:r>
                        <a:rPr lang="ru-RU" sz="1600" b="1" u="sng" baseline="0" dirty="0" smtClean="0">
                          <a:effectLst/>
                        </a:rPr>
                        <a:t> развитие</a:t>
                      </a:r>
                    </a:p>
                    <a:p>
                      <a:pPr algn="just">
                        <a:lnSpc>
                          <a:spcPct val="115000"/>
                        </a:lnSpc>
                        <a:spcAft>
                          <a:spcPts val="0"/>
                        </a:spcAft>
                      </a:pPr>
                      <a:r>
                        <a:rPr lang="ru-RU" sz="1600" b="1" kern="1200" dirty="0" smtClean="0">
                          <a:solidFill>
                            <a:schemeClr val="dk1"/>
                          </a:solidFill>
                          <a:effectLst/>
                          <a:latin typeface="+mn-lt"/>
                          <a:ea typeface="+mn-ea"/>
                          <a:cs typeface="+mn-cs"/>
                        </a:rPr>
                        <a:t>«Экскурсия в осенний парк», «Осень золотая», «Беседа о труде людей осенью»,</a:t>
                      </a:r>
                      <a:endParaRPr lang="ru-RU" sz="1600" b="1" dirty="0">
                        <a:effectLst/>
                      </a:endParaRPr>
                    </a:p>
                    <a:p>
                      <a:pPr algn="just">
                        <a:lnSpc>
                          <a:spcPct val="115000"/>
                        </a:lnSpc>
                        <a:spcAft>
                          <a:spcPts val="0"/>
                        </a:spcAft>
                      </a:pPr>
                      <a:r>
                        <a:rPr lang="ru-RU" sz="1600" b="1" u="none" dirty="0" smtClean="0">
                          <a:effectLst/>
                        </a:rPr>
                        <a:t>Итоговое</a:t>
                      </a:r>
                      <a:r>
                        <a:rPr lang="ru-RU" sz="1600" b="1" u="none" baseline="0" dirty="0" smtClean="0">
                          <a:effectLst/>
                        </a:rPr>
                        <a:t> </a:t>
                      </a:r>
                      <a:r>
                        <a:rPr lang="ru-RU" sz="1600" b="1" u="none" dirty="0" smtClean="0">
                          <a:effectLst/>
                        </a:rPr>
                        <a:t> </a:t>
                      </a:r>
                      <a:r>
                        <a:rPr lang="ru-RU" sz="1600" b="1" dirty="0" smtClean="0">
                          <a:effectLst/>
                        </a:rPr>
                        <a:t>занятие:</a:t>
                      </a:r>
                      <a:r>
                        <a:rPr lang="ru-RU" sz="1600" b="1" baseline="0" dirty="0" smtClean="0">
                          <a:effectLst/>
                        </a:rPr>
                        <a:t> «Осенняя пора, очей очарования» </a:t>
                      </a:r>
                      <a:endParaRPr lang="ru-RU" sz="1600" b="1" dirty="0">
                        <a:effectLst/>
                      </a:endParaRPr>
                    </a:p>
                    <a:p>
                      <a:pPr algn="ctr">
                        <a:lnSpc>
                          <a:spcPct val="115000"/>
                        </a:lnSpc>
                        <a:spcAft>
                          <a:spcPts val="0"/>
                        </a:spcAft>
                      </a:pPr>
                      <a:r>
                        <a:rPr lang="ru-RU" sz="1600" b="1" u="sng" dirty="0" smtClean="0">
                          <a:effectLst/>
                        </a:rPr>
                        <a:t>Художественное </a:t>
                      </a:r>
                      <a:r>
                        <a:rPr lang="ru-RU" sz="1600" b="1" u="sng" dirty="0">
                          <a:effectLst/>
                        </a:rPr>
                        <a:t>творчество</a:t>
                      </a:r>
                      <a:endParaRPr lang="ru-RU" sz="1600" b="1" dirty="0">
                        <a:effectLst/>
                      </a:endParaRPr>
                    </a:p>
                    <a:p>
                      <a:pPr marL="0" marR="0" indent="0" algn="just" defTabSz="914400" rtl="0" eaLnBrk="1" fontAlgn="auto" latinLnBrk="0" hangingPunct="1">
                        <a:lnSpc>
                          <a:spcPct val="115000"/>
                        </a:lnSpc>
                        <a:spcBef>
                          <a:spcPts val="0"/>
                        </a:spcBef>
                        <a:spcAft>
                          <a:spcPts val="0"/>
                        </a:spcAft>
                        <a:buClrTx/>
                        <a:buSzTx/>
                        <a:buFontTx/>
                        <a:buNone/>
                        <a:tabLst/>
                        <a:defRPr/>
                      </a:pPr>
                      <a:r>
                        <a:rPr lang="ru-RU" sz="1600" b="1" u="sng" dirty="0">
                          <a:effectLst/>
                        </a:rPr>
                        <a:t>Рисование</a:t>
                      </a:r>
                      <a:r>
                        <a:rPr lang="ru-RU" sz="1600" b="1" dirty="0">
                          <a:effectLst/>
                        </a:rPr>
                        <a:t> – </a:t>
                      </a:r>
                      <a:r>
                        <a:rPr lang="ru-RU" sz="1600" b="1" kern="1200" dirty="0" smtClean="0">
                          <a:solidFill>
                            <a:schemeClr val="dk1"/>
                          </a:solidFill>
                          <a:effectLst/>
                          <a:latin typeface="+mn-lt"/>
                          <a:ea typeface="+mn-ea"/>
                          <a:cs typeface="+mn-cs"/>
                        </a:rPr>
                        <a:t>«Унылая пора, очей очарованье», «Очарован лес стоит», «Краски осени», «Урожай»,</a:t>
                      </a:r>
                      <a:r>
                        <a:rPr lang="ru-RU" sz="1600" b="1" kern="1200" baseline="0" dirty="0" smtClean="0">
                          <a:solidFill>
                            <a:schemeClr val="dk1"/>
                          </a:solidFill>
                          <a:effectLst/>
                          <a:latin typeface="+mn-lt"/>
                          <a:ea typeface="+mn-ea"/>
                          <a:cs typeface="+mn-cs"/>
                        </a:rPr>
                        <a:t> </a:t>
                      </a:r>
                      <a:r>
                        <a:rPr lang="ru-RU" sz="1600" b="1" kern="1200" dirty="0" smtClean="0">
                          <a:solidFill>
                            <a:schemeClr val="dk1"/>
                          </a:solidFill>
                          <a:effectLst/>
                          <a:latin typeface="+mn-lt"/>
                          <a:ea typeface="+mn-ea"/>
                          <a:cs typeface="+mn-cs"/>
                        </a:rPr>
                        <a:t>«Осенний лес», «Натюрморт».   </a:t>
                      </a:r>
                    </a:p>
                    <a:p>
                      <a:pPr algn="just">
                        <a:lnSpc>
                          <a:spcPct val="115000"/>
                        </a:lnSpc>
                        <a:spcAft>
                          <a:spcPts val="0"/>
                        </a:spcAft>
                      </a:pPr>
                      <a:r>
                        <a:rPr lang="ru-RU" sz="1600" b="1" u="sng" dirty="0" smtClean="0">
                          <a:effectLst/>
                        </a:rPr>
                        <a:t>Лепка</a:t>
                      </a:r>
                      <a:r>
                        <a:rPr lang="ru-RU" sz="1600" b="1" dirty="0" smtClean="0">
                          <a:effectLst/>
                        </a:rPr>
                        <a:t> </a:t>
                      </a:r>
                      <a:r>
                        <a:rPr lang="ru-RU" sz="1600" b="1" dirty="0">
                          <a:effectLst/>
                        </a:rPr>
                        <a:t>– </a:t>
                      </a:r>
                      <a:r>
                        <a:rPr lang="ru-RU" sz="1600" b="1" kern="1200" dirty="0" smtClean="0">
                          <a:solidFill>
                            <a:schemeClr val="dk1"/>
                          </a:solidFill>
                          <a:effectLst/>
                          <a:latin typeface="+mn-lt"/>
                          <a:ea typeface="+mn-ea"/>
                          <a:cs typeface="+mn-cs"/>
                        </a:rPr>
                        <a:t>«Яблоки», «Ваза с фруктами», «Овощи на грядке»</a:t>
                      </a:r>
                    </a:p>
                    <a:p>
                      <a:pPr algn="just">
                        <a:lnSpc>
                          <a:spcPct val="115000"/>
                        </a:lnSpc>
                        <a:spcAft>
                          <a:spcPts val="0"/>
                        </a:spcAft>
                      </a:pPr>
                      <a:r>
                        <a:rPr lang="ru-RU" sz="1600" b="1" kern="1200" dirty="0" smtClean="0">
                          <a:solidFill>
                            <a:schemeClr val="dk1"/>
                          </a:solidFill>
                          <a:effectLst/>
                          <a:latin typeface="+mn-lt"/>
                          <a:ea typeface="+mn-ea"/>
                          <a:cs typeface="+mn-cs"/>
                        </a:rPr>
                        <a:t> </a:t>
                      </a:r>
                      <a:r>
                        <a:rPr lang="ru-RU" sz="1600" b="1" u="sng" dirty="0" smtClean="0">
                          <a:effectLst/>
                        </a:rPr>
                        <a:t>Аппликация</a:t>
                      </a:r>
                      <a:r>
                        <a:rPr lang="ru-RU" sz="1600" b="1" dirty="0" smtClean="0">
                          <a:effectLst/>
                        </a:rPr>
                        <a:t> </a:t>
                      </a:r>
                      <a:r>
                        <a:rPr lang="ru-RU" sz="1600" b="1" dirty="0">
                          <a:effectLst/>
                        </a:rPr>
                        <a:t>- </a:t>
                      </a:r>
                      <a:r>
                        <a:rPr lang="ru-RU" sz="1600" b="1" kern="1200" dirty="0" smtClean="0">
                          <a:solidFill>
                            <a:schemeClr val="dk1"/>
                          </a:solidFill>
                          <a:effectLst/>
                          <a:latin typeface="+mn-lt"/>
                          <a:ea typeface="+mn-ea"/>
                          <a:cs typeface="+mn-cs"/>
                        </a:rPr>
                        <a:t>«Дары осени»,</a:t>
                      </a:r>
                      <a:r>
                        <a:rPr lang="ru-RU" sz="1600" b="1" kern="1200" baseline="0" dirty="0" smtClean="0">
                          <a:solidFill>
                            <a:schemeClr val="dk1"/>
                          </a:solidFill>
                          <a:effectLst/>
                          <a:latin typeface="+mn-lt"/>
                          <a:ea typeface="+mn-ea"/>
                          <a:cs typeface="+mn-cs"/>
                        </a:rPr>
                        <a:t> </a:t>
                      </a:r>
                      <a:r>
                        <a:rPr lang="ru-RU" sz="1600" b="1" kern="1200" dirty="0" smtClean="0">
                          <a:solidFill>
                            <a:schemeClr val="dk1"/>
                          </a:solidFill>
                          <a:effectLst/>
                          <a:latin typeface="+mn-lt"/>
                          <a:ea typeface="+mn-ea"/>
                          <a:cs typeface="+mn-cs"/>
                        </a:rPr>
                        <a:t>«Букет из листьев и колосьев» </a:t>
                      </a:r>
                      <a:endParaRPr lang="ru-RU" sz="1600" b="1" dirty="0">
                        <a:effectLst/>
                      </a:endParaRPr>
                    </a:p>
                    <a:p>
                      <a:pPr algn="just">
                        <a:lnSpc>
                          <a:spcPct val="115000"/>
                        </a:lnSpc>
                        <a:spcAft>
                          <a:spcPts val="0"/>
                        </a:spcAft>
                      </a:pPr>
                      <a:r>
                        <a:rPr lang="ru-RU" sz="1600" b="1" u="sng" dirty="0" smtClean="0">
                          <a:effectLst/>
                        </a:rPr>
                        <a:t>Речевое</a:t>
                      </a:r>
                      <a:r>
                        <a:rPr lang="ru-RU" sz="1600" b="1" u="sng" baseline="0" dirty="0" smtClean="0">
                          <a:effectLst/>
                        </a:rPr>
                        <a:t> развитие </a:t>
                      </a:r>
                      <a:r>
                        <a:rPr lang="ru-RU" sz="1600" b="1" u="none" baseline="0" dirty="0" smtClean="0">
                          <a:effectLst/>
                        </a:rPr>
                        <a:t>- </a:t>
                      </a:r>
                      <a:r>
                        <a:rPr lang="ru-RU" sz="1600" b="1" kern="1200" dirty="0" smtClean="0">
                          <a:solidFill>
                            <a:schemeClr val="dk1"/>
                          </a:solidFill>
                          <a:effectLst/>
                          <a:latin typeface="+mn-lt"/>
                          <a:ea typeface="+mn-ea"/>
                          <a:cs typeface="+mn-cs"/>
                        </a:rPr>
                        <a:t>Заучивание стихотворения Плещеева «Осенью», Чтение сказки </a:t>
                      </a:r>
                      <a:r>
                        <a:rPr lang="ru-RU" sz="1600" b="1" kern="1200" dirty="0" err="1" smtClean="0">
                          <a:solidFill>
                            <a:schemeClr val="dk1"/>
                          </a:solidFill>
                          <a:effectLst/>
                          <a:latin typeface="+mn-lt"/>
                          <a:ea typeface="+mn-ea"/>
                          <a:cs typeface="+mn-cs"/>
                        </a:rPr>
                        <a:t>Сутеева</a:t>
                      </a:r>
                      <a:r>
                        <a:rPr lang="ru-RU" sz="1600" b="1" kern="1200" dirty="0" smtClean="0">
                          <a:solidFill>
                            <a:schemeClr val="dk1"/>
                          </a:solidFill>
                          <a:effectLst/>
                          <a:latin typeface="+mn-lt"/>
                          <a:ea typeface="+mn-ea"/>
                          <a:cs typeface="+mn-cs"/>
                        </a:rPr>
                        <a:t> «Яблоко», рассматривание картины Левитана «Золотая осень»</a:t>
                      </a:r>
                      <a:endParaRPr lang="ru-RU" sz="1600" b="1" dirty="0">
                        <a:effectLst/>
                      </a:endParaRPr>
                    </a:p>
                    <a:p>
                      <a:pPr algn="just">
                        <a:lnSpc>
                          <a:spcPct val="115000"/>
                        </a:lnSpc>
                        <a:spcAft>
                          <a:spcPts val="0"/>
                        </a:spcAft>
                      </a:pPr>
                      <a:r>
                        <a:rPr lang="ru-RU" sz="1600" b="1" u="sng" dirty="0">
                          <a:effectLst/>
                        </a:rPr>
                        <a:t>Музыка</a:t>
                      </a:r>
                      <a:endParaRPr lang="ru-RU" sz="1600" b="1" dirty="0">
                        <a:effectLst/>
                      </a:endParaRPr>
                    </a:p>
                    <a:p>
                      <a:pPr>
                        <a:lnSpc>
                          <a:spcPct val="115000"/>
                        </a:lnSpc>
                        <a:spcAft>
                          <a:spcPts val="0"/>
                        </a:spcAft>
                      </a:pPr>
                      <a:r>
                        <a:rPr lang="ru-RU" sz="1600" b="1" dirty="0">
                          <a:effectLst/>
                        </a:rPr>
                        <a:t>Пение песен об осени, </a:t>
                      </a:r>
                      <a:r>
                        <a:rPr lang="ru-RU" sz="1600" b="1" dirty="0" smtClean="0">
                          <a:effectLst/>
                        </a:rPr>
                        <a:t>дожде, о</a:t>
                      </a:r>
                      <a:r>
                        <a:rPr lang="ru-RU" sz="1600" b="1" baseline="0" dirty="0" smtClean="0">
                          <a:effectLst/>
                        </a:rPr>
                        <a:t> перелетных </a:t>
                      </a:r>
                      <a:r>
                        <a:rPr lang="ru-RU" sz="1600" b="1" dirty="0" smtClean="0">
                          <a:effectLst/>
                        </a:rPr>
                        <a:t>птицах</a:t>
                      </a:r>
                      <a:endParaRPr lang="ru-RU" sz="1600" b="1" dirty="0">
                        <a:effectLst/>
                        <a:latin typeface="Calibri"/>
                        <a:ea typeface="Times New Roman"/>
                        <a:cs typeface="Times New Roman"/>
                      </a:endParaRPr>
                    </a:p>
                  </a:txBody>
                  <a:tcPr marL="62618" marR="62618" marT="0" marB="0"/>
                </a:tc>
              </a:tr>
              <a:tr h="257433">
                <a:tc gridSpan="2">
                  <a:txBody>
                    <a:bodyPr/>
                    <a:lstStyle/>
                    <a:p>
                      <a:pPr algn="ctr">
                        <a:lnSpc>
                          <a:spcPct val="115000"/>
                        </a:lnSpc>
                        <a:spcAft>
                          <a:spcPts val="0"/>
                        </a:spcAft>
                      </a:pPr>
                      <a:r>
                        <a:rPr lang="ru-RU" sz="1600" b="1" dirty="0">
                          <a:effectLst/>
                        </a:rPr>
                        <a:t>Совместная деятельность</a:t>
                      </a:r>
                      <a:endParaRPr lang="ru-RU" sz="1600" b="1" dirty="0">
                        <a:effectLst/>
                        <a:latin typeface="Calibri"/>
                        <a:ea typeface="Times New Roman"/>
                        <a:cs typeface="Times New Roman"/>
                      </a:endParaRPr>
                    </a:p>
                  </a:txBody>
                  <a:tcPr marL="62618" marR="62618" marT="0" marB="0"/>
                </a:tc>
                <a:tc hMerge="1">
                  <a:txBody>
                    <a:bodyPr/>
                    <a:lstStyle/>
                    <a:p>
                      <a:endParaRPr lang="ru-RU"/>
                    </a:p>
                  </a:txBody>
                  <a:tcPr/>
                </a:tc>
              </a:tr>
              <a:tr h="1544597">
                <a:tc>
                  <a:txBody>
                    <a:bodyPr/>
                    <a:lstStyle/>
                    <a:p>
                      <a:pPr algn="ctr">
                        <a:lnSpc>
                          <a:spcPct val="115000"/>
                        </a:lnSpc>
                        <a:spcAft>
                          <a:spcPts val="0"/>
                        </a:spcAft>
                      </a:pPr>
                      <a:r>
                        <a:rPr lang="ru-RU" sz="1600" b="1" dirty="0">
                          <a:effectLst/>
                        </a:rPr>
                        <a:t>Беседы </a:t>
                      </a:r>
                      <a:endParaRPr lang="ru-RU" sz="1600" b="1" dirty="0">
                        <a:effectLst/>
                        <a:latin typeface="Calibri"/>
                        <a:ea typeface="Times New Roman"/>
                        <a:cs typeface="Times New Roman"/>
                      </a:endParaRPr>
                    </a:p>
                  </a:txBody>
                  <a:tcPr marL="62618" marR="62618" marT="0" marB="0"/>
                </a:tc>
                <a:tc>
                  <a:txBody>
                    <a:bodyPr/>
                    <a:lstStyle/>
                    <a:p>
                      <a:pPr algn="just">
                        <a:lnSpc>
                          <a:spcPct val="115000"/>
                        </a:lnSpc>
                        <a:spcAft>
                          <a:spcPts val="0"/>
                        </a:spcAft>
                      </a:pPr>
                      <a:r>
                        <a:rPr lang="ru-RU" sz="1600" b="1" dirty="0">
                          <a:effectLst/>
                        </a:rPr>
                        <a:t>- Чудесные листья;</a:t>
                      </a:r>
                    </a:p>
                    <a:p>
                      <a:pPr algn="just">
                        <a:lnSpc>
                          <a:spcPct val="115000"/>
                        </a:lnSpc>
                        <a:spcAft>
                          <a:spcPts val="0"/>
                        </a:spcAft>
                      </a:pPr>
                      <a:r>
                        <a:rPr lang="ru-RU" sz="1600" b="1" dirty="0">
                          <a:effectLst/>
                        </a:rPr>
                        <a:t>- Какая она Осень;</a:t>
                      </a:r>
                    </a:p>
                    <a:p>
                      <a:pPr algn="just">
                        <a:lnSpc>
                          <a:spcPct val="115000"/>
                        </a:lnSpc>
                        <a:spcAft>
                          <a:spcPts val="0"/>
                        </a:spcAft>
                      </a:pPr>
                      <a:r>
                        <a:rPr lang="ru-RU" sz="1600" b="1" dirty="0">
                          <a:effectLst/>
                        </a:rPr>
                        <a:t>- Что происходит в природе осенью;</a:t>
                      </a:r>
                    </a:p>
                    <a:p>
                      <a:pPr algn="just">
                        <a:lnSpc>
                          <a:spcPct val="115000"/>
                        </a:lnSpc>
                        <a:spcAft>
                          <a:spcPts val="0"/>
                        </a:spcAft>
                      </a:pPr>
                      <a:r>
                        <a:rPr lang="ru-RU" sz="1600" b="1" dirty="0">
                          <a:effectLst/>
                        </a:rPr>
                        <a:t>- Как изменилась одежда людей осенью</a:t>
                      </a:r>
                    </a:p>
                    <a:p>
                      <a:pPr algn="just">
                        <a:lnSpc>
                          <a:spcPct val="115000"/>
                        </a:lnSpc>
                        <a:spcAft>
                          <a:spcPts val="0"/>
                        </a:spcAft>
                      </a:pPr>
                      <a:r>
                        <a:rPr lang="ru-RU" sz="1600" b="1" dirty="0">
                          <a:effectLst/>
                        </a:rPr>
                        <a:t>- Куда улетают птицы</a:t>
                      </a:r>
                    </a:p>
                    <a:p>
                      <a:pPr algn="just">
                        <a:lnSpc>
                          <a:spcPct val="115000"/>
                        </a:lnSpc>
                        <a:spcAft>
                          <a:spcPts val="0"/>
                        </a:spcAft>
                      </a:pPr>
                      <a:r>
                        <a:rPr lang="ru-RU" sz="1600" b="1" dirty="0">
                          <a:effectLst/>
                        </a:rPr>
                        <a:t>- Добрые дела осенью</a:t>
                      </a:r>
                      <a:endParaRPr lang="ru-RU" sz="1600" b="1" dirty="0">
                        <a:effectLst/>
                        <a:latin typeface="Calibri"/>
                        <a:ea typeface="Times New Roman"/>
                        <a:cs typeface="Times New Roman"/>
                      </a:endParaRPr>
                    </a:p>
                  </a:txBody>
                  <a:tcPr marL="62618" marR="62618" marT="0" marB="0"/>
                </a:tc>
              </a:tr>
            </a:tbl>
          </a:graphicData>
        </a:graphic>
      </p:graphicFrame>
    </p:spTree>
    <p:extLst>
      <p:ext uri="{BB962C8B-B14F-4D97-AF65-F5344CB8AC3E}">
        <p14:creationId xmlns:p14="http://schemas.microsoft.com/office/powerpoint/2010/main" val="40221659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Объект 4"/>
          <p:cNvGraphicFramePr>
            <a:graphicFrameLocks noGrp="1"/>
          </p:cNvGraphicFramePr>
          <p:nvPr>
            <p:ph idx="1"/>
            <p:extLst>
              <p:ext uri="{D42A27DB-BD31-4B8C-83A1-F6EECF244321}">
                <p14:modId xmlns:p14="http://schemas.microsoft.com/office/powerpoint/2010/main" val="2578371594"/>
              </p:ext>
            </p:extLst>
          </p:nvPr>
        </p:nvGraphicFramePr>
        <p:xfrm>
          <a:off x="-324544" y="260350"/>
          <a:ext cx="9865096" cy="6242048"/>
        </p:xfrm>
        <a:graphic>
          <a:graphicData uri="http://schemas.openxmlformats.org/drawingml/2006/table">
            <a:tbl>
              <a:tblPr firstRow="1" firstCol="1" bandRow="1">
                <a:tableStyleId>{5C22544A-7EE6-4342-B048-85BDC9FD1C3A}</a:tableStyleId>
              </a:tblPr>
              <a:tblGrid>
                <a:gridCol w="1944216"/>
                <a:gridCol w="7920880"/>
              </a:tblGrid>
              <a:tr h="533680">
                <a:tc>
                  <a:txBody>
                    <a:bodyPr/>
                    <a:lstStyle/>
                    <a:p>
                      <a:pPr algn="ctr">
                        <a:lnSpc>
                          <a:spcPct val="115000"/>
                        </a:lnSpc>
                        <a:spcAft>
                          <a:spcPts val="0"/>
                        </a:spcAft>
                      </a:pPr>
                      <a:r>
                        <a:rPr lang="ru-RU" sz="1600" dirty="0">
                          <a:effectLst/>
                        </a:rPr>
                        <a:t>Чтение художественной литературы</a:t>
                      </a:r>
                      <a:endParaRPr lang="ru-RU" sz="1600" dirty="0">
                        <a:effectLst/>
                        <a:latin typeface="Calibri"/>
                        <a:ea typeface="Times New Roman"/>
                        <a:cs typeface="Times New Roman"/>
                      </a:endParaRPr>
                    </a:p>
                  </a:txBody>
                  <a:tcPr marL="58009" marR="58009" marT="0" marB="0"/>
                </a:tc>
                <a:tc>
                  <a:txBody>
                    <a:bodyPr/>
                    <a:lstStyle/>
                    <a:p>
                      <a:pPr algn="just">
                        <a:lnSpc>
                          <a:spcPct val="115000"/>
                        </a:lnSpc>
                        <a:spcAft>
                          <a:spcPts val="0"/>
                        </a:spcAft>
                      </a:pPr>
                      <a:r>
                        <a:rPr lang="ru-RU" sz="1600" b="0" dirty="0">
                          <a:solidFill>
                            <a:schemeClr val="tx1"/>
                          </a:solidFill>
                          <a:effectLst/>
                        </a:rPr>
                        <a:t>Федоровская «Осень</a:t>
                      </a:r>
                      <a:r>
                        <a:rPr lang="ru-RU" sz="1600" b="0" dirty="0" smtClean="0">
                          <a:solidFill>
                            <a:schemeClr val="tx1"/>
                          </a:solidFill>
                          <a:effectLst/>
                        </a:rPr>
                        <a:t>», </a:t>
                      </a:r>
                      <a:r>
                        <a:rPr lang="ru-RU" sz="1600" b="0" dirty="0" err="1" smtClean="0">
                          <a:solidFill>
                            <a:schemeClr val="tx1"/>
                          </a:solidFill>
                          <a:effectLst/>
                        </a:rPr>
                        <a:t>И.Бунин</a:t>
                      </a:r>
                      <a:r>
                        <a:rPr lang="ru-RU" sz="1600" b="0" dirty="0" smtClean="0">
                          <a:solidFill>
                            <a:schemeClr val="tx1"/>
                          </a:solidFill>
                          <a:effectLst/>
                        </a:rPr>
                        <a:t> </a:t>
                      </a:r>
                      <a:r>
                        <a:rPr lang="ru-RU" sz="1600" b="0" dirty="0">
                          <a:solidFill>
                            <a:schemeClr val="tx1"/>
                          </a:solidFill>
                          <a:effectLst/>
                        </a:rPr>
                        <a:t>«Листопад</a:t>
                      </a:r>
                      <a:r>
                        <a:rPr lang="ru-RU" sz="1600" b="0" dirty="0" smtClean="0">
                          <a:solidFill>
                            <a:schemeClr val="tx1"/>
                          </a:solidFill>
                          <a:effectLst/>
                        </a:rPr>
                        <a:t>», </a:t>
                      </a:r>
                      <a:r>
                        <a:rPr lang="ru-RU" sz="1600" b="0" dirty="0" err="1" smtClean="0">
                          <a:solidFill>
                            <a:schemeClr val="tx1"/>
                          </a:solidFill>
                          <a:effectLst/>
                        </a:rPr>
                        <a:t>И.Белоусов</a:t>
                      </a:r>
                      <a:r>
                        <a:rPr lang="ru-RU" sz="1600" b="0" dirty="0" smtClean="0">
                          <a:solidFill>
                            <a:schemeClr val="tx1"/>
                          </a:solidFill>
                          <a:effectLst/>
                        </a:rPr>
                        <a:t> </a:t>
                      </a:r>
                      <a:r>
                        <a:rPr lang="ru-RU" sz="1600" b="0" dirty="0">
                          <a:solidFill>
                            <a:schemeClr val="tx1"/>
                          </a:solidFill>
                          <a:effectLst/>
                        </a:rPr>
                        <a:t>«Близость осени»</a:t>
                      </a:r>
                      <a:endParaRPr lang="ru-RU" sz="1600" b="0" dirty="0">
                        <a:solidFill>
                          <a:schemeClr val="tx1"/>
                        </a:solidFill>
                        <a:effectLst/>
                        <a:latin typeface="Calibri"/>
                        <a:ea typeface="Times New Roman"/>
                        <a:cs typeface="Times New Roman"/>
                      </a:endParaRPr>
                    </a:p>
                  </a:txBody>
                  <a:tcPr marL="58009" marR="58009" marT="0" marB="0">
                    <a:solidFill>
                      <a:schemeClr val="accent1">
                        <a:lumMod val="40000"/>
                        <a:lumOff val="60000"/>
                      </a:schemeClr>
                    </a:solidFill>
                  </a:tcPr>
                </a:tc>
              </a:tr>
              <a:tr h="618746">
                <a:tc>
                  <a:txBody>
                    <a:bodyPr/>
                    <a:lstStyle/>
                    <a:p>
                      <a:pPr algn="ctr">
                        <a:lnSpc>
                          <a:spcPct val="115000"/>
                        </a:lnSpc>
                        <a:spcAft>
                          <a:spcPts val="0"/>
                        </a:spcAft>
                      </a:pPr>
                      <a:r>
                        <a:rPr lang="ru-RU" sz="1600">
                          <a:effectLst/>
                        </a:rPr>
                        <a:t>Коммуникация</a:t>
                      </a:r>
                      <a:endParaRPr lang="ru-RU" sz="1600">
                        <a:effectLst/>
                        <a:latin typeface="Calibri"/>
                        <a:ea typeface="Times New Roman"/>
                        <a:cs typeface="Times New Roman"/>
                      </a:endParaRPr>
                    </a:p>
                  </a:txBody>
                  <a:tcPr marL="58009" marR="58009" marT="0" marB="0"/>
                </a:tc>
                <a:tc>
                  <a:txBody>
                    <a:bodyPr/>
                    <a:lstStyle/>
                    <a:p>
                      <a:pPr algn="just">
                        <a:lnSpc>
                          <a:spcPct val="115000"/>
                        </a:lnSpc>
                        <a:spcAft>
                          <a:spcPts val="0"/>
                        </a:spcAft>
                      </a:pPr>
                      <a:r>
                        <a:rPr lang="ru-RU" sz="1600" dirty="0">
                          <a:effectLst/>
                        </a:rPr>
                        <a:t>Чтение и заучивание стихотворения </a:t>
                      </a:r>
                      <a:r>
                        <a:rPr lang="ru-RU" sz="1600" dirty="0" err="1">
                          <a:effectLst/>
                        </a:rPr>
                        <a:t>А.Плещеева</a:t>
                      </a:r>
                      <a:r>
                        <a:rPr lang="ru-RU" sz="1600" dirty="0">
                          <a:effectLst/>
                        </a:rPr>
                        <a:t> «Осень».</a:t>
                      </a:r>
                    </a:p>
                    <a:p>
                      <a:pPr algn="just">
                        <a:lnSpc>
                          <a:spcPct val="115000"/>
                        </a:lnSpc>
                        <a:spcAft>
                          <a:spcPts val="0"/>
                        </a:spcAft>
                      </a:pPr>
                      <a:r>
                        <a:rPr lang="ru-RU" sz="1600" dirty="0">
                          <a:effectLst/>
                        </a:rPr>
                        <a:t>Заучивание пословиц об </a:t>
                      </a:r>
                      <a:r>
                        <a:rPr lang="ru-RU" sz="1600" dirty="0" smtClean="0">
                          <a:effectLst/>
                        </a:rPr>
                        <a:t>осени. Отгадывание </a:t>
                      </a:r>
                      <a:r>
                        <a:rPr lang="ru-RU" sz="1600" dirty="0">
                          <a:effectLst/>
                        </a:rPr>
                        <a:t>загадок</a:t>
                      </a:r>
                      <a:endParaRPr lang="ru-RU" sz="1600" dirty="0">
                        <a:effectLst/>
                        <a:latin typeface="Calibri"/>
                        <a:ea typeface="Times New Roman"/>
                        <a:cs typeface="Times New Roman"/>
                      </a:endParaRPr>
                    </a:p>
                  </a:txBody>
                  <a:tcPr marL="58009" marR="58009" marT="0" marB="0"/>
                </a:tc>
              </a:tr>
              <a:tr h="533680">
                <a:tc>
                  <a:txBody>
                    <a:bodyPr/>
                    <a:lstStyle/>
                    <a:p>
                      <a:pPr algn="ctr">
                        <a:lnSpc>
                          <a:spcPct val="115000"/>
                        </a:lnSpc>
                        <a:spcAft>
                          <a:spcPts val="0"/>
                        </a:spcAft>
                      </a:pPr>
                      <a:r>
                        <a:rPr lang="ru-RU" sz="1600">
                          <a:effectLst/>
                        </a:rPr>
                        <a:t>Художественное творчество</a:t>
                      </a:r>
                      <a:endParaRPr lang="ru-RU" sz="1600">
                        <a:effectLst/>
                        <a:latin typeface="Calibri"/>
                        <a:ea typeface="Times New Roman"/>
                        <a:cs typeface="Times New Roman"/>
                      </a:endParaRPr>
                    </a:p>
                  </a:txBody>
                  <a:tcPr marL="58009" marR="58009" marT="0" marB="0"/>
                </a:tc>
                <a:tc>
                  <a:txBody>
                    <a:bodyPr/>
                    <a:lstStyle/>
                    <a:p>
                      <a:pPr algn="just">
                        <a:lnSpc>
                          <a:spcPct val="115000"/>
                        </a:lnSpc>
                        <a:spcAft>
                          <a:spcPts val="0"/>
                        </a:spcAft>
                      </a:pPr>
                      <a:r>
                        <a:rPr lang="ru-RU" sz="1600" dirty="0">
                          <a:effectLst/>
                        </a:rPr>
                        <a:t>Рассматривание альбома «Золотая осень»</a:t>
                      </a:r>
                    </a:p>
                    <a:p>
                      <a:pPr algn="just">
                        <a:lnSpc>
                          <a:spcPct val="115000"/>
                        </a:lnSpc>
                        <a:spcAft>
                          <a:spcPts val="0"/>
                        </a:spcAft>
                      </a:pPr>
                      <a:r>
                        <a:rPr lang="ru-RU" sz="1600" dirty="0">
                          <a:effectLst/>
                        </a:rPr>
                        <a:t>Рассматривание репродукций известных художников на осеннюю тематику</a:t>
                      </a:r>
                      <a:endParaRPr lang="ru-RU" sz="1600" dirty="0">
                        <a:effectLst/>
                        <a:latin typeface="Calibri"/>
                        <a:ea typeface="Times New Roman"/>
                        <a:cs typeface="Times New Roman"/>
                      </a:endParaRPr>
                    </a:p>
                  </a:txBody>
                  <a:tcPr marL="58009" marR="58009" marT="0" marB="0"/>
                </a:tc>
              </a:tr>
              <a:tr h="597629">
                <a:tc>
                  <a:txBody>
                    <a:bodyPr/>
                    <a:lstStyle/>
                    <a:p>
                      <a:pPr algn="ctr">
                        <a:lnSpc>
                          <a:spcPct val="115000"/>
                        </a:lnSpc>
                        <a:spcAft>
                          <a:spcPts val="0"/>
                        </a:spcAft>
                      </a:pPr>
                      <a:r>
                        <a:rPr lang="ru-RU" sz="1600">
                          <a:effectLst/>
                        </a:rPr>
                        <a:t>Музыка</a:t>
                      </a:r>
                      <a:endParaRPr lang="ru-RU" sz="1600">
                        <a:effectLst/>
                        <a:latin typeface="Calibri"/>
                        <a:ea typeface="Times New Roman"/>
                        <a:cs typeface="Times New Roman"/>
                      </a:endParaRPr>
                    </a:p>
                  </a:txBody>
                  <a:tcPr marL="58009" marR="58009" marT="0" marB="0"/>
                </a:tc>
                <a:tc>
                  <a:txBody>
                    <a:bodyPr/>
                    <a:lstStyle/>
                    <a:p>
                      <a:pPr algn="just">
                        <a:lnSpc>
                          <a:spcPct val="115000"/>
                        </a:lnSpc>
                        <a:spcAft>
                          <a:spcPts val="0"/>
                        </a:spcAft>
                      </a:pPr>
                      <a:r>
                        <a:rPr lang="ru-RU" sz="1600" dirty="0">
                          <a:effectLst/>
                        </a:rPr>
                        <a:t>Слушание музыкального произведения «Дождик»</a:t>
                      </a:r>
                    </a:p>
                    <a:p>
                      <a:pPr algn="just">
                        <a:lnSpc>
                          <a:spcPct val="115000"/>
                        </a:lnSpc>
                        <a:spcAft>
                          <a:spcPts val="0"/>
                        </a:spcAft>
                      </a:pPr>
                      <a:r>
                        <a:rPr lang="ru-RU" sz="1600" dirty="0">
                          <a:effectLst/>
                        </a:rPr>
                        <a:t>Музыкально-игровое творчество «Капельки», «Дождинки», «Мы осенние листочки</a:t>
                      </a:r>
                      <a:r>
                        <a:rPr lang="ru-RU" sz="1600" dirty="0" smtClean="0">
                          <a:effectLst/>
                        </a:rPr>
                        <a:t>». Пение </a:t>
                      </a:r>
                      <a:r>
                        <a:rPr lang="ru-RU" sz="1600" dirty="0">
                          <a:effectLst/>
                        </a:rPr>
                        <a:t>песен про осень</a:t>
                      </a:r>
                      <a:endParaRPr lang="ru-RU" sz="1600" dirty="0">
                        <a:effectLst/>
                        <a:latin typeface="Calibri"/>
                        <a:ea typeface="Times New Roman"/>
                        <a:cs typeface="Times New Roman"/>
                      </a:endParaRPr>
                    </a:p>
                  </a:txBody>
                  <a:tcPr marL="58009" marR="58009" marT="0" marB="0"/>
                </a:tc>
              </a:tr>
              <a:tr h="3024187">
                <a:tc>
                  <a:txBody>
                    <a:bodyPr/>
                    <a:lstStyle/>
                    <a:p>
                      <a:pPr algn="ctr">
                        <a:lnSpc>
                          <a:spcPct val="115000"/>
                        </a:lnSpc>
                        <a:spcAft>
                          <a:spcPts val="0"/>
                        </a:spcAft>
                      </a:pPr>
                      <a:r>
                        <a:rPr lang="ru-RU" sz="1600">
                          <a:effectLst/>
                        </a:rPr>
                        <a:t>Игровая деятельность</a:t>
                      </a:r>
                      <a:endParaRPr lang="ru-RU" sz="1600">
                        <a:effectLst/>
                        <a:latin typeface="Calibri"/>
                        <a:ea typeface="Times New Roman"/>
                        <a:cs typeface="Times New Roman"/>
                      </a:endParaRPr>
                    </a:p>
                  </a:txBody>
                  <a:tcPr marL="58009" marR="58009" marT="0" marB="0"/>
                </a:tc>
                <a:tc>
                  <a:txBody>
                    <a:bodyPr/>
                    <a:lstStyle/>
                    <a:p>
                      <a:pPr algn="ctr">
                        <a:lnSpc>
                          <a:spcPct val="115000"/>
                        </a:lnSpc>
                        <a:spcAft>
                          <a:spcPts val="0"/>
                        </a:spcAft>
                      </a:pPr>
                      <a:r>
                        <a:rPr lang="ru-RU" sz="1600" dirty="0">
                          <a:effectLst/>
                        </a:rPr>
                        <a:t>Дидактические игры и упражнения</a:t>
                      </a:r>
                    </a:p>
                    <a:p>
                      <a:pPr algn="just">
                        <a:lnSpc>
                          <a:spcPct val="115000"/>
                        </a:lnSpc>
                        <a:spcAft>
                          <a:spcPts val="0"/>
                        </a:spcAft>
                      </a:pPr>
                      <a:r>
                        <a:rPr lang="ru-RU" sz="1600" dirty="0">
                          <a:effectLst/>
                        </a:rPr>
                        <a:t>«Опиши Осень</a:t>
                      </a:r>
                      <a:r>
                        <a:rPr lang="ru-RU" sz="1600" dirty="0" smtClean="0">
                          <a:effectLst/>
                        </a:rPr>
                        <a:t>», «</a:t>
                      </a:r>
                      <a:r>
                        <a:rPr lang="ru-RU" sz="1600" dirty="0">
                          <a:effectLst/>
                        </a:rPr>
                        <a:t>Да-нет</a:t>
                      </a:r>
                      <a:r>
                        <a:rPr lang="ru-RU" sz="1600" dirty="0" smtClean="0">
                          <a:effectLst/>
                        </a:rPr>
                        <a:t>», «</a:t>
                      </a:r>
                      <a:r>
                        <a:rPr lang="ru-RU" sz="1600" dirty="0">
                          <a:effectLst/>
                        </a:rPr>
                        <a:t>Кто где живет</a:t>
                      </a:r>
                      <a:r>
                        <a:rPr lang="ru-RU" sz="1600" dirty="0" smtClean="0">
                          <a:effectLst/>
                        </a:rPr>
                        <a:t>», «</a:t>
                      </a:r>
                      <a:r>
                        <a:rPr lang="ru-RU" sz="1600" dirty="0">
                          <a:effectLst/>
                        </a:rPr>
                        <a:t>Оденем куклу на прогулку»</a:t>
                      </a:r>
                    </a:p>
                    <a:p>
                      <a:pPr algn="just">
                        <a:lnSpc>
                          <a:spcPct val="115000"/>
                        </a:lnSpc>
                        <a:spcAft>
                          <a:spcPts val="0"/>
                        </a:spcAft>
                      </a:pPr>
                      <a:r>
                        <a:rPr lang="ru-RU" sz="1600" dirty="0">
                          <a:effectLst/>
                        </a:rPr>
                        <a:t>Подвижные </a:t>
                      </a:r>
                      <a:r>
                        <a:rPr lang="ru-RU" sz="1600" dirty="0" smtClean="0">
                          <a:effectLst/>
                        </a:rPr>
                        <a:t>игры: </a:t>
                      </a:r>
                      <a:endParaRPr lang="ru-RU" sz="1600" dirty="0">
                        <a:effectLst/>
                      </a:endParaRPr>
                    </a:p>
                    <a:p>
                      <a:pPr algn="just">
                        <a:lnSpc>
                          <a:spcPct val="115000"/>
                        </a:lnSpc>
                        <a:spcAft>
                          <a:spcPts val="0"/>
                        </a:spcAft>
                      </a:pPr>
                      <a:r>
                        <a:rPr lang="ru-RU" sz="1600" dirty="0">
                          <a:effectLst/>
                        </a:rPr>
                        <a:t>«Листопад</a:t>
                      </a:r>
                      <a:r>
                        <a:rPr lang="ru-RU" sz="1600" dirty="0" smtClean="0">
                          <a:effectLst/>
                        </a:rPr>
                        <a:t>», «</a:t>
                      </a:r>
                      <a:r>
                        <a:rPr lang="ru-RU" sz="1600" dirty="0">
                          <a:effectLst/>
                        </a:rPr>
                        <a:t>Дождинки»</a:t>
                      </a:r>
                    </a:p>
                    <a:p>
                      <a:pPr algn="just">
                        <a:lnSpc>
                          <a:spcPct val="115000"/>
                        </a:lnSpc>
                        <a:spcAft>
                          <a:spcPts val="0"/>
                        </a:spcAft>
                      </a:pPr>
                      <a:r>
                        <a:rPr lang="ru-RU" sz="1600" dirty="0">
                          <a:effectLst/>
                        </a:rPr>
                        <a:t>Сюжетно-ролевые игры:</a:t>
                      </a:r>
                    </a:p>
                    <a:p>
                      <a:pPr algn="just">
                        <a:lnSpc>
                          <a:spcPct val="115000"/>
                        </a:lnSpc>
                        <a:spcAft>
                          <a:spcPts val="0"/>
                        </a:spcAft>
                      </a:pPr>
                      <a:r>
                        <a:rPr lang="ru-RU" sz="1600" dirty="0">
                          <a:effectLst/>
                        </a:rPr>
                        <a:t>«Семья</a:t>
                      </a:r>
                      <a:r>
                        <a:rPr lang="ru-RU" sz="1600" dirty="0" smtClean="0">
                          <a:effectLst/>
                        </a:rPr>
                        <a:t>», «</a:t>
                      </a:r>
                      <a:r>
                        <a:rPr lang="ru-RU" sz="1600" dirty="0">
                          <a:effectLst/>
                        </a:rPr>
                        <a:t>Собираемся на прогулку»</a:t>
                      </a:r>
                    </a:p>
                    <a:p>
                      <a:pPr algn="just">
                        <a:lnSpc>
                          <a:spcPct val="115000"/>
                        </a:lnSpc>
                        <a:spcAft>
                          <a:spcPts val="0"/>
                        </a:spcAft>
                      </a:pPr>
                      <a:r>
                        <a:rPr lang="ru-RU" sz="1600" dirty="0">
                          <a:effectLst/>
                        </a:rPr>
                        <a:t>Моделирование ситуаций</a:t>
                      </a:r>
                    </a:p>
                    <a:p>
                      <a:pPr algn="just">
                        <a:lnSpc>
                          <a:spcPct val="115000"/>
                        </a:lnSpc>
                        <a:spcAft>
                          <a:spcPts val="0"/>
                        </a:spcAft>
                      </a:pPr>
                      <a:r>
                        <a:rPr lang="ru-RU" sz="1600" dirty="0">
                          <a:effectLst/>
                        </a:rPr>
                        <a:t>Игры с конструктором</a:t>
                      </a:r>
                    </a:p>
                    <a:p>
                      <a:pPr algn="just">
                        <a:lnSpc>
                          <a:spcPct val="115000"/>
                        </a:lnSpc>
                        <a:spcAft>
                          <a:spcPts val="0"/>
                        </a:spcAft>
                      </a:pPr>
                      <a:r>
                        <a:rPr lang="ru-RU" sz="1600" dirty="0">
                          <a:effectLst/>
                        </a:rPr>
                        <a:t>Настольные </a:t>
                      </a:r>
                      <a:r>
                        <a:rPr lang="ru-RU" sz="1600" dirty="0" smtClean="0">
                          <a:effectLst/>
                        </a:rPr>
                        <a:t>игры:</a:t>
                      </a:r>
                      <a:endParaRPr lang="ru-RU" sz="1600" dirty="0">
                        <a:effectLst/>
                      </a:endParaRPr>
                    </a:p>
                    <a:p>
                      <a:pPr algn="just">
                        <a:lnSpc>
                          <a:spcPct val="115000"/>
                        </a:lnSpc>
                        <a:spcAft>
                          <a:spcPts val="0"/>
                        </a:spcAft>
                      </a:pPr>
                      <a:r>
                        <a:rPr lang="ru-RU" sz="1600" dirty="0">
                          <a:effectLst/>
                        </a:rPr>
                        <a:t>«Собери картинку</a:t>
                      </a:r>
                      <a:r>
                        <a:rPr lang="ru-RU" sz="1600" dirty="0" smtClean="0">
                          <a:effectLst/>
                        </a:rPr>
                        <a:t>», </a:t>
                      </a:r>
                      <a:r>
                        <a:rPr lang="ru-RU" sz="1600" dirty="0" err="1" smtClean="0">
                          <a:effectLst/>
                        </a:rPr>
                        <a:t>Пазлы</a:t>
                      </a:r>
                      <a:r>
                        <a:rPr lang="ru-RU" sz="1600" dirty="0" smtClean="0">
                          <a:effectLst/>
                        </a:rPr>
                        <a:t> </a:t>
                      </a:r>
                      <a:r>
                        <a:rPr lang="ru-RU" sz="1600" dirty="0">
                          <a:effectLst/>
                        </a:rPr>
                        <a:t>малые и </a:t>
                      </a:r>
                      <a:r>
                        <a:rPr lang="ru-RU" sz="1600" dirty="0" smtClean="0">
                          <a:effectLst/>
                        </a:rPr>
                        <a:t>большие. Мозаика </a:t>
                      </a:r>
                      <a:endParaRPr lang="ru-RU" sz="1600" dirty="0">
                        <a:effectLst/>
                        <a:latin typeface="Calibri"/>
                        <a:ea typeface="Times New Roman"/>
                        <a:cs typeface="Times New Roman"/>
                      </a:endParaRPr>
                    </a:p>
                  </a:txBody>
                  <a:tcPr marL="58009" marR="58009" marT="0" marB="0"/>
                </a:tc>
              </a:tr>
              <a:tr h="355787">
                <a:tc>
                  <a:txBody>
                    <a:bodyPr/>
                    <a:lstStyle/>
                    <a:p>
                      <a:pPr algn="ctr">
                        <a:lnSpc>
                          <a:spcPct val="115000"/>
                        </a:lnSpc>
                        <a:spcAft>
                          <a:spcPts val="0"/>
                        </a:spcAft>
                      </a:pPr>
                      <a:r>
                        <a:rPr lang="ru-RU" sz="1600">
                          <a:effectLst/>
                        </a:rPr>
                        <a:t>Наблюдения</a:t>
                      </a:r>
                      <a:endParaRPr lang="ru-RU" sz="1600">
                        <a:effectLst/>
                        <a:latin typeface="Calibri"/>
                        <a:ea typeface="Times New Roman"/>
                        <a:cs typeface="Times New Roman"/>
                      </a:endParaRPr>
                    </a:p>
                  </a:txBody>
                  <a:tcPr marL="58009" marR="58009" marT="0" marB="0"/>
                </a:tc>
                <a:tc>
                  <a:txBody>
                    <a:bodyPr/>
                    <a:lstStyle/>
                    <a:p>
                      <a:pPr algn="just">
                        <a:lnSpc>
                          <a:spcPct val="115000"/>
                        </a:lnSpc>
                        <a:spcAft>
                          <a:spcPts val="0"/>
                        </a:spcAft>
                      </a:pPr>
                      <a:r>
                        <a:rPr lang="ru-RU" sz="1600" dirty="0">
                          <a:effectLst/>
                        </a:rPr>
                        <a:t>Труд дворника, за явлениями в живой и неживой природой</a:t>
                      </a:r>
                      <a:endParaRPr lang="ru-RU" sz="1600" dirty="0">
                        <a:effectLst/>
                        <a:latin typeface="Calibri"/>
                        <a:ea typeface="Times New Roman"/>
                        <a:cs typeface="Times New Roman"/>
                      </a:endParaRPr>
                    </a:p>
                  </a:txBody>
                  <a:tcPr marL="58009" marR="58009" marT="0" marB="0"/>
                </a:tc>
              </a:tr>
            </a:tbl>
          </a:graphicData>
        </a:graphic>
      </p:graphicFrame>
    </p:spTree>
    <p:extLst>
      <p:ext uri="{BB962C8B-B14F-4D97-AF65-F5344CB8AC3E}">
        <p14:creationId xmlns:p14="http://schemas.microsoft.com/office/powerpoint/2010/main" val="18522738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0"/>
            <a:ext cx="8686800" cy="1052736"/>
          </a:xfrm>
        </p:spPr>
        <p:txBody>
          <a:bodyPr>
            <a:normAutofit/>
          </a:bodyPr>
          <a:lstStyle/>
          <a:p>
            <a:r>
              <a:rPr lang="ru-RU" sz="3600" b="1" dirty="0">
                <a:solidFill>
                  <a:srgbClr val="7A0000"/>
                </a:solidFill>
              </a:rPr>
              <a:t>Этапы проекта</a:t>
            </a: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993127443"/>
              </p:ext>
            </p:extLst>
          </p:nvPr>
        </p:nvGraphicFramePr>
        <p:xfrm>
          <a:off x="179512" y="1124744"/>
          <a:ext cx="8712968" cy="5001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898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txBox="1">
            <a:spLocks/>
          </p:cNvSpPr>
          <p:nvPr/>
        </p:nvSpPr>
        <p:spPr>
          <a:xfrm>
            <a:off x="304800" y="188640"/>
            <a:ext cx="8686800" cy="68766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b="1" dirty="0" smtClean="0">
                <a:solidFill>
                  <a:srgbClr val="7A0000"/>
                </a:solidFill>
              </a:rPr>
              <a:t>Результаты работы: </a:t>
            </a:r>
          </a:p>
          <a:p>
            <a:endParaRPr lang="ru-RU" sz="3200" b="1" dirty="0">
              <a:solidFill>
                <a:srgbClr val="7A0000"/>
              </a:solidFill>
            </a:endParaRPr>
          </a:p>
        </p:txBody>
      </p:sp>
      <p:sp>
        <p:nvSpPr>
          <p:cNvPr id="3" name="Содержимое 2"/>
          <p:cNvSpPr txBox="1">
            <a:spLocks/>
          </p:cNvSpPr>
          <p:nvPr/>
        </p:nvSpPr>
        <p:spPr>
          <a:xfrm>
            <a:off x="-396552" y="876300"/>
            <a:ext cx="10153128" cy="546544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gn="just">
              <a:buClr>
                <a:schemeClr val="tx2"/>
              </a:buClr>
              <a:buFont typeface="Arial" pitchFamily="34" charset="0"/>
              <a:buAutoNum type="arabicPeriod"/>
            </a:pPr>
            <a:r>
              <a:rPr lang="ru-RU" sz="1900" b="1" dirty="0" smtClean="0"/>
              <a:t>В результате познавательной деятельности у детей появилось стремление расширить свой кругозор по данной теме, а также желание выявлять, чем же интересна осень.</a:t>
            </a:r>
          </a:p>
          <a:p>
            <a:pPr marL="514350" indent="-514350" algn="just">
              <a:buClr>
                <a:schemeClr val="tx2"/>
              </a:buClr>
              <a:buFont typeface="Arial" pitchFamily="34" charset="0"/>
              <a:buAutoNum type="arabicPeriod"/>
            </a:pPr>
            <a:r>
              <a:rPr lang="ru-RU" sz="1900" b="1" dirty="0" smtClean="0"/>
              <a:t>В процессе знакомства со сказками, рассказами, стихами, пословицами, загадками, у детей пополнился словарный запас; стали более грамотно изъясняться, с большим удовольствием участвовать в коллективном разговоре; появилось желание самостоятельно заниматься творчеством – сочинять свои загадки и небольшие стихи об осени, где выражали свои чувства, свое позитивное отношение к мире. Все это способствовало развитию эстетического сознания детей, формированию их мировоззрения.</a:t>
            </a:r>
          </a:p>
          <a:p>
            <a:pPr marL="514350" indent="-514350" algn="just">
              <a:buClr>
                <a:schemeClr val="tx2"/>
              </a:buClr>
              <a:buFont typeface="Arial" pitchFamily="34" charset="0"/>
              <a:buAutoNum type="arabicPeriod"/>
            </a:pPr>
            <a:r>
              <a:rPr lang="ru-RU" sz="1900" b="1" dirty="0" smtClean="0"/>
              <a:t>Одной из важных составляющих данного проекта явилось художественно-эстетическое воспитание: дети познакомились с художественными произведениями осенней тематики различных видов искусства – музыки, живописи, поэзии. Они научились получать эстетическое удовольствие от общения с прекрасным, стали более восприимчивы, чувствительны, эмоциональны. Научились более умело передавать свои ощущения:</a:t>
            </a:r>
          </a:p>
          <a:p>
            <a:pPr marL="514350" indent="-514350" algn="just">
              <a:buClr>
                <a:schemeClr val="tx2"/>
              </a:buClr>
              <a:buFontTx/>
              <a:buChar char="-"/>
            </a:pPr>
            <a:r>
              <a:rPr lang="ru-RU" sz="1900" b="1" dirty="0" smtClean="0"/>
              <a:t>в своих рассказах, в рисунках, в музыкально-ритмических движениях.</a:t>
            </a:r>
            <a:endParaRPr lang="ru-RU" sz="1900" b="1" dirty="0"/>
          </a:p>
        </p:txBody>
      </p:sp>
    </p:spTree>
    <p:extLst>
      <p:ext uri="{BB962C8B-B14F-4D97-AF65-F5344CB8AC3E}">
        <p14:creationId xmlns:p14="http://schemas.microsoft.com/office/powerpoint/2010/main" val="176413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outVertical)">
                                      <p:cBhvr>
                                        <p:cTn id="7" dur="1000"/>
                                        <p:tgtEl>
                                          <p:spTgt spid="3">
                                            <p:txEl>
                                              <p:pRg st="0" end="0"/>
                                            </p:txEl>
                                          </p:spTgt>
                                        </p:tgtEl>
                                      </p:cBhvr>
                                    </p:animEffect>
                                  </p:childTnLst>
                                </p:cTn>
                              </p:par>
                            </p:childTnLst>
                          </p:cTn>
                        </p:par>
                        <p:par>
                          <p:cTn id="8" fill="hold">
                            <p:stCondLst>
                              <p:cond delay="1000"/>
                            </p:stCondLst>
                            <p:childTnLst>
                              <p:par>
                                <p:cTn id="9" presetID="16" presetClass="entr" presetSubtype="37"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outVertical)">
                                      <p:cBhvr>
                                        <p:cTn id="11" dur="1000"/>
                                        <p:tgtEl>
                                          <p:spTgt spid="3">
                                            <p:txEl>
                                              <p:pRg st="1" end="1"/>
                                            </p:txEl>
                                          </p:spTgt>
                                        </p:tgtEl>
                                      </p:cBhvr>
                                    </p:animEffect>
                                  </p:childTnLst>
                                </p:cTn>
                              </p:par>
                            </p:childTnLst>
                          </p:cTn>
                        </p:par>
                        <p:par>
                          <p:cTn id="12" fill="hold">
                            <p:stCondLst>
                              <p:cond delay="2000"/>
                            </p:stCondLst>
                            <p:childTnLst>
                              <p:par>
                                <p:cTn id="13" presetID="16" presetClass="entr" presetSubtype="37"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outVertical)">
                                      <p:cBhvr>
                                        <p:cTn id="15" dur="1000"/>
                                        <p:tgtEl>
                                          <p:spTgt spid="3">
                                            <p:txEl>
                                              <p:pRg st="2" end="2"/>
                                            </p:txEl>
                                          </p:spTgt>
                                        </p:tgtEl>
                                      </p:cBhvr>
                                    </p:animEffect>
                                  </p:childTnLst>
                                </p:cTn>
                              </p:par>
                            </p:childTnLst>
                          </p:cTn>
                        </p:par>
                        <p:par>
                          <p:cTn id="16" fill="hold">
                            <p:stCondLst>
                              <p:cond delay="3000"/>
                            </p:stCondLst>
                            <p:childTnLst>
                              <p:par>
                                <p:cTn id="17" presetID="16" presetClass="entr" presetSubtype="37"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outVertical)">
                                      <p:cBhvr>
                                        <p:cTn id="19"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638"/>
            <a:ext cx="12193588" cy="690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43608" y="332656"/>
            <a:ext cx="7200800" cy="523220"/>
          </a:xfrm>
          <a:prstGeom prst="rect">
            <a:avLst/>
          </a:prstGeom>
        </p:spPr>
        <p:txBody>
          <a:bodyPr wrap="square">
            <a:spAutoFit/>
          </a:bodyPr>
          <a:lstStyle/>
          <a:p>
            <a:pPr algn="ctr"/>
            <a:r>
              <a:rPr lang="ru-RU" sz="2800" b="1" dirty="0">
                <a:solidFill>
                  <a:srgbClr val="7A0000"/>
                </a:solidFill>
              </a:rPr>
              <a:t>1-й этап - подготовительный</a:t>
            </a:r>
          </a:p>
        </p:txBody>
      </p:sp>
      <p:sp>
        <p:nvSpPr>
          <p:cNvPr id="3" name="Прямоугольник 2"/>
          <p:cNvSpPr/>
          <p:nvPr/>
        </p:nvSpPr>
        <p:spPr>
          <a:xfrm>
            <a:off x="-756591" y="855876"/>
            <a:ext cx="4320480" cy="5499967"/>
          </a:xfrm>
          <a:prstGeom prst="rect">
            <a:avLst/>
          </a:prstGeom>
        </p:spPr>
        <p:txBody>
          <a:bodyPr wrap="square">
            <a:spAutoFit/>
          </a:bodyPr>
          <a:lstStyle/>
          <a:p>
            <a:pPr algn="ctr">
              <a:buNone/>
            </a:pPr>
            <a:r>
              <a:rPr lang="ru-RU" sz="2000" b="1" u="sng" dirty="0">
                <a:latin typeface="+mj-lt"/>
                <a:cs typeface="Times New Roman" pitchFamily="18" charset="0"/>
              </a:rPr>
              <a:t>Художественно-творческая деятельность</a:t>
            </a:r>
          </a:p>
          <a:p>
            <a:pPr algn="ctr">
              <a:buNone/>
            </a:pPr>
            <a:r>
              <a:rPr lang="ru-RU" b="1" dirty="0">
                <a:latin typeface="+mj-lt"/>
                <a:cs typeface="Times New Roman" pitchFamily="18" charset="0"/>
              </a:rPr>
              <a:t>Рисование</a:t>
            </a:r>
          </a:p>
          <a:p>
            <a:pPr algn="ctr">
              <a:buNone/>
            </a:pPr>
            <a:r>
              <a:rPr lang="ru-RU" b="1" dirty="0" smtClean="0">
                <a:latin typeface="+mj-lt"/>
                <a:cs typeface="Times New Roman" pitchFamily="18" charset="0"/>
              </a:rPr>
              <a:t>«Ваза с фруктами»</a:t>
            </a:r>
            <a:endParaRPr lang="ru-RU" b="1" dirty="0">
              <a:latin typeface="+mj-lt"/>
              <a:cs typeface="Times New Roman" pitchFamily="18" charset="0"/>
            </a:endParaRPr>
          </a:p>
          <a:p>
            <a:pPr algn="ctr">
              <a:buNone/>
            </a:pPr>
            <a:r>
              <a:rPr lang="ru-RU" b="1" dirty="0">
                <a:latin typeface="+mj-lt"/>
                <a:cs typeface="Times New Roman" pitchFamily="18" charset="0"/>
              </a:rPr>
              <a:t>«Золотая осень»</a:t>
            </a:r>
          </a:p>
          <a:p>
            <a:pPr algn="ctr">
              <a:buNone/>
            </a:pPr>
            <a:r>
              <a:rPr lang="ru-RU" b="1" dirty="0">
                <a:latin typeface="+mj-lt"/>
                <a:cs typeface="Times New Roman" pitchFamily="18" charset="0"/>
              </a:rPr>
              <a:t>«Осеннее дерево»</a:t>
            </a:r>
          </a:p>
          <a:p>
            <a:pPr algn="ctr">
              <a:buNone/>
            </a:pPr>
            <a:r>
              <a:rPr lang="ru-RU" b="1" dirty="0">
                <a:solidFill>
                  <a:schemeClr val="dk1"/>
                </a:solidFill>
                <a:latin typeface="+mj-lt"/>
              </a:rPr>
              <a:t>«Краски осени</a:t>
            </a:r>
            <a:r>
              <a:rPr lang="ru-RU" b="1" dirty="0" smtClean="0">
                <a:solidFill>
                  <a:schemeClr val="dk1"/>
                </a:solidFill>
                <a:latin typeface="+mj-lt"/>
              </a:rPr>
              <a:t>»,</a:t>
            </a:r>
            <a:endParaRPr lang="ru-RU" b="1" dirty="0">
              <a:latin typeface="+mj-lt"/>
              <a:cs typeface="Times New Roman" pitchFamily="18" charset="0"/>
            </a:endParaRPr>
          </a:p>
          <a:p>
            <a:pPr algn="ctr">
              <a:buNone/>
            </a:pPr>
            <a:r>
              <a:rPr lang="ru-RU" b="1" dirty="0">
                <a:latin typeface="+mj-lt"/>
                <a:cs typeface="Times New Roman" pitchFamily="18" charset="0"/>
              </a:rPr>
              <a:t>Аппликация</a:t>
            </a:r>
          </a:p>
          <a:p>
            <a:pPr algn="ctr">
              <a:lnSpc>
                <a:spcPct val="115000"/>
              </a:lnSpc>
              <a:spcAft>
                <a:spcPts val="0"/>
              </a:spcAft>
            </a:pPr>
            <a:r>
              <a:rPr lang="ru-RU" b="1" dirty="0">
                <a:solidFill>
                  <a:schemeClr val="dk1"/>
                </a:solidFill>
                <a:latin typeface="+mj-lt"/>
              </a:rPr>
              <a:t>«Дары осени</a:t>
            </a:r>
            <a:r>
              <a:rPr lang="ru-RU" b="1" dirty="0" smtClean="0">
                <a:solidFill>
                  <a:schemeClr val="dk1"/>
                </a:solidFill>
                <a:latin typeface="+mj-lt"/>
              </a:rPr>
              <a:t>»</a:t>
            </a:r>
          </a:p>
          <a:p>
            <a:pPr algn="ctr">
              <a:lnSpc>
                <a:spcPct val="115000"/>
              </a:lnSpc>
              <a:spcAft>
                <a:spcPts val="0"/>
              </a:spcAft>
            </a:pPr>
            <a:r>
              <a:rPr lang="ru-RU" b="1" dirty="0" smtClean="0">
                <a:solidFill>
                  <a:schemeClr val="dk1"/>
                </a:solidFill>
                <a:latin typeface="+mj-lt"/>
              </a:rPr>
              <a:t>«</a:t>
            </a:r>
            <a:r>
              <a:rPr lang="ru-RU" b="1" dirty="0">
                <a:solidFill>
                  <a:schemeClr val="dk1"/>
                </a:solidFill>
                <a:latin typeface="+mj-lt"/>
              </a:rPr>
              <a:t>Букет из листьев и колосьев» </a:t>
            </a:r>
            <a:endParaRPr lang="ru-RU" b="1" dirty="0">
              <a:latin typeface="+mj-lt"/>
              <a:cs typeface="Times New Roman" pitchFamily="18" charset="0"/>
            </a:endParaRPr>
          </a:p>
          <a:p>
            <a:pPr algn="ctr">
              <a:buNone/>
            </a:pPr>
            <a:r>
              <a:rPr lang="ru-RU" b="1" dirty="0">
                <a:latin typeface="+mj-lt"/>
                <a:cs typeface="Times New Roman" pitchFamily="18" charset="0"/>
              </a:rPr>
              <a:t>«Что нам осень принесла</a:t>
            </a:r>
            <a:r>
              <a:rPr lang="ru-RU" b="1" dirty="0" smtClean="0">
                <a:latin typeface="+mj-lt"/>
                <a:cs typeface="Times New Roman" pitchFamily="18" charset="0"/>
              </a:rPr>
              <a:t>»</a:t>
            </a:r>
            <a:endParaRPr lang="ru-RU" b="1" dirty="0">
              <a:latin typeface="+mj-lt"/>
              <a:cs typeface="Times New Roman" pitchFamily="18" charset="0"/>
            </a:endParaRPr>
          </a:p>
          <a:p>
            <a:pPr algn="ctr">
              <a:buNone/>
            </a:pPr>
            <a:r>
              <a:rPr lang="ru-RU" b="1" dirty="0">
                <a:latin typeface="+mj-lt"/>
                <a:cs typeface="Times New Roman" pitchFamily="18" charset="0"/>
              </a:rPr>
              <a:t>Лепка</a:t>
            </a:r>
          </a:p>
          <a:p>
            <a:pPr algn="ctr">
              <a:buNone/>
            </a:pPr>
            <a:r>
              <a:rPr lang="ru-RU" b="1" dirty="0" smtClean="0">
                <a:latin typeface="+mj-lt"/>
                <a:cs typeface="Times New Roman" pitchFamily="18" charset="0"/>
              </a:rPr>
              <a:t>«Яблоки»</a:t>
            </a:r>
            <a:endParaRPr lang="ru-RU" b="1" dirty="0">
              <a:latin typeface="+mj-lt"/>
              <a:cs typeface="Times New Roman" pitchFamily="18" charset="0"/>
            </a:endParaRPr>
          </a:p>
          <a:p>
            <a:pPr algn="ctr">
              <a:buNone/>
            </a:pPr>
            <a:r>
              <a:rPr lang="ru-RU" b="1" dirty="0">
                <a:latin typeface="+mj-lt"/>
                <a:cs typeface="Times New Roman" pitchFamily="18" charset="0"/>
              </a:rPr>
              <a:t>«Овощи и фрукты – дары осени»</a:t>
            </a:r>
          </a:p>
          <a:p>
            <a:pPr algn="ctr">
              <a:buNone/>
            </a:pPr>
            <a:endParaRPr lang="ru-RU" b="1" dirty="0">
              <a:latin typeface="+mj-lt"/>
              <a:cs typeface="Times New Roman" pitchFamily="18" charset="0"/>
            </a:endParaRPr>
          </a:p>
          <a:p>
            <a:pPr algn="ctr">
              <a:buNone/>
            </a:pPr>
            <a:r>
              <a:rPr lang="ru-RU" b="1" dirty="0">
                <a:latin typeface="+mj-lt"/>
                <a:cs typeface="Times New Roman" pitchFamily="18" charset="0"/>
              </a:rPr>
              <a:t>Ручной труд</a:t>
            </a:r>
          </a:p>
          <a:p>
            <a:pPr algn="ctr">
              <a:buNone/>
            </a:pPr>
            <a:r>
              <a:rPr lang="ru-RU" b="1" dirty="0">
                <a:latin typeface="+mj-lt"/>
                <a:cs typeface="Times New Roman" pitchFamily="18" charset="0"/>
              </a:rPr>
              <a:t>Поделки из природного материала «Волшебное превращение»</a:t>
            </a:r>
          </a:p>
          <a:p>
            <a:pPr algn="ctr">
              <a:buNone/>
            </a:pPr>
            <a:r>
              <a:rPr lang="ru-RU" b="1" dirty="0" smtClean="0">
                <a:latin typeface="+mj-lt"/>
                <a:cs typeface="Times New Roman" pitchFamily="18" charset="0"/>
              </a:rPr>
              <a:t> </a:t>
            </a:r>
            <a:endParaRPr lang="ru-RU" b="1" dirty="0">
              <a:latin typeface="+mj-lt"/>
              <a:cs typeface="Times New Roman" pitchFamily="18" charset="0"/>
            </a:endParaRPr>
          </a:p>
        </p:txBody>
      </p:sp>
      <p:sp>
        <p:nvSpPr>
          <p:cNvPr id="6" name="TextBox 5"/>
          <p:cNvSpPr txBox="1"/>
          <p:nvPr/>
        </p:nvSpPr>
        <p:spPr>
          <a:xfrm>
            <a:off x="4572000" y="4005064"/>
            <a:ext cx="4392488" cy="2585323"/>
          </a:xfrm>
          <a:prstGeom prst="rect">
            <a:avLst/>
          </a:prstGeom>
          <a:noFill/>
        </p:spPr>
        <p:txBody>
          <a:bodyPr wrap="square" rtlCol="0">
            <a:spAutoFit/>
          </a:bodyPr>
          <a:lstStyle/>
          <a:p>
            <a:pPr algn="ctr">
              <a:buNone/>
            </a:pPr>
            <a:r>
              <a:rPr lang="ru-RU" dirty="0" smtClean="0">
                <a:latin typeface="Times New Roman" pitchFamily="18" charset="0"/>
                <a:cs typeface="Times New Roman" pitchFamily="18" charset="0"/>
              </a:rPr>
              <a:t>Рисование: </a:t>
            </a:r>
          </a:p>
          <a:p>
            <a:pPr algn="ctr">
              <a:buNone/>
            </a:pPr>
            <a:r>
              <a:rPr lang="ru-RU" b="1" dirty="0">
                <a:latin typeface="Monotype Corsiva" pitchFamily="66" charset="0"/>
                <a:cs typeface="Times New Roman" pitchFamily="18" charset="0"/>
              </a:rPr>
              <a:t>«Ваза с фруктами»</a:t>
            </a:r>
            <a:endParaRPr lang="ru-RU" b="1" dirty="0" smtClean="0">
              <a:latin typeface="Monotype Corsiva" pitchFamily="66" charset="0"/>
              <a:cs typeface="Times New Roman" pitchFamily="18" charset="0"/>
            </a:endParaRPr>
          </a:p>
          <a:p>
            <a:pPr>
              <a:buNone/>
            </a:pPr>
            <a:r>
              <a:rPr lang="ru-RU" i="1" dirty="0" smtClean="0">
                <a:latin typeface="Times New Roman" pitchFamily="18" charset="0"/>
                <a:cs typeface="Times New Roman" pitchFamily="18" charset="0"/>
              </a:rPr>
              <a:t>Цель:</a:t>
            </a:r>
            <a:r>
              <a:rPr lang="ru-RU" dirty="0" smtClean="0">
                <a:latin typeface="Times New Roman" pitchFamily="18" charset="0"/>
                <a:cs typeface="Times New Roman" pitchFamily="18" charset="0"/>
              </a:rPr>
              <a:t> обобщить знания детей о внешнем виде грибов; умение изобразить различные формы и подбор, соответствующей осенней тематике, цветовой гаммы; умение составить краткое описание по рисунку</a:t>
            </a:r>
          </a:p>
          <a:p>
            <a:endParaRPr lang="ru-RU" dirty="0"/>
          </a:p>
        </p:txBody>
      </p:sp>
    </p:spTree>
    <p:extLst>
      <p:ext uri="{BB962C8B-B14F-4D97-AF65-F5344CB8AC3E}">
        <p14:creationId xmlns:p14="http://schemas.microsoft.com/office/powerpoint/2010/main" val="213560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Тема Office">
  <a:themeElements>
    <a:clrScheme name="Другая 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C0000"/>
      </a:hlink>
      <a:folHlink>
        <a:srgbClr val="974806"/>
      </a:folHlink>
    </a:clrScheme>
    <a:fontScheme name="Другая 1">
      <a:majorFont>
        <a:latin typeface="Times New Roman"/>
        <a:ea typeface=""/>
        <a:cs typeface="Times New Roman"/>
      </a:majorFont>
      <a:minorFont>
        <a:latin typeface="Times New Roman"/>
        <a:ea typeface=""/>
        <a:cs typeface="Times New Roma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1115</TotalTime>
  <Words>1105</Words>
  <Application>Microsoft Office PowerPoint</Application>
  <PresentationFormat>Экран (4:3)</PresentationFormat>
  <Paragraphs>169</Paragraphs>
  <Slides>24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Тема Office</vt:lpstr>
      <vt:lpstr>Т </vt:lpstr>
      <vt:lpstr>Актуальность</vt:lpstr>
      <vt:lpstr>Технологическая карта проекта</vt:lpstr>
      <vt:lpstr>Презентация PowerPoint</vt:lpstr>
      <vt:lpstr>Тематический план работы с детьми</vt:lpstr>
      <vt:lpstr>Презентация PowerPoint</vt:lpstr>
      <vt:lpstr>Этапы проекта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презентации</dc:title>
  <dc:creator>Елена</dc:creator>
  <cp:lastModifiedBy>User</cp:lastModifiedBy>
  <cp:revision>56</cp:revision>
  <dcterms:created xsi:type="dcterms:W3CDTF">2014-08-08T16:01:14Z</dcterms:created>
  <dcterms:modified xsi:type="dcterms:W3CDTF">2023-10-24T12:41:57Z</dcterms:modified>
</cp:coreProperties>
</file>