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19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053-101B-4C63-BFEF-373DAC55DE15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9085-5DCE-4EE1-BF6C-C167C1042D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053-101B-4C63-BFEF-373DAC55DE15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9085-5DCE-4EE1-BF6C-C167C1042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053-101B-4C63-BFEF-373DAC55DE15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9085-5DCE-4EE1-BF6C-C167C1042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053-101B-4C63-BFEF-373DAC55DE15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9085-5DCE-4EE1-BF6C-C167C1042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053-101B-4C63-BFEF-373DAC55DE15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9085-5DCE-4EE1-BF6C-C167C1042D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053-101B-4C63-BFEF-373DAC55DE15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9085-5DCE-4EE1-BF6C-C167C1042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053-101B-4C63-BFEF-373DAC55DE15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9085-5DCE-4EE1-BF6C-C167C1042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053-101B-4C63-BFEF-373DAC55DE15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9085-5DCE-4EE1-BF6C-C167C1042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053-101B-4C63-BFEF-373DAC55DE15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9085-5DCE-4EE1-BF6C-C167C1042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053-101B-4C63-BFEF-373DAC55DE15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9085-5DCE-4EE1-BF6C-C167C1042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053-101B-4C63-BFEF-373DAC55DE15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7C9085-5DCE-4EE1-BF6C-C167C1042D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392053-101B-4C63-BFEF-373DAC55DE15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7C9085-5DCE-4EE1-BF6C-C167C1042D1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4brain.ru/blog/%D1%81%D0%BF%D0%BE%D1%81%D0%BE%D0%B1%D1%8B-%D1%82%D1%80%D0%B5%D0%BD%D0%B8%D1%80%D0%BE%D0%B2%D0%BA%D0%B8-%D1%81%D0%B8%D0%BB%D1%8B-%D0%B2%D0%BE%D0%BB%D0%B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4brain.ru/blog/%D1%86%D0%B5%D0%BB%D0%B8-%D1%81%D0%B0%D0%BC%D0%BE%D1%80%D0%B0%D0%B7%D0%B2%D0%B8%D1%82%D0%B8%D1%8F/" TargetMode="External"/><Relationship Id="rId2" Type="http://schemas.openxmlformats.org/officeDocument/2006/relationships/hyperlink" Target="http://4brain.ru/psy/psihologija-motivacii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4brain.ru/blog/%D0%B0%D0%BB%D1%8C%D1%82%D0%B5%D1%80%D0%BD%D0%B0%D1%82%D0%B8%D0%B2%D0%BD%D1%8B%D0%B5-%D1%81%D0%BF%D0%BE%D1%81%D0%BE%D0%B1%D1%8B-%D1%81%D0%BD%D0%B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4brain.ru/time/celi.php" TargetMode="External"/><Relationship Id="rId2" Type="http://schemas.openxmlformats.org/officeDocument/2006/relationships/hyperlink" Target="http://4brain.ru/zozh/psy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4brain.ru/blog/%D0%BA%D0%B0%D0%BA-%D0%B8%D0%B7%D0%B1%D0%B0%D0%B2%D0%B8%D1%82%D1%8C%D1%81%D1%8F-%D0%BE%D1%82-%D0%B2%D1%80%D0%B5%D0%B4%D0%BD%D1%8B%D1%85-%D0%BF%D1%80%D0%B8%D0%B2%D1%8B%D1%87%D0%B5%D0%B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– Это жизнь</a:t>
            </a:r>
            <a:endParaRPr lang="ru-RU" sz="7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4" descr="https://pp.userapi.com/c620223/v620223975/8b51/4tQ4onFNL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918476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D:\Грамоты, дипломы\Отска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836197" cy="527589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«КЭС-БАСКЕТ» юноши и девушки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D:\Грамоты, дипломы\Отсканы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3849132" cy="5293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20882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Соревнование по баскетболу(юноши и девушки)</a:t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9217" name="Picture 1" descr="D:\Грамоты, дипломы\Отсканы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844824"/>
            <a:ext cx="3455645" cy="4752528"/>
          </a:xfrm>
          <a:prstGeom prst="rect">
            <a:avLst/>
          </a:prstGeom>
          <a:noFill/>
        </p:spPr>
      </p:pic>
      <p:pic>
        <p:nvPicPr>
          <p:cNvPr id="9218" name="Picture 2" descr="D:\Грамоты, дипломы\Отсканы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3455645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132856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tx1"/>
                </a:solidFill>
              </a:rPr>
              <a:t>Соревнование по настольному </a:t>
            </a:r>
            <a:r>
              <a:rPr lang="ru-RU" sz="4900" dirty="0" smtClean="0">
                <a:solidFill>
                  <a:schemeClr val="tx1"/>
                </a:solidFill>
              </a:rPr>
              <a:t>теннису.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10241" name="Picture 1" descr="D:\Грамоты, дипломы\Отскан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41333" y="1871436"/>
            <a:ext cx="5472606" cy="3979226"/>
          </a:xfrm>
          <a:prstGeom prst="rect">
            <a:avLst/>
          </a:prstGeom>
          <a:noFill/>
        </p:spPr>
      </p:pic>
      <p:pic>
        <p:nvPicPr>
          <p:cNvPr id="10243" name="Picture 3" descr="https://im0-tub-ru.yandex.net/i?id=4da85879fe9bc0085ae1978131dad6a1&amp;n=33&amp;h=215&amp;w=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432717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Соревнование по футболу  «КОЖАНЫЙ МЯЧ» в возрастной группе 2004-2005 г.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Соревнование по футболу «КОЖАНЫЙ МЯЧ» в возрастной группе 2002-2003 г.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dirty="0"/>
          </a:p>
        </p:txBody>
      </p:sp>
      <p:pic>
        <p:nvPicPr>
          <p:cNvPr id="8193" name="Picture 1" descr="D:\Грамоты, дипломы\Отсканы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383375" cy="4653136"/>
          </a:xfrm>
          <a:prstGeom prst="rect">
            <a:avLst/>
          </a:prstGeom>
          <a:noFill/>
        </p:spPr>
      </p:pic>
      <p:pic>
        <p:nvPicPr>
          <p:cNvPr id="8194" name="Picture 2" descr="D:\Грамоты, дипломы\Отсканы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384376" cy="46545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Легкоатлетическая эстафета по улицам города, посвященная Дню Победы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Соревнования </a:t>
            </a:r>
            <a:r>
              <a:rPr lang="ru-RU" sz="3600" dirty="0" smtClean="0">
                <a:solidFill>
                  <a:schemeClr val="tx1"/>
                </a:solidFill>
              </a:rPr>
              <a:t>по волейболу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69" name="Picture 1" descr="D:\Грамоты, дипломы\Отсканы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508003" cy="4824536"/>
          </a:xfrm>
          <a:prstGeom prst="rect">
            <a:avLst/>
          </a:prstGeom>
          <a:noFill/>
        </p:spPr>
      </p:pic>
      <p:pic>
        <p:nvPicPr>
          <p:cNvPr id="7170" name="Picture 2" descr="D:\Грамоты, дипломы\Отсканы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3508004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Эстафета 4х 150 метров в соревновании по </a:t>
            </a:r>
            <a:r>
              <a:rPr lang="ru-RU" sz="2400" dirty="0" smtClean="0">
                <a:solidFill>
                  <a:schemeClr val="tx1"/>
                </a:solidFill>
              </a:rPr>
              <a:t>шорт-треку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Соревнование по мини-футболу, посвященное Международному дню футбола, в возрастной группе 12-13 лет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D:\Грамоты, дипломы\Отсканы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246212" cy="4464496"/>
          </a:xfrm>
          <a:prstGeom prst="rect">
            <a:avLst/>
          </a:prstGeom>
          <a:noFill/>
        </p:spPr>
      </p:pic>
      <p:pic>
        <p:nvPicPr>
          <p:cNvPr id="6147" name="Picture 3" descr="D:\Грамоты, дипломы\Отсканы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40905"/>
            <a:ext cx="3240360" cy="44564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Соревнование по мини-футболу, посвященное Международному дню футбола, в возрастной группе 14-15 лет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Соревнование по лыжным гонкам «Быстрая лыжня» в возрастной группе 2002-2003 г.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1" name="Picture 1" descr="D:\Грамоты, дипломы\Отсканы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240360" cy="4456447"/>
          </a:xfrm>
          <a:prstGeom prst="rect">
            <a:avLst/>
          </a:prstGeom>
          <a:noFill/>
        </p:spPr>
      </p:pic>
      <p:pic>
        <p:nvPicPr>
          <p:cNvPr id="5122" name="Picture 2" descr="D:\Грамоты, дипломы\Отсканы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3246212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Весенний легкоатлетический кросс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Соревнование по футболу «Кожаный мяч» среди юношей 2003-2004 г.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4097" name="Picture 1" descr="D:\Грамоты, дипломы\Отсканы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497580" cy="4810201"/>
          </a:xfrm>
          <a:prstGeom prst="rect">
            <a:avLst/>
          </a:prstGeom>
          <a:noFill/>
        </p:spPr>
      </p:pic>
      <p:pic>
        <p:nvPicPr>
          <p:cNvPr id="4098" name="Picture 2" descr="D:\Грамоты, дипломы\Отсканы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3497580" cy="48102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Соревнование по мини-футболу «МИНИ-ФУТБОЛ – В ШКОЛУ» в возрастной группе 2003-2004 г.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Соревнование по бегу памяти А.В.Мельникова 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3" name="Picture 1" descr="D:\Грамоты, дипломы\Отсканы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497580" cy="4810201"/>
          </a:xfrm>
          <a:prstGeom prst="rect">
            <a:avLst/>
          </a:prstGeom>
          <a:noFill/>
        </p:spPr>
      </p:pic>
      <p:pic>
        <p:nvPicPr>
          <p:cNvPr id="3074" name="Picture 2" descr="D:\Грамоты, дипломы\Отсканы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3497580" cy="48102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>Турнир по баскетболу, посвященный «Международному женскому дню 8 марта» среду девушек 2002 и моложе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Соревнование по настольному теннису среди школьников 2005 и моложе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2049" name="Picture 1" descr="D:\Грамоты, дипломы\Отска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497580" cy="4810201"/>
          </a:xfrm>
          <a:prstGeom prst="rect">
            <a:avLst/>
          </a:prstGeom>
          <a:noFill/>
        </p:spPr>
      </p:pic>
      <p:pic>
        <p:nvPicPr>
          <p:cNvPr id="2050" name="Picture 2" descr="D:\Грамоты, дипломы\Отсканы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3497580" cy="48102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Почему мы должны заниматься спортом?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Рассмотрим 10 причин заниматься спортом.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</a:t>
            </a:r>
            <a:r>
              <a:rPr lang="ru-RU" sz="1800" b="1" dirty="0" smtClean="0">
                <a:solidFill>
                  <a:srgbClr val="A71993"/>
                </a:solidFill>
              </a:rPr>
              <a:t>Первая </a:t>
            </a:r>
            <a:r>
              <a:rPr lang="ru-RU" sz="1800" b="1" dirty="0" smtClean="0">
                <a:solidFill>
                  <a:srgbClr val="A71993"/>
                </a:solidFill>
              </a:rPr>
              <a:t>причина</a:t>
            </a:r>
            <a:r>
              <a:rPr lang="ru-RU" sz="1800" dirty="0" smtClean="0">
                <a:solidFill>
                  <a:srgbClr val="A71993"/>
                </a:solidFill>
              </a:rPr>
              <a:t>, она же и основная, это, конечно же, здоровье. У людей, занимающихся спортом (даже у непрофессиональных спортсменов) здоровье в разы крепче, чем у не занимающихся им. И это не просто так: занятия спортом усиливают сердце, нормализуют кровяное давление, благотворно воздействуют на работу всех жизненно важных систем организма, а также улучшают мозговую активность и замедляют процессы старения.</a:t>
            </a:r>
            <a:endParaRPr lang="ru-RU" sz="1800" dirty="0">
              <a:solidFill>
                <a:srgbClr val="A71993"/>
              </a:solidFill>
            </a:endParaRPr>
          </a:p>
        </p:txBody>
      </p:sp>
      <p:pic>
        <p:nvPicPr>
          <p:cNvPr id="19458" name="Picture 2" descr="https://pp.userapi.com/c1670/u26917975/68569290/x_1cb29e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9"/>
            <a:ext cx="3648404" cy="2736304"/>
          </a:xfrm>
          <a:prstGeom prst="rect">
            <a:avLst/>
          </a:prstGeom>
          <a:noFill/>
        </p:spPr>
      </p:pic>
      <p:pic>
        <p:nvPicPr>
          <p:cNvPr id="19460" name="Picture 4" descr="https://pp.userapi.com/c421331/v421331975/14b7/NQy3mKGSW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753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И в заключении,</a:t>
            </a:r>
            <a:r>
              <a:rPr lang="ru-RU" sz="2800" dirty="0" smtClean="0"/>
              <a:t> </a:t>
            </a:r>
            <a:r>
              <a:rPr lang="ru-RU" sz="2800" dirty="0" smtClean="0"/>
              <a:t>спорт </a:t>
            </a:r>
            <a:r>
              <a:rPr lang="ru-RU" sz="2800" dirty="0" smtClean="0"/>
              <a:t>– </a:t>
            </a:r>
            <a:r>
              <a:rPr lang="ru-RU" sz="2800" dirty="0" smtClean="0"/>
              <a:t>это основная </a:t>
            </a:r>
            <a:r>
              <a:rPr lang="ru-RU" sz="2800" dirty="0" smtClean="0"/>
              <a:t>часть физической культуры. Само </a:t>
            </a:r>
            <a:r>
              <a:rPr lang="ru-RU" sz="2800" dirty="0" smtClean="0"/>
              <a:t>слово «спорт</a:t>
            </a:r>
            <a:r>
              <a:rPr lang="ru-RU" sz="2800" dirty="0" smtClean="0"/>
              <a:t>» - многозначительно. Обособленного понятия его просто нет, оно разделяется на категории и разновидности. Но можно сказать, что спорт – это духовная и физическая подготовка мышц к соревнованиям.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s://pp.userapi.com/c622721/v622721975/31fb7/PBnEwIzbTQ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56992"/>
            <a:ext cx="5040560" cy="30597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686800" cy="1212744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3384376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1700" b="1" dirty="0" smtClean="0">
                <a:solidFill>
                  <a:srgbClr val="0070C0"/>
                </a:solidFill>
              </a:rPr>
              <a:t>      </a:t>
            </a:r>
            <a:r>
              <a:rPr lang="ru-RU" sz="1700" b="1" dirty="0" smtClean="0">
                <a:solidFill>
                  <a:srgbClr val="A71993"/>
                </a:solidFill>
              </a:rPr>
              <a:t>Вторая </a:t>
            </a:r>
            <a:r>
              <a:rPr lang="ru-RU" sz="1700" b="1" dirty="0" smtClean="0">
                <a:solidFill>
                  <a:srgbClr val="A71993"/>
                </a:solidFill>
              </a:rPr>
              <a:t>причина</a:t>
            </a:r>
            <a:r>
              <a:rPr lang="ru-RU" sz="1700" dirty="0" smtClean="0">
                <a:solidFill>
                  <a:srgbClr val="A71993"/>
                </a:solidFill>
              </a:rPr>
              <a:t> – это хорошее настроение, обеспечиваемое занятиями спортом. </a:t>
            </a:r>
            <a:r>
              <a:rPr lang="ru-RU" sz="1700" dirty="0" smtClean="0">
                <a:solidFill>
                  <a:srgbClr val="A71993"/>
                </a:solidFill>
              </a:rPr>
              <a:t>      После </a:t>
            </a:r>
            <a:r>
              <a:rPr lang="ru-RU" sz="1700" dirty="0" smtClean="0">
                <a:solidFill>
                  <a:srgbClr val="A71993"/>
                </a:solidFill>
              </a:rPr>
              <a:t>физических упражнений человек практически всегда чувствует прилив сил, пусть даже он устал физически; его моральный дух на высоте, психическое состояние – прекрасное, жизненный тонус максимально активизирован. Не зря говорят, что спорт – лучшее средство от депрессии, ведь он помогает на время отстраниться от проблем и неприятностей и посмотреть на них под другим углом, а это, ко всему прочему, помогает отдохнуть и психике.</a:t>
            </a:r>
          </a:p>
          <a:p>
            <a:pPr fontAlgn="base">
              <a:buNone/>
            </a:pPr>
            <a:r>
              <a:rPr lang="ru-RU" sz="1700" b="1" dirty="0" smtClean="0">
                <a:solidFill>
                  <a:srgbClr val="A71993"/>
                </a:solidFill>
              </a:rPr>
              <a:t>      Третья </a:t>
            </a:r>
            <a:r>
              <a:rPr lang="ru-RU" sz="1700" b="1" dirty="0" smtClean="0">
                <a:solidFill>
                  <a:srgbClr val="A71993"/>
                </a:solidFill>
              </a:rPr>
              <a:t>причина</a:t>
            </a:r>
            <a:r>
              <a:rPr lang="ru-RU" sz="1700" dirty="0" smtClean="0">
                <a:solidFill>
                  <a:srgbClr val="A71993"/>
                </a:solidFill>
              </a:rPr>
              <a:t> – спорт укрепляет веру себя и свои силы, повышает самооценку, развивает </a:t>
            </a:r>
            <a:r>
              <a:rPr lang="ru-RU" sz="1700" dirty="0" smtClean="0">
                <a:solidFill>
                  <a:srgbClr val="A71993"/>
                </a:solidFill>
                <a:hlinkClick r:id="rId2"/>
              </a:rPr>
              <a:t>волю</a:t>
            </a:r>
            <a:r>
              <a:rPr lang="ru-RU" sz="1700" dirty="0" smtClean="0">
                <a:solidFill>
                  <a:srgbClr val="A71993"/>
                </a:solidFill>
              </a:rPr>
              <a:t>, делает человека сильнее как личность. Ведь во многих случаях тренировки тесно взаимосвязаны с преодолением своих слабостей, работой на пределе своих возможностей, переоценкой своих ценностей и многими другими вещами, которые закаляют характер человека</a:t>
            </a:r>
            <a:r>
              <a:rPr lang="ru-RU" sz="1700" dirty="0" smtClean="0">
                <a:solidFill>
                  <a:srgbClr val="A71993"/>
                </a:solidFill>
              </a:rPr>
              <a:t>.</a:t>
            </a:r>
            <a:endParaRPr lang="ru-RU" sz="1700" dirty="0" smtClean="0">
              <a:solidFill>
                <a:srgbClr val="A71993"/>
              </a:solidFill>
            </a:endParaRPr>
          </a:p>
        </p:txBody>
      </p:sp>
      <p:pic>
        <p:nvPicPr>
          <p:cNvPr id="18434" name="Picture 2" descr="https://pp.userapi.com/c625825/v625825975/31ef/4JsOZD7W8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3807881" cy="2808312"/>
          </a:xfrm>
          <a:prstGeom prst="rect">
            <a:avLst/>
          </a:prstGeom>
          <a:noFill/>
        </p:spPr>
      </p:pic>
      <p:pic>
        <p:nvPicPr>
          <p:cNvPr id="18436" name="Picture 4" descr="https://pp.userapi.com/c836323/v836323975/2591d/xHHRpeZMcX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3717032"/>
            <a:ext cx="4092797" cy="280420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312368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700" b="1" dirty="0" smtClean="0">
                <a:solidFill>
                  <a:srgbClr val="A71993"/>
                </a:solidFill>
              </a:rPr>
              <a:t>      Четвёртая </a:t>
            </a:r>
            <a:r>
              <a:rPr lang="ru-RU" sz="1700" b="1" dirty="0" smtClean="0">
                <a:solidFill>
                  <a:srgbClr val="A71993"/>
                </a:solidFill>
              </a:rPr>
              <a:t>причина </a:t>
            </a:r>
            <a:r>
              <a:rPr lang="ru-RU" sz="1700" dirty="0" smtClean="0">
                <a:solidFill>
                  <a:srgbClr val="A71993"/>
                </a:solidFill>
              </a:rPr>
              <a:t>довольно банальна, но, тем не менее, очень важна – это насыщение организма кислородом. Во время выполнения различного рода упражнений организм человека начинает потреблять большее количество кислорода, тем самым насыщая им все свои клетки. А это улучшает кровообращение и работу капилляров, а также исключительно благоприятно сказывается на реакции, рефлексах и работе мышц.</a:t>
            </a:r>
          </a:p>
          <a:p>
            <a:pPr fontAlgn="base">
              <a:buNone/>
            </a:pPr>
            <a:r>
              <a:rPr lang="ru-RU" sz="1700" b="1" dirty="0" smtClean="0">
                <a:solidFill>
                  <a:srgbClr val="A71993"/>
                </a:solidFill>
              </a:rPr>
              <a:t>      Пятая </a:t>
            </a:r>
            <a:r>
              <a:rPr lang="ru-RU" sz="1700" b="1" dirty="0" smtClean="0">
                <a:solidFill>
                  <a:srgbClr val="A71993"/>
                </a:solidFill>
              </a:rPr>
              <a:t>причина</a:t>
            </a:r>
            <a:r>
              <a:rPr lang="ru-RU" sz="1700" dirty="0" smtClean="0">
                <a:solidFill>
                  <a:srgbClr val="A71993"/>
                </a:solidFill>
              </a:rPr>
              <a:t> одна из наиболее приятных, т.к. она непосредственно связана с внешним видом человека. Если поискать информацию, к примеру, в Интернете, то можно обнаружить бесчисленное число примеров, когда люди кардинально меняли свою внешность: накачивали мышцы, из вечных «</a:t>
            </a:r>
            <a:r>
              <a:rPr lang="ru-RU" sz="1700" dirty="0" err="1" smtClean="0">
                <a:solidFill>
                  <a:srgbClr val="A71993"/>
                </a:solidFill>
              </a:rPr>
              <a:t>скелетиков</a:t>
            </a:r>
            <a:r>
              <a:rPr lang="ru-RU" sz="1700" dirty="0" smtClean="0">
                <a:solidFill>
                  <a:srgbClr val="A71993"/>
                </a:solidFill>
              </a:rPr>
              <a:t>» и толстяков становились людьми с потрясающей фигурой. Для многих именно это оказывается самой сильно </a:t>
            </a:r>
            <a:r>
              <a:rPr lang="ru-RU" sz="1700" dirty="0" smtClean="0">
                <a:solidFill>
                  <a:srgbClr val="A71993"/>
                </a:solidFill>
                <a:hlinkClick r:id="rId2"/>
              </a:rPr>
              <a:t>мотивацией</a:t>
            </a:r>
            <a:r>
              <a:rPr lang="ru-RU" sz="1700" dirty="0" smtClean="0">
                <a:solidFill>
                  <a:srgbClr val="A71993"/>
                </a:solidFill>
              </a:rPr>
              <a:t>. К тому же, красивое тело – это ещё и сексуальное тело, что тоже не может не радовать, ведь успех у противоположного пола обеспечен на 100%. Но. Конечно же, нельзя забывать и о </a:t>
            </a:r>
            <a:r>
              <a:rPr lang="ru-RU" sz="1700" dirty="0" smtClean="0">
                <a:solidFill>
                  <a:srgbClr val="A71993"/>
                </a:solidFill>
                <a:hlinkClick r:id="rId3"/>
              </a:rPr>
              <a:t>личностном</a:t>
            </a:r>
            <a:r>
              <a:rPr lang="ru-RU" sz="1700" dirty="0" smtClean="0">
                <a:solidFill>
                  <a:srgbClr val="A71993"/>
                </a:solidFill>
              </a:rPr>
              <a:t> и духовном росте.</a:t>
            </a:r>
          </a:p>
          <a:p>
            <a:endParaRPr lang="ru-RU" sz="1700" dirty="0">
              <a:solidFill>
                <a:srgbClr val="0070C0"/>
              </a:solidFill>
            </a:endParaRPr>
          </a:p>
        </p:txBody>
      </p:sp>
      <p:pic>
        <p:nvPicPr>
          <p:cNvPr id="17410" name="Picture 2" descr="https://pp.userapi.com/c626625/v626625975/384f6/tttGt07Oc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365104"/>
            <a:ext cx="3327093" cy="2245788"/>
          </a:xfrm>
          <a:prstGeom prst="rect">
            <a:avLst/>
          </a:prstGeom>
          <a:noFill/>
        </p:spPr>
      </p:pic>
      <p:pic>
        <p:nvPicPr>
          <p:cNvPr id="17412" name="Picture 4" descr="https://pp.userapi.com/c625727/v625727975/1ad7a/O1cEuiI2Ww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4341982"/>
            <a:ext cx="3384376" cy="22553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3744416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A71993"/>
                </a:solidFill>
              </a:rPr>
              <a:t>     Шестая </a:t>
            </a:r>
            <a:r>
              <a:rPr lang="ru-RU" b="1" dirty="0" smtClean="0">
                <a:solidFill>
                  <a:srgbClr val="A71993"/>
                </a:solidFill>
              </a:rPr>
              <a:t>причина</a:t>
            </a:r>
            <a:r>
              <a:rPr lang="ru-RU" dirty="0" smtClean="0">
                <a:solidFill>
                  <a:srgbClr val="A71993"/>
                </a:solidFill>
              </a:rPr>
              <a:t> – это нормализация сна. Систематические занятия спортом обеспечивают </a:t>
            </a:r>
            <a:r>
              <a:rPr lang="ru-RU" dirty="0" smtClean="0">
                <a:solidFill>
                  <a:srgbClr val="A71993"/>
                </a:solidFill>
                <a:hlinkClick r:id="rId2"/>
              </a:rPr>
              <a:t>здоровый сон</a:t>
            </a:r>
            <a:r>
              <a:rPr lang="ru-RU" dirty="0" smtClean="0">
                <a:solidFill>
                  <a:srgbClr val="A71993"/>
                </a:solidFill>
              </a:rPr>
              <a:t>, благодаря чему стимулируется производство организмом </a:t>
            </a:r>
            <a:r>
              <a:rPr lang="ru-RU" dirty="0" err="1" smtClean="0">
                <a:solidFill>
                  <a:srgbClr val="A71993"/>
                </a:solidFill>
              </a:rPr>
              <a:t>эндорфинов</a:t>
            </a:r>
            <a:r>
              <a:rPr lang="ru-RU" dirty="0" smtClean="0">
                <a:solidFill>
                  <a:srgbClr val="A71993"/>
                </a:solidFill>
              </a:rPr>
              <a:t>, которые освобождают человека от нервного напряжения и стрессов, предотвращают возникновение депрессивных состояний и бессонницы.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A71993"/>
                </a:solidFill>
              </a:rPr>
              <a:t>      Седьмая </a:t>
            </a:r>
            <a:r>
              <a:rPr lang="ru-RU" b="1" dirty="0" smtClean="0">
                <a:solidFill>
                  <a:srgbClr val="A71993"/>
                </a:solidFill>
              </a:rPr>
              <a:t>причина </a:t>
            </a:r>
            <a:r>
              <a:rPr lang="ru-RU" dirty="0" smtClean="0">
                <a:solidFill>
                  <a:srgbClr val="A71993"/>
                </a:solidFill>
              </a:rPr>
              <a:t>вкратце уже была упомянута нами, когда мы говорили о весе. Спортивные упражнения, помимо всего прочего, представляют собой отличный способ контроля аппетита. Здесь опять же следует сказать об </a:t>
            </a:r>
            <a:r>
              <a:rPr lang="ru-RU" dirty="0" err="1" smtClean="0">
                <a:solidFill>
                  <a:srgbClr val="A71993"/>
                </a:solidFill>
              </a:rPr>
              <a:t>эндорфинах</a:t>
            </a:r>
            <a:r>
              <a:rPr lang="ru-RU" dirty="0" smtClean="0">
                <a:solidFill>
                  <a:srgbClr val="A71993"/>
                </a:solidFill>
              </a:rPr>
              <a:t>, т.к. они служат своеобразным предохранителем, блокирующим чувство голода в ненужные моменты, и активизирующим его только тогда, когда организму действительно нужна подзарядка. Так и получается, что, занимаясь спортом, человек перестаёт как недоедать, так и злоупотреблять едой.</a:t>
            </a:r>
          </a:p>
          <a:p>
            <a:pPr>
              <a:buNone/>
            </a:pPr>
            <a:endParaRPr lang="ru-RU" dirty="0">
              <a:solidFill>
                <a:srgbClr val="A71993"/>
              </a:solidFill>
            </a:endParaRPr>
          </a:p>
        </p:txBody>
      </p:sp>
      <p:pic>
        <p:nvPicPr>
          <p:cNvPr id="16386" name="Picture 2" descr="https://pp.userapi.com/c625727/v625727975/1adb9/dLe07gmyS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2088232" cy="3135410"/>
          </a:xfrm>
          <a:prstGeom prst="rect">
            <a:avLst/>
          </a:prstGeom>
          <a:noFill/>
        </p:spPr>
      </p:pic>
      <p:pic>
        <p:nvPicPr>
          <p:cNvPr id="16388" name="Picture 4" descr="https://pp.userapi.com/c625727/v625727975/1adcb/pyPFv_131O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429000"/>
            <a:ext cx="4464496" cy="31536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3455988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A71993"/>
                </a:solidFill>
              </a:rPr>
              <a:t>     Восьмая </a:t>
            </a:r>
            <a:r>
              <a:rPr lang="ru-RU" b="1" dirty="0" smtClean="0">
                <a:solidFill>
                  <a:srgbClr val="A71993"/>
                </a:solidFill>
              </a:rPr>
              <a:t>причина </a:t>
            </a:r>
            <a:r>
              <a:rPr lang="ru-RU" dirty="0" smtClean="0">
                <a:solidFill>
                  <a:srgbClr val="A71993"/>
                </a:solidFill>
              </a:rPr>
              <a:t>заключается в том, что спорт – это способ противостоять хроническому утомлению, </a:t>
            </a:r>
            <a:r>
              <a:rPr lang="ru-RU" dirty="0" err="1" smtClean="0">
                <a:solidFill>
                  <a:srgbClr val="A71993"/>
                </a:solidFill>
              </a:rPr>
              <a:t>повысить</a:t>
            </a:r>
            <a:r>
              <a:rPr lang="ru-RU" dirty="0" err="1" smtClean="0">
                <a:solidFill>
                  <a:srgbClr val="A71993"/>
                </a:solidFill>
                <a:hlinkClick r:id="rId2"/>
              </a:rPr>
              <a:t>стрессоустойчивость</a:t>
            </a:r>
            <a:r>
              <a:rPr lang="ru-RU" dirty="0" smtClean="0">
                <a:solidFill>
                  <a:srgbClr val="A71993"/>
                </a:solidFill>
              </a:rPr>
              <a:t>, увеличить запас жизненной энергии и поддерживать прекрасное самочувствие. Посещая спортзал, ходя на тренировки, совершая пробежки, человек делает себя сильнее перед воздействием внешних обстоятельств и давлением будничной жизни. Каждый день становится наполненным стимулами и </a:t>
            </a:r>
            <a:r>
              <a:rPr lang="ru-RU" dirty="0" err="1" smtClean="0">
                <a:solidFill>
                  <a:srgbClr val="A71993"/>
                </a:solidFill>
              </a:rPr>
              <a:t>желанием</a:t>
            </a:r>
            <a:r>
              <a:rPr lang="ru-RU" dirty="0" err="1" smtClean="0">
                <a:solidFill>
                  <a:srgbClr val="A71993"/>
                </a:solidFill>
                <a:hlinkClick r:id="rId3"/>
              </a:rPr>
              <a:t>добиваться</a:t>
            </a:r>
            <a:r>
              <a:rPr lang="ru-RU" dirty="0" smtClean="0">
                <a:solidFill>
                  <a:srgbClr val="A71993"/>
                </a:solidFill>
                <a:hlinkClick r:id="rId3"/>
              </a:rPr>
              <a:t> </a:t>
            </a:r>
            <a:r>
              <a:rPr lang="ru-RU" dirty="0" smtClean="0">
                <a:solidFill>
                  <a:srgbClr val="A71993"/>
                </a:solidFill>
                <a:hlinkClick r:id="rId3"/>
              </a:rPr>
              <a:t>целей</a:t>
            </a:r>
            <a:r>
              <a:rPr lang="ru-RU" dirty="0" smtClean="0">
                <a:solidFill>
                  <a:srgbClr val="A71993"/>
                </a:solidFill>
              </a:rPr>
              <a:t>, смело шагая по жизни.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A71993"/>
                </a:solidFill>
              </a:rPr>
              <a:t>     Девятая </a:t>
            </a:r>
            <a:r>
              <a:rPr lang="ru-RU" b="1" dirty="0" smtClean="0">
                <a:solidFill>
                  <a:srgbClr val="A71993"/>
                </a:solidFill>
              </a:rPr>
              <a:t>причина</a:t>
            </a:r>
            <a:r>
              <a:rPr lang="ru-RU" dirty="0" smtClean="0">
                <a:solidFill>
                  <a:srgbClr val="A71993"/>
                </a:solidFill>
              </a:rPr>
              <a:t> подразумевает быстрое восстановление организма после различного рода травм, тяжёлых заболеваний, операций и т.п. И интересно то, что это действует во всех случаях, т.е. не важно, предшествовали занятия спортом каким-либо проблемам со здоровьем или проблемы со здоровьем предшествовали занятиям спортом – положительное воздействие спорта будет заметным всегда, т.к. организм становится в разы сильнее, чем был прежде.</a:t>
            </a:r>
          </a:p>
          <a:p>
            <a:endParaRPr lang="ru-RU" dirty="0"/>
          </a:p>
        </p:txBody>
      </p:sp>
      <p:pic>
        <p:nvPicPr>
          <p:cNvPr id="15362" name="Picture 2" descr="https://pp.userapi.com/c836323/v836323975/2597f/pNTAVChvS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3549152" cy="2304256"/>
          </a:xfrm>
          <a:prstGeom prst="rect">
            <a:avLst/>
          </a:prstGeom>
          <a:noFill/>
        </p:spPr>
      </p:pic>
      <p:pic>
        <p:nvPicPr>
          <p:cNvPr id="15364" name="Picture 4" descr="https://pp.userapi.com/c836323/v836323975/2593b/xXhMK6EqM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01970"/>
            <a:ext cx="3744416" cy="24426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3456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A71993"/>
                </a:solidFill>
              </a:rPr>
              <a:t>    И </a:t>
            </a:r>
            <a:r>
              <a:rPr lang="ru-RU" sz="1800" dirty="0" smtClean="0">
                <a:solidFill>
                  <a:srgbClr val="A71993"/>
                </a:solidFill>
              </a:rPr>
              <a:t>в качестве </a:t>
            </a:r>
            <a:r>
              <a:rPr lang="ru-RU" sz="1800" b="1" dirty="0" smtClean="0">
                <a:solidFill>
                  <a:srgbClr val="A71993"/>
                </a:solidFill>
              </a:rPr>
              <a:t>десятой причины </a:t>
            </a:r>
            <a:r>
              <a:rPr lang="ru-RU" sz="1800" dirty="0" smtClean="0">
                <a:solidFill>
                  <a:srgbClr val="A71993"/>
                </a:solidFill>
              </a:rPr>
              <a:t>можно назвать образ жизни в целом. Занимаясь спортом, человек может круто изменить себя, свою личность и свою жизнь. И этому есть огромное количество подтверждений. Спорт можно назвать даже своеобразной терапией, ведь многие люди, которым их жизнь казалась тёмным туннелем, в конце которого не было света, после нескольких месяцев занятий начинали замечать долгожданный огонёк, а со временем вообще приходили к гармонии и счастью. Кроме того, спорт помогает избавиться от </a:t>
            </a:r>
            <a:r>
              <a:rPr lang="ru-RU" sz="1800" dirty="0" smtClean="0">
                <a:solidFill>
                  <a:srgbClr val="A71993"/>
                </a:solidFill>
                <a:hlinkClick r:id="rId2"/>
              </a:rPr>
              <a:t>вредных привычек</a:t>
            </a:r>
            <a:r>
              <a:rPr lang="ru-RU" sz="1800" dirty="0" smtClean="0">
                <a:solidFill>
                  <a:srgbClr val="A71993"/>
                </a:solidFill>
              </a:rPr>
              <a:t>, изменить круг общения, найти новых друзей и даже обрести спутника жизни. Как ни крути, спорт можно охарактеризовать только положительными качествами. Это, пожалуй, одно из немногого, о чём вообще нельзя сказать ничего плохого.</a:t>
            </a:r>
            <a:endParaRPr lang="ru-RU" sz="1800" dirty="0">
              <a:solidFill>
                <a:srgbClr val="A71993"/>
              </a:solidFill>
            </a:endParaRPr>
          </a:p>
        </p:txBody>
      </p:sp>
      <p:pic>
        <p:nvPicPr>
          <p:cNvPr id="14338" name="Picture 2" descr="https://pp.userapi.com/c836323/v836323975/2594f/x8XHG6KN4m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528392" cy="2733964"/>
          </a:xfrm>
          <a:prstGeom prst="rect">
            <a:avLst/>
          </a:prstGeom>
          <a:noFill/>
        </p:spPr>
      </p:pic>
      <p:pic>
        <p:nvPicPr>
          <p:cNvPr id="14340" name="Picture 4" descr="https://pp.userapi.com/c604730/v604730975/1dc5e/gWDDpXE_EAc.jpg"/>
          <p:cNvPicPr>
            <a:picLocks noChangeAspect="1" noChangeArrowheads="1"/>
          </p:cNvPicPr>
          <p:nvPr/>
        </p:nvPicPr>
        <p:blipFill>
          <a:blip r:embed="rId4" cstate="print">
            <a:lum bright="32000" contrast="33000"/>
          </a:blip>
          <a:srcRect/>
          <a:stretch>
            <a:fillRect/>
          </a:stretch>
        </p:blipFill>
        <p:spPr bwMode="auto">
          <a:xfrm>
            <a:off x="4283968" y="3861048"/>
            <a:ext cx="4506209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Вашему вниманию будут представлены:</a:t>
            </a:r>
          </a:p>
          <a:p>
            <a:pPr>
              <a:buFont typeface="Wingdings" pitchFamily="2" charset="2"/>
              <a:buChar char="§"/>
            </a:pPr>
            <a:r>
              <a:rPr lang="ru-RU" sz="2300" dirty="0" smtClean="0"/>
              <a:t>«</a:t>
            </a:r>
            <a:r>
              <a:rPr lang="ru-RU" sz="2300" dirty="0" smtClean="0"/>
              <a:t>КЭС-БАСКЕТ»</a:t>
            </a:r>
          </a:p>
          <a:p>
            <a:pPr>
              <a:buFont typeface="Wingdings" pitchFamily="2" charset="2"/>
              <a:buChar char="§"/>
            </a:pPr>
            <a:r>
              <a:rPr lang="ru-RU" sz="2300" dirty="0" smtClean="0"/>
              <a:t>Соревнование по </a:t>
            </a:r>
            <a:r>
              <a:rPr lang="ru-RU" sz="2300" dirty="0" smtClean="0"/>
              <a:t>баскетболу(юноши и девушки)</a:t>
            </a:r>
          </a:p>
          <a:p>
            <a:pPr>
              <a:buFont typeface="Wingdings" pitchFamily="2" charset="2"/>
              <a:buChar char="§"/>
            </a:pPr>
            <a:r>
              <a:rPr lang="ru-RU" sz="2300" dirty="0" smtClean="0"/>
              <a:t>Соревнование по настольному </a:t>
            </a:r>
            <a:r>
              <a:rPr lang="ru-RU" sz="2300" dirty="0" smtClean="0"/>
              <a:t>теннису</a:t>
            </a:r>
          </a:p>
          <a:p>
            <a:r>
              <a:rPr lang="ru-RU" sz="2300" dirty="0" smtClean="0"/>
              <a:t>Соревнование по футболу  «КОЖАНЫЙ МЯЧ» в возрастной группе 2004-2005 г.</a:t>
            </a:r>
          </a:p>
          <a:p>
            <a:r>
              <a:rPr lang="ru-RU" sz="2300" dirty="0" smtClean="0"/>
              <a:t>Соревнование по футболу «КОЖАНЫЙ МЯЧ» в возрастной группе 2002-2003 г. </a:t>
            </a:r>
          </a:p>
          <a:p>
            <a:r>
              <a:rPr lang="ru-RU" sz="2300" dirty="0" smtClean="0"/>
              <a:t>Легкоатлетическая эстафета по улицам города, посвященная Дню Победы</a:t>
            </a:r>
          </a:p>
          <a:p>
            <a:r>
              <a:rPr lang="ru-RU" sz="2300" dirty="0" smtClean="0"/>
              <a:t>Соревнование по волейболу </a:t>
            </a:r>
          </a:p>
          <a:p>
            <a:r>
              <a:rPr lang="ru-RU" sz="2300" dirty="0" smtClean="0"/>
              <a:t>Эстафета 4х 150 метров в соревновании по шорт-треку</a:t>
            </a:r>
          </a:p>
          <a:p>
            <a:r>
              <a:rPr lang="ru-RU" sz="2300" dirty="0" smtClean="0"/>
              <a:t>Соревнование по баскетболу(девушки)</a:t>
            </a:r>
          </a:p>
          <a:p>
            <a:r>
              <a:rPr lang="ru-RU" sz="2300" dirty="0" smtClean="0"/>
              <a:t>Соревнование по мини-футболу, посвященное Международному дню футбола, в возрастной группе 12-13 лет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Соревнование по мини-футболу, посвященное Международному дню футбола, в возрастной группе 14-15 лет</a:t>
            </a:r>
          </a:p>
          <a:p>
            <a:r>
              <a:rPr lang="ru-RU" sz="2800" dirty="0" smtClean="0"/>
              <a:t>Соревнование по лыжным гонкам «Быстрая лыжня» в возрастной группе 2002-2003 г.</a:t>
            </a:r>
          </a:p>
          <a:p>
            <a:r>
              <a:rPr lang="ru-RU" sz="2800" dirty="0" smtClean="0"/>
              <a:t>Весенний легкоатлетический кросс </a:t>
            </a:r>
          </a:p>
          <a:p>
            <a:r>
              <a:rPr lang="ru-RU" sz="2800" dirty="0" smtClean="0"/>
              <a:t>Соревнование по футболу «Кожаный мяч» среди юношей 2003-2004 г.</a:t>
            </a:r>
          </a:p>
          <a:p>
            <a:r>
              <a:rPr lang="ru-RU" sz="2800" dirty="0" smtClean="0"/>
              <a:t>Соревнование по мини-футболу «МИНИ-ФУТБОЛ – В ШКОЛУ» в возрастной группе 2003-2004 г.</a:t>
            </a:r>
          </a:p>
          <a:p>
            <a:r>
              <a:rPr lang="ru-RU" sz="2800" dirty="0" smtClean="0"/>
              <a:t>Соревнование по бегу памяти А.В.Мельникова </a:t>
            </a:r>
          </a:p>
          <a:p>
            <a:r>
              <a:rPr lang="ru-RU" sz="2800" dirty="0" smtClean="0"/>
              <a:t>Турнир </a:t>
            </a:r>
            <a:r>
              <a:rPr lang="ru-RU" sz="2800" dirty="0" smtClean="0"/>
              <a:t>по баскетболу, посвященный «Международному женскому дню 8 марта» среду девушек 2002 и моложе </a:t>
            </a:r>
          </a:p>
          <a:p>
            <a:r>
              <a:rPr lang="ru-RU" sz="2800" dirty="0" smtClean="0"/>
              <a:t>Соревнование по настольному теннису среди школьников 2005 и моложе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322</TotalTime>
  <Words>427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Спорт – Это жизнь</vt:lpstr>
      <vt:lpstr>Почему мы должны заниматься спортом?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«КЭС-БАСКЕТ» юноши и девушки</vt:lpstr>
      <vt:lpstr>Соревнование по баскетболу(юноши и девушки) </vt:lpstr>
      <vt:lpstr>Соревнование по настольному теннису. </vt:lpstr>
      <vt:lpstr>Соревнование по футболу  «КОЖАНЫЙ МЯЧ» в возрастной группе 2004-2005 г. Соревнование по футболу «КОЖАНЫЙ МЯЧ» в возрастной группе 2002-2003 г.  </vt:lpstr>
      <vt:lpstr>Легкоатлетическая эстафета по улицам города, посвященная Дню Победы Соревнования по волейболу</vt:lpstr>
      <vt:lpstr>Эстафета 4х 150 метров в соревновании по шорт-треку Соревнование по мини-футболу, посвященное Международному дню футбола, в возрастной группе 12-13 лет </vt:lpstr>
      <vt:lpstr>Соревнование по мини-футболу, посвященное Международному дню футбола, в возрастной группе 14-15 лет Соревнование по лыжным гонкам «Быстрая лыжня» в возрастной группе 2002-2003 г. </vt:lpstr>
      <vt:lpstr>Весенний легкоатлетический кросс  Соревнование по футболу «Кожаный мяч» среди юношей 2003-2004 г.  </vt:lpstr>
      <vt:lpstr>Соревнование по мини-футболу «МИНИ-ФУТБОЛ – В ШКОЛУ» в возрастной группе 2003-2004 г. Соревнование по бегу памяти А.В.Мельникова  </vt:lpstr>
      <vt:lpstr>Турнир по баскетболу, посвященный «Международному женскому дню 8 марта» среду девушек 2002 и моложе  Соревнование по настольному теннису среди школьников 2005 и моложе </vt:lpstr>
      <vt:lpstr>Слайд 20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 – Это жизнь</dc:title>
  <dc:creator>XTreme</dc:creator>
  <cp:lastModifiedBy>XTreme</cp:lastModifiedBy>
  <cp:revision>20</cp:revision>
  <dcterms:created xsi:type="dcterms:W3CDTF">2017-05-22T23:57:11Z</dcterms:created>
  <dcterms:modified xsi:type="dcterms:W3CDTF">2017-05-23T05:19:40Z</dcterms:modified>
</cp:coreProperties>
</file>