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85" r:id="rId4"/>
    <p:sldId id="266" r:id="rId5"/>
    <p:sldId id="270" r:id="rId6"/>
    <p:sldId id="273" r:id="rId7"/>
    <p:sldId id="281" r:id="rId8"/>
    <p:sldId id="286" r:id="rId9"/>
    <p:sldId id="282" r:id="rId10"/>
    <p:sldId id="289" r:id="rId11"/>
    <p:sldId id="283" r:id="rId12"/>
    <p:sldId id="305" r:id="rId13"/>
    <p:sldId id="306" r:id="rId14"/>
    <p:sldId id="291" r:id="rId15"/>
    <p:sldId id="292" r:id="rId16"/>
    <p:sldId id="275" r:id="rId17"/>
    <p:sldId id="303" r:id="rId18"/>
    <p:sldId id="301" r:id="rId19"/>
    <p:sldId id="280" r:id="rId20"/>
    <p:sldId id="302" r:id="rId21"/>
    <p:sldId id="295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omp\AppData\Local\Microsoft\Windows\INetCache\IE\Y16YVK8E\question_mark_PNG1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3" y="4365104"/>
            <a:ext cx="109492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max/2400/1*qPjI0X8BTG7IrKGg723ly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" y="188640"/>
            <a:ext cx="30338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819713" y="1844824"/>
            <a:ext cx="6768752" cy="4536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 одного мудреца спросили: «Что является для человека наиболее ценным и важным в жизни: богатство или слава?» Подумав мудрец ответил: «Ни богатство, ни слава не делают человека счастливым. Здоровый нищий счастливее больного короля»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895" y="0"/>
            <a:ext cx="9133105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533888"/>
            <a:ext cx="8136904" cy="5775431"/>
            <a:chOff x="31507" y="475697"/>
            <a:chExt cx="7844087" cy="5535600"/>
          </a:xfrm>
        </p:grpSpPr>
        <p:pic>
          <p:nvPicPr>
            <p:cNvPr id="1026" name="Picture 2" descr="https://fs.znanio.ru/d5af0e/08/f7/c0811b5e2beeaeeac9c2a349ff62bebb8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20688"/>
              <a:ext cx="6399938" cy="537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811529" y="475697"/>
              <a:ext cx="1728192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Стержни волос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39771" y="1187683"/>
              <a:ext cx="1944216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Сальные железы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868144" y="1699833"/>
              <a:ext cx="1872208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40152" y="2648569"/>
              <a:ext cx="1482113" cy="649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фолликул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940152" y="3572041"/>
              <a:ext cx="1728192" cy="5040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сосочек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508" y="3932081"/>
              <a:ext cx="1804187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508" y="2900635"/>
              <a:ext cx="1804186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Потовая железа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1507" y="1897854"/>
              <a:ext cx="1707579" cy="7589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Мышца, поднимающая волос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9512" y="4509120"/>
              <a:ext cx="1728192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Жировая ткань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92120" y="5615253"/>
              <a:ext cx="2048231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Кровеносные сосуды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5536" y="612918"/>
              <a:ext cx="1728192" cy="7727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Выходные отверстия потовых желёз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051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22062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Самонаблюдение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i2.wp.com/moisovety.com/wp-content/uploads/2015/12/cold-hands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1" y="2636912"/>
            <a:ext cx="2418443" cy="16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0%B4%D1%83%D1%8F-%D0%BB%D0%B0%D0%B4%D0%BE%D0%BD%D1%8C-%D1%87%D1%82%D0%BE-%D1%82%D0%BE-1908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7" y="3442745"/>
            <a:ext cx="2413010" cy="16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b/%D1%80%D1%83%D0%BA%D0%B0-%D0%B4%D0%B5%D1%80%D0%B6%D0%B0-%D0%B7%D1%83%D0%B1%D0%BE%D1%87%D0%B8%D1%81%D1%82%D0%BA%D1%83-%D0%BA%D0%BE%D0%BD%D0%B5%D1%86-%D0%B2%D0%B2%D0%B5%D1%80%D1%85-%D0%B8%D0%B7%D0%BE%D0%BB%D0%B8%D1%80%D0%BE%D0%B2%D0%B0%D0%BD%D0%BD%D1%8B%D0%B9-%D0%BD%D0%B0-%D0%B7%D0%B0%D0%B4%D0%BD%D0%B5%D0%B9-%D1%87%D0%B0%D1%81%D1%82%D0%B8-115200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5"/>
          <a:stretch/>
        </p:blipFill>
        <p:spPr bwMode="auto">
          <a:xfrm>
            <a:off x="5927990" y="4653136"/>
            <a:ext cx="2448272" cy="16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Рецепторы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-108520" y="764704"/>
            <a:ext cx="6192688" cy="38884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endParaRPr lang="ru-RU" sz="2400" dirty="0">
              <a:latin typeface="Georg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982124"/>
            <a:ext cx="2448272" cy="1706708"/>
            <a:chOff x="214980" y="3494546"/>
            <a:chExt cx="2554428" cy="1939227"/>
          </a:xfrm>
        </p:grpSpPr>
        <p:pic>
          <p:nvPicPr>
            <p:cNvPr id="7" name="Picture 18" descr="C:\Program Files\Образовательные комплексы\Биология, 8 кл. Человек\edu_r75_bio8\data\res\res030BE858-0A01-022A-002F-CB4F5518D1AD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17" y="3494546"/>
              <a:ext cx="2520000" cy="1800000"/>
            </a:xfrm>
            <a:prstGeom prst="roundRect">
              <a:avLst>
                <a:gd name="adj" fmla="val 16667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214980" y="5049095"/>
              <a:ext cx="2554428" cy="38467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тепла</a:t>
              </a:r>
              <a:endParaRPr lang="ru-RU" sz="1600" b="1" dirty="0"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67848" y="2932030"/>
            <a:ext cx="2232249" cy="1562692"/>
            <a:chOff x="6411354" y="3590619"/>
            <a:chExt cx="2537335" cy="1990700"/>
          </a:xfrm>
        </p:grpSpPr>
        <p:pic>
          <p:nvPicPr>
            <p:cNvPr id="13" name="Picture 12" descr="C:\Program Files\Образовательные комплексы\Биология, 8 кл. Человек\edu_r75_bio8\data\res\res030BE84B-0A01-022A-0063-AC78EB05B0A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689" y="3590619"/>
              <a:ext cx="2520000" cy="1711939"/>
            </a:xfrm>
            <a:prstGeom prst="roundRect">
              <a:avLst>
                <a:gd name="adj" fmla="val 16667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6411354" y="5150038"/>
              <a:ext cx="2537333" cy="43128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прикосновения</a:t>
              </a:r>
              <a:endParaRPr lang="ru-RU" sz="1600" b="1" dirty="0">
                <a:latin typeface="Georgia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96144" y="2939340"/>
            <a:ext cx="2304256" cy="1656184"/>
            <a:chOff x="3300490" y="947479"/>
            <a:chExt cx="2520000" cy="1800000"/>
          </a:xfrm>
        </p:grpSpPr>
        <p:pic>
          <p:nvPicPr>
            <p:cNvPr id="16" name="Picture 15" descr="C:\Program Files\Образовательные комплексы\Биология, 8 кл. Человек\edu_r75_bio8\data\res\res030BE862-0A01-022A-01F7-309A0B39174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490" y="947479"/>
              <a:ext cx="2520000" cy="1800000"/>
            </a:xfrm>
            <a:prstGeom prst="roundRect">
              <a:avLst>
                <a:gd name="adj" fmla="val 16667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7" name="TextBox 16"/>
            <p:cNvSpPr txBox="1"/>
            <p:nvPr/>
          </p:nvSpPr>
          <p:spPr>
            <a:xfrm>
              <a:off x="3300490" y="2356175"/>
              <a:ext cx="2520000" cy="3752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холода</a:t>
              </a:r>
              <a:endParaRPr lang="ru-RU" sz="1600" b="1" dirty="0">
                <a:latin typeface="Georgia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34065" y="1105391"/>
            <a:ext cx="2232248" cy="1562690"/>
            <a:chOff x="219517" y="947479"/>
            <a:chExt cx="2549891" cy="1953145"/>
          </a:xfrm>
        </p:grpSpPr>
        <p:pic>
          <p:nvPicPr>
            <p:cNvPr id="19" name="Picture 6" descr="C:\Program Files\Образовательные комплексы\Биология, 8 кл. Человек\edu_r75_bio8\data\res\res030BE843-0A01-022A-0077-9F5E79F461E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17" y="947479"/>
              <a:ext cx="2520001" cy="1800000"/>
            </a:xfrm>
            <a:prstGeom prst="roundRect">
              <a:avLst>
                <a:gd name="adj" fmla="val 16667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20" name="TextBox 19"/>
            <p:cNvSpPr txBox="1"/>
            <p:nvPr/>
          </p:nvSpPr>
          <p:spPr>
            <a:xfrm>
              <a:off x="219517" y="2477479"/>
              <a:ext cx="2549891" cy="42314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давления</a:t>
              </a:r>
              <a:endParaRPr lang="ru-RU" sz="1600" b="1" dirty="0">
                <a:latin typeface="Georgia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987824" y="4801863"/>
            <a:ext cx="2271122" cy="1665477"/>
            <a:chOff x="6411354" y="941539"/>
            <a:chExt cx="2520000" cy="1959733"/>
          </a:xfrm>
        </p:grpSpPr>
        <p:pic>
          <p:nvPicPr>
            <p:cNvPr id="27" name="Picture 9" descr="C:\Program Files\Образовательные комплексы\Биология, 8 кл. Человек\edu_r75_bio8\data\res\res030BE831-0A01-022A-0000-88EED54F888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354" y="941539"/>
              <a:ext cx="2520000" cy="1800000"/>
            </a:xfrm>
            <a:prstGeom prst="roundRect">
              <a:avLst>
                <a:gd name="adj" fmla="val 16667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28" name="TextBox 27"/>
            <p:cNvSpPr txBox="1"/>
            <p:nvPr/>
          </p:nvSpPr>
          <p:spPr>
            <a:xfrm>
              <a:off x="6411354" y="2466686"/>
              <a:ext cx="2520000" cy="4345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боли</a:t>
              </a:r>
              <a:endParaRPr lang="ru-RU" b="1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38556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Осязание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26876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464496" cy="602128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600" dirty="0" smtClean="0">
                <a:latin typeface="Georgia" pitchFamily="18" charset="0"/>
              </a:rPr>
              <a:t>      </a:t>
            </a:r>
            <a:endParaRPr lang="ru-RU" dirty="0"/>
          </a:p>
        </p:txBody>
      </p:sp>
      <p:pic>
        <p:nvPicPr>
          <p:cNvPr id="13" name="Picture 4" descr="http://cdn.fishki.net/upload/post/201509/02/1649481/1_7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204048"/>
            <a:ext cx="3837998" cy="27089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http://fly-mama.ru/wp-content/uploads/2013/11/1b27098da7151925b17d7fd08a92dec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132856"/>
            <a:ext cx="3796114" cy="2851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58308584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thumbs.dreamstime.com/b/%D1%87%D0%B5-%D0%BE%D0%B2%D0%B5%D1%87%D0%B5%D1%81%D0%BA%D0%B8%D0%B9-%D0%BA%D0%BE%D0%BD%D0%B5%D1%86-%D1%82%D0%B5%D0%BA%D1%81%D1%82%D1%83%D1%80%D1%8B-%D0%BA%D0%BE%D0%B6%D0%B8-%D0%B2%D0%B2%D0%B5%D1%80%D1%85-%D0%BC%D0%B0%D0%BA%D1%80%D0%BE%D1%81-%D0%BA%D0%BE%D1%80%D0%B8%D1%87%D0%BD%D0%B5%D0%B2%D0%BE%D0%B9-%D0%BA%D0%BE%D0%B6%D0%B8-%D0%BC%D0%BE-%D0%BE-8878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544592" cy="30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s00.infourok.ru/images/doc/139/161923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37784" r="55342" b="7681"/>
          <a:stretch/>
        </p:blipFill>
        <p:spPr bwMode="auto">
          <a:xfrm>
            <a:off x="409515" y="1772816"/>
            <a:ext cx="3626643" cy="37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895" y="0"/>
            <a:ext cx="9133105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533888"/>
            <a:ext cx="8136904" cy="5775431"/>
            <a:chOff x="31507" y="475697"/>
            <a:chExt cx="7844087" cy="5535600"/>
          </a:xfrm>
        </p:grpSpPr>
        <p:pic>
          <p:nvPicPr>
            <p:cNvPr id="1026" name="Picture 2" descr="https://fs.znanio.ru/d5af0e/08/f7/c0811b5e2beeaeeac9c2a349ff62bebb8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20688"/>
              <a:ext cx="6399938" cy="537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811529" y="475697"/>
              <a:ext cx="1728192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Стержни волос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39771" y="1187683"/>
              <a:ext cx="1944216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Сальные железы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868144" y="1699833"/>
              <a:ext cx="1872208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40152" y="2648569"/>
              <a:ext cx="1482113" cy="649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фолликул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940152" y="3572041"/>
              <a:ext cx="1728192" cy="5040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сосочек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508" y="3932081"/>
              <a:ext cx="1804187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508" y="2900635"/>
              <a:ext cx="1804186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Потовая железа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1507" y="1897854"/>
              <a:ext cx="1707579" cy="7589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Мышца, поднимающая волос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9512" y="4509120"/>
              <a:ext cx="1728192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Жировая ткань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92120" y="5615253"/>
              <a:ext cx="2048231" cy="3960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Кровеносные сосуды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5536" y="612918"/>
              <a:ext cx="1728192" cy="7727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Выходные отверстия потовых желёз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901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Подумайте, какую важную роль кожи подтверждают данные научные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сутки,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температуре +30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выделяет через кожу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7-9г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поглощает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3-4г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klike.net/uploads/posts/2020-03/1584873838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34" y="3890789"/>
            <a:ext cx="3794141" cy="27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1397"/>
            <a:ext cx="9133105" cy="6858000"/>
            <a:chOff x="0" y="11397"/>
            <a:chExt cx="9133105" cy="685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1397"/>
              <a:ext cx="9133105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fs.znanio.ru/d5af0e/08/f7/c0811b5e2beeaeeac9c2a349ff62bebb8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44" y="740302"/>
              <a:ext cx="6638845" cy="560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124915" y="626827"/>
              <a:ext cx="1792705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Стержни волос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10206" y="1369660"/>
              <a:ext cx="2016793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Сальные железы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58303" y="1903999"/>
              <a:ext cx="1942097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455439" y="2902436"/>
              <a:ext cx="1537440" cy="6772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фолликул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44533" y="3857321"/>
              <a:ext cx="1792705" cy="5258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сосочек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03787" y="4179775"/>
              <a:ext cx="1871537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3787" y="3133368"/>
              <a:ext cx="1871536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Потовая железа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3786" y="2110599"/>
              <a:ext cx="1771322" cy="7918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Мышца, поднимающая волос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7316" y="4746369"/>
              <a:ext cx="1792705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Жировая ткань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540297" y="5968008"/>
              <a:ext cx="2124691" cy="5062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Кровеносные сосуды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1404" y="769993"/>
              <a:ext cx="1792705" cy="8062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Выходные отверстия потовых желёз</a:t>
              </a:r>
              <a:endParaRPr lang="ru-RU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491109" y="2514104"/>
              <a:ext cx="1634595" cy="3883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дерма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289850" y="1043687"/>
              <a:ext cx="1634595" cy="3883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эпидермис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419941" y="5248201"/>
              <a:ext cx="1634595" cy="10100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Подкожная жировая клетчатка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203786" y="3944164"/>
            <a:ext cx="8929319" cy="26080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</a:rPr>
              <a:t>Гиподерма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 — подкожная жировая клетчатка — самый глубокий слой кожи, состоящий из рыхло соединительной ткани, в которой есть волокна и много жировых клеток. Здесь откладываются запасы жира. Кроме того, подкожная клетчатка служит для защиты органов, покрытых ею, от ударов и охлаждения.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849376"/>
            <a:ext cx="7632848" cy="5387936"/>
            <a:chOff x="1259632" y="849376"/>
            <a:chExt cx="6984776" cy="4536504"/>
          </a:xfrm>
        </p:grpSpPr>
        <p:sp>
          <p:nvSpPr>
            <p:cNvPr id="4" name="Овал 3"/>
            <p:cNvSpPr/>
            <p:nvPr/>
          </p:nvSpPr>
          <p:spPr>
            <a:xfrm>
              <a:off x="1259632" y="849376"/>
              <a:ext cx="6984776" cy="45365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7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15716" y="1700808"/>
              <a:ext cx="5330738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Функции кожи?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1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Отгадайте загадку: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Растёт</a:t>
            </a:r>
            <a:r>
              <a:rPr lang="ru-RU" dirty="0"/>
              <a:t>, но не цветок. Висит, но не фрукт. Похож на нитку, но живой. Один выпадает, другой вырастает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https://ds03.infourok.ru/uploads/ex/0622/000570d9-a6b28799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t="3316" r="3778" b="56614"/>
          <a:stretch/>
        </p:blipFill>
        <p:spPr bwMode="auto">
          <a:xfrm>
            <a:off x="4644008" y="3582024"/>
            <a:ext cx="3046580" cy="22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t4web.ru/images/242/15183/640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4422" r="65493" b="32789"/>
          <a:stretch/>
        </p:blipFill>
        <p:spPr bwMode="auto">
          <a:xfrm>
            <a:off x="1259632" y="3501008"/>
            <a:ext cx="2966484" cy="22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Кожа- </a:t>
            </a:r>
          </a:p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аружный покровный орган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2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get.pxhere.com/photo/grass-animal-goat-horn-coat-pasture-sheep-mammal-fauna-austria-goats-vertebrate-sheeps-horns-buck-the-alps-barbary-sheep-goat-head-cow-goat-family-goat-antelope-1044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15" y="2132856"/>
            <a:ext cx="2160240" cy="3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pixabay.com/photo/2018/09/17/18/31/horse-hoof-3684503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01761"/>
            <a:ext cx="5000703" cy="3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goodfon.ru/original/1920x1408/1/2b/ezhik-igolki-bo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69687" cy="3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984" y="720145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кабинете у косметолога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1656249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кабинете у врача-дерматолога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2833000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Экспертная служба полиции</a:t>
            </a:r>
            <a:endParaRPr lang="ru-RU" dirty="0"/>
          </a:p>
        </p:txBody>
      </p:sp>
      <p:pic>
        <p:nvPicPr>
          <p:cNvPr id="5124" name="Picture 4" descr="https://www.mke.ee/media/k2/items/cache/765677dc9440df4026ab09cb55669b1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1" y="1916832"/>
            <a:ext cx="2987490" cy="2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ownyourhealthwa.org/wp-content/uploads/HowToShareYourOwnResearchWithYourDo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5818"/>
            <a:ext cx="2842482" cy="26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atic.mvd.ru/upload/site28/document_images/06-Artem._Moi_roditeli_rabotayut_v_policii_(8)_d2-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14" y="3958284"/>
            <a:ext cx="2814128" cy="19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35564" y="404664"/>
            <a:ext cx="347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ds04.infourok.ru/uploads/ex/134b/00145e9a-8ff6bb4a/11/img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32424"/>
          <a:stretch/>
        </p:blipFill>
        <p:spPr bwMode="auto">
          <a:xfrm>
            <a:off x="11830" y="1410457"/>
            <a:ext cx="9120342" cy="53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355" y="1716505"/>
            <a:ext cx="69477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урока?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4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384" y="665027"/>
            <a:ext cx="6954181" cy="5508612"/>
            <a:chOff x="384849" y="860536"/>
            <a:chExt cx="8759151" cy="7258986"/>
          </a:xfrm>
        </p:grpSpPr>
        <p:pic>
          <p:nvPicPr>
            <p:cNvPr id="7" name="Picture 2" descr="http://www.oceni-krasotu.ru/images/stories/makeup/stroenie-koji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849" y="860536"/>
              <a:ext cx="8462548" cy="7258986"/>
            </a:xfrm>
            <a:prstGeom prst="rect">
              <a:avLst/>
            </a:prstGeom>
            <a:noFill/>
          </p:spPr>
        </p:pic>
        <p:sp>
          <p:nvSpPr>
            <p:cNvPr id="8" name="Правая фигурная скобка 7"/>
            <p:cNvSpPr/>
            <p:nvPr/>
          </p:nvSpPr>
          <p:spPr>
            <a:xfrm>
              <a:off x="8527965" y="1729981"/>
              <a:ext cx="144016" cy="93274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>
              <a:off x="8599972" y="3193633"/>
              <a:ext cx="144016" cy="146185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>
              <a:off x="8535893" y="5255774"/>
              <a:ext cx="162017" cy="66251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7164288" y="4438095"/>
              <a:ext cx="1979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5148064" y="5517232"/>
            <a:ext cx="173054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Подкожная</a:t>
            </a:r>
          </a:p>
          <a:p>
            <a:pPr algn="ctr"/>
            <a:r>
              <a:rPr lang="ru-RU" sz="2000" b="1" dirty="0" smtClean="0"/>
              <a:t>жировая клетчатка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5805264"/>
            <a:ext cx="173054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Собственно кожа (дерма)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41108" y="5237535"/>
            <a:ext cx="1876837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Эпидермис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89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7222 C 0.00973 -0.10393 0.01042 -0.13796 0.01424 -0.16921 C 0.01459 -0.21759 0.01042 -0.30208 0.01997 -0.36018 C 0.02084 -0.39282 0.02084 -0.43333 0.0257 -0.46597 C 0.02691 -0.48472 0.02813 -0.50231 0.03004 -0.52083 C 0.02969 -0.52685 0.03021 -0.53287 0.02934 -0.53865 C 0.02848 -0.54537 0.01945 -0.55879 0.0165 -0.56041 C 0.01146 -0.5662 0.01372 -0.56458 0.0099 -0.56666 C 0.00313 -0.575 -0.00694 -0.57453 -0.0151 -0.57708 C -0.01631 -0.58449 -0.01458 -0.57754 -0.01857 -0.58333 C -0.01927 -0.58425 -0.01927 -0.58634 -0.02013 -0.58703 C -0.02725 -0.59444 -0.04149 -0.59328 -0.04791 -0.5932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662 C 0.01319 -0.06666 0.0184 -0.06666 0.02378 -0.06736 C 0.02899 -0.06805 0.03281 -0.07268 0.03802 -0.07361 C 0.04705 -0.075 0.05625 -0.07615 0.06527 -0.07754 C 0.08107 -0.08379 0.09618 -0.09421 0.1125 -0.09745 C 0.1276 -0.10787 0.14427 -0.11481 0.15972 -0.12407 C 0.17118 -0.13101 0.17934 -0.13657 0.19184 -0.14027 C 0.20208 -0.14837 0.21024 -0.15115 0.221 -0.15671 C 0.23159 -0.16226 0.23871 -0.16898 0.25017 -0.1706 C 0.25868 -0.17384 0.26146 -0.17685 0.271 -0.178 C 0.28472 -0.1831 0.29739 -0.18981 0.31059 -0.19699 C 0.31632 -0.20462 0.32465 -0.21087 0.33229 -0.21458 C 0.3434 -0.22939 0.3585 -0.23356 0.37291 -0.23981 C 0.37517 -0.24074 0.37725 -0.24236 0.37951 -0.24351 C 0.38455 -0.24606 0.39461 -0.25092 0.39461 -0.25069 C 0.40364 -0.26018 0.39896 -0.25787 0.40781 -0.25972 C 0.41146 -0.26481 0.41475 -0.26967 0.41823 -0.275 C 0.42031 -0.278 0.42482 -0.28379 0.42482 -0.28356 C 0.42691 -0.29259 0.42396 -0.28263 0.42847 -0.29004 C 0.43038 -0.29305 0.43333 -0.3 0.43333 -0.29976 C 0.43628 -0.31342 0.4401 -0.32731 0.44548 -0.33912 C 0.45139 -0.35185 0.44791 -0.33796 0.45312 -0.35532 C 0.4559 -0.36504 0.45434 -0.36064 0.45972 -0.37175 C 0.46041 -0.37291 0.46163 -0.37546 0.46163 -0.37523 C 0.46267 -0.38055 0.46527 -0.3824 0.46718 -0.3868 C 0.46944 -0.39212 0.47048 -0.39722 0.47291 -0.40208 C 0.47639 -0.42129 0.47604 -0.41458 0.47378 -0.44976 C 0.47309 -0.46064 0.46597 -0.46944 0.46163 -0.47754 C 0.45625 -0.48773 0.4625 -0.47754 0.45868 -0.48634 C 0.45521 -0.49444 0.44948 -0.50231 0.44271 -0.50509 C 0.43194 -0.50416 0.42291 -0.50925 0.42291 -0.49375 " pathEditMode="relative" rAng="0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3866 C 0.01198 -0.04237 0.0092 -0.04051 0.01441 -0.0426 C 0.01632 -0.04329 0.01996 -0.04491 0.01996 -0.04468 C 0.02274 -0.04746 0.02569 -0.04885 0.02847 -0.05139 C 0.03246 -0.06135 0.0401 -0.0676 0.04635 -0.07524 C 0.06788 -0.10116 0.09687 -0.11551 0.12465 -0.12547 C 0.1401 -0.13658 0.13403 -0.13241 0.14271 -0.1382 C 0.14566 -0.14028 0.1467 -0.14306 0.1493 -0.14561 C 0.15434 -0.15093 0.15816 -0.15301 0.16441 -0.1544 C 0.16788 -0.15602 0.17066 -0.15834 0.17378 -0.16065 C 0.17951 -0.16459 0.19201 -0.16806 0.19826 -0.16945 C 0.20226 -0.17223 0.20451 -0.1757 0.20868 -0.17825 C 0.21441 -0.18635 0.22049 -0.19538 0.22378 -0.20602 C 0.22656 -0.21505 0.22795 -0.22477 0.23038 -0.2338 C 0.23108 -0.24352 0.23611 -0.26413 0.2276 -0.2676 C 0.21076 -0.26644 0.2125 -0.26737 0.20104 -0.26135 C 0.19983 -0.25973 0.19739 -0.25625 0.19739 -0.25602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332656"/>
            <a:ext cx="2674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Эпидермис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 descr="https://neboley24.ru/upload/img/derma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8" t="1269" r="23148" b="17029"/>
          <a:stretch/>
        </p:blipFill>
        <p:spPr bwMode="auto">
          <a:xfrm>
            <a:off x="1043608" y="17754"/>
            <a:ext cx="4608512" cy="67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userscontent2.emaze.com/images/97fe9392-360f-4a15-b23c-6378a26ddb09/40d0372d-95d4-425b-9207-e88f1cc3be0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4704"/>
            <a:ext cx="8758156" cy="58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4077072"/>
            <a:ext cx="7848872" cy="25202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Цвет кожи зависит от специального  кожного пигмента меланина черного и коричневого цвета. Меланин образуется в особых клетках кожи – </a:t>
            </a:r>
            <a:r>
              <a:rPr lang="ru-RU" sz="2400" dirty="0" err="1" smtClean="0">
                <a:solidFill>
                  <a:schemeClr val="tx1"/>
                </a:solidFill>
                <a:latin typeface="Georgia" pitchFamily="18" charset="0"/>
              </a:rPr>
              <a:t>меланоцитах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– и защищает кожу от ультрафиолетового излучения. Содержание меланина различно у людей разных рас, и он полностью отсутствует у альбиносов.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" name="Picture 2" descr="http://m.prokazan.ru/userfiles/picoriginal/img-20150211103003-9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23" y="3645024"/>
            <a:ext cx="3099892" cy="309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0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014749"/>
            <a:ext cx="3744416" cy="1143000"/>
          </a:xfrm>
        </p:spPr>
        <p:txBody>
          <a:bodyPr/>
          <a:lstStyle/>
          <a:p>
            <a:r>
              <a:rPr lang="ru-RU" dirty="0" smtClean="0"/>
              <a:t>Витамин?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https://naked-science.ru/wp-content/uploads/2016/12/images_mozhno-li-navsegda-izbavitsya-ot-nezhelatelnyix-volos-s-pomoshhyu-lazernoj-epilyaczii-2-629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4749"/>
            <a:ext cx="4440381" cy="52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340768"/>
            <a:ext cx="1440160" cy="1453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58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1397"/>
            <a:ext cx="9133105" cy="6858000"/>
            <a:chOff x="0" y="11397"/>
            <a:chExt cx="9133105" cy="685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1397"/>
              <a:ext cx="9133105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fs.znanio.ru/d5af0e/08/f7/c0811b5e2beeaeeac9c2a349ff62bebb8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44" y="740302"/>
              <a:ext cx="6638845" cy="560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124915" y="626827"/>
              <a:ext cx="1792705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Стержни волос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10206" y="1369660"/>
              <a:ext cx="2016793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Сальные железы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58303" y="1903999"/>
              <a:ext cx="1942097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455439" y="2902436"/>
              <a:ext cx="1537440" cy="6772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фолликул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44533" y="3857321"/>
              <a:ext cx="1792705" cy="5258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Волосяной сосочек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03787" y="4179775"/>
              <a:ext cx="1871537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Рецепторы кожи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3787" y="3133368"/>
              <a:ext cx="1871536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Потовая железа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3786" y="2110599"/>
              <a:ext cx="1771322" cy="7918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Мышца, поднимающая волос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7316" y="4746369"/>
              <a:ext cx="1792705" cy="413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Жировая ткань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540297" y="5968008"/>
              <a:ext cx="2124691" cy="5062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Кровеносные сосуды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1404" y="769993"/>
              <a:ext cx="1792705" cy="8062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Выходные отверстия потовых желёз</a:t>
              </a:r>
              <a:endParaRPr lang="ru-RU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491109" y="2514104"/>
              <a:ext cx="1634595" cy="3883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дерма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289850" y="1043687"/>
              <a:ext cx="1634595" cy="3883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эпидермис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419941" y="5248201"/>
              <a:ext cx="1634595" cy="10100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Подкожная жировая клетчатка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9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3666" y="548680"/>
            <a:ext cx="414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Эксперимент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komp\AppData\Local\Microsoft\Windows\INetCache\IE\2CW3DL1T\question-634903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344144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300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Витамин?</vt:lpstr>
      <vt:lpstr>Презентация PowerPoint</vt:lpstr>
      <vt:lpstr>Презентация PowerPoint</vt:lpstr>
      <vt:lpstr>Презентация PowerPoint</vt:lpstr>
      <vt:lpstr>Презентация PowerPoint</vt:lpstr>
      <vt:lpstr>Рецепторы</vt:lpstr>
      <vt:lpstr>Осязание</vt:lpstr>
      <vt:lpstr>Самонаблюдение</vt:lpstr>
      <vt:lpstr>Презентация PowerPoint</vt:lpstr>
      <vt:lpstr>Подумайте, какую важную роль кожи подтверждают данные научные факты</vt:lpstr>
      <vt:lpstr>Презентация PowerPoint</vt:lpstr>
      <vt:lpstr>Презентация PowerPoint</vt:lpstr>
      <vt:lpstr>Отгадайте загадку: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Пользователь Windows</cp:lastModifiedBy>
  <cp:revision>63</cp:revision>
  <dcterms:created xsi:type="dcterms:W3CDTF">2020-01-29T19:44:12Z</dcterms:created>
  <dcterms:modified xsi:type="dcterms:W3CDTF">2021-12-12T20:04:29Z</dcterms:modified>
</cp:coreProperties>
</file>