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3" r:id="rId17"/>
    <p:sldId id="274" r:id="rId18"/>
    <p:sldId id="275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90" r:id="rId32"/>
    <p:sldId id="291" r:id="rId33"/>
    <p:sldId id="292" r:id="rId34"/>
    <p:sldId id="288" r:id="rId35"/>
    <p:sldId id="289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jpeg"/><Relationship Id="rId7" Type="http://schemas.openxmlformats.org/officeDocument/2006/relationships/image" Target="../media/image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Relationship Id="rId9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869160"/>
            <a:ext cx="6336704" cy="1296144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Составила учитель-логопед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СП «Центр развития ребенка – детский сад №14»: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Ющишина В.В.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36004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Индивидуально-подгрупповое логопедическое занятие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 лексической теме: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РЫБЫ»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Дифференциация звуков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«Ш» – «Щ»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 словах и предложениях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3" name="Picture 1" descr="C:\Users\1\Desktop\рыбы\щипов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861048"/>
            <a:ext cx="3071242" cy="930679"/>
          </a:xfrm>
          <a:prstGeom prst="rect">
            <a:avLst/>
          </a:prstGeom>
          <a:noFill/>
        </p:spPr>
      </p:pic>
      <p:pic>
        <p:nvPicPr>
          <p:cNvPr id="8194" name="Picture 2" descr="C:\Users\1\Desktop\рыбы\подкаменщ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31640" y="5589240"/>
            <a:ext cx="2591569" cy="1080485"/>
          </a:xfrm>
          <a:prstGeom prst="rect">
            <a:avLst/>
          </a:prstGeom>
          <a:noFill/>
        </p:spPr>
      </p:pic>
      <p:pic>
        <p:nvPicPr>
          <p:cNvPr id="8195" name="Picture 3" descr="C:\Users\1\Desktop\рыбы\горбуш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468055" y="2888940"/>
            <a:ext cx="2304254" cy="3240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Шереспер какой?</a:t>
            </a:r>
            <a:endParaRPr lang="ru-RU" dirty="0"/>
          </a:p>
        </p:txBody>
      </p:sp>
      <p:pic>
        <p:nvPicPr>
          <p:cNvPr id="4" name="Содержимое 3" descr="шереспе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2744" y="1590675"/>
            <a:ext cx="8382000" cy="4445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Желтощек какой?</a:t>
            </a:r>
            <a:endParaRPr lang="ru-RU" dirty="0"/>
          </a:p>
        </p:txBody>
      </p:sp>
      <p:pic>
        <p:nvPicPr>
          <p:cNvPr id="4" name="Содержимое 3" descr="желтощек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751" t="7632" r="2751" b="9872"/>
          <a:stretch>
            <a:fillRect/>
          </a:stretch>
        </p:blipFill>
        <p:spPr>
          <a:xfrm>
            <a:off x="683568" y="2420888"/>
            <a:ext cx="7776864" cy="28083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Горбуша какая?</a:t>
            </a:r>
            <a:endParaRPr lang="ru-RU" dirty="0"/>
          </a:p>
        </p:txBody>
      </p:sp>
      <p:pic>
        <p:nvPicPr>
          <p:cNvPr id="4" name="Содержимое 3" descr="горбуш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62784"/>
            <a:ext cx="8208912" cy="448049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Щиповка какая?</a:t>
            </a:r>
            <a:endParaRPr lang="ru-RU" dirty="0"/>
          </a:p>
        </p:txBody>
      </p:sp>
      <p:pic>
        <p:nvPicPr>
          <p:cNvPr id="4" name="Содержимое 3" descr="щипов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8496944" cy="345638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Берш</a:t>
            </a:r>
            <a:r>
              <a:rPr lang="ru-RU" dirty="0" smtClean="0"/>
              <a:t> какой?</a:t>
            </a:r>
            <a:endParaRPr lang="ru-RU" dirty="0"/>
          </a:p>
        </p:txBody>
      </p:sp>
      <p:pic>
        <p:nvPicPr>
          <p:cNvPr id="4" name="Содержимое 3" descr="берш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8486533" cy="41764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Игра «Составь схему». </a:t>
            </a:r>
            <a:r>
              <a:rPr lang="ru-RU" sz="2800" b="1" i="1" dirty="0" smtClean="0"/>
              <a:t>                     </a:t>
            </a:r>
            <a:br>
              <a:rPr lang="ru-RU" sz="2800" b="1" i="1" dirty="0" smtClean="0"/>
            </a:br>
            <a:r>
              <a:rPr lang="ru-RU" sz="2400" b="1" i="1" dirty="0" smtClean="0"/>
              <a:t>Совершенствование навыка </a:t>
            </a:r>
            <a:r>
              <a:rPr lang="ru-RU" sz="2400" b="1" i="1" dirty="0" smtClean="0"/>
              <a:t>слогового анализа.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Сколько </a:t>
            </a:r>
            <a:r>
              <a:rPr lang="ru-RU" b="1" dirty="0" smtClean="0"/>
              <a:t>слогов в слове…щука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(в слове щука – </a:t>
            </a:r>
            <a:r>
              <a:rPr lang="ru-RU" b="1" dirty="0" smtClean="0"/>
              <a:t>2 слога</a:t>
            </a:r>
            <a:r>
              <a:rPr lang="ru-RU" b="1" dirty="0" smtClean="0"/>
              <a:t>).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щука.jpg"/>
          <p:cNvPicPr>
            <a:picLocks noChangeAspect="1"/>
          </p:cNvPicPr>
          <p:nvPr/>
        </p:nvPicPr>
        <p:blipFill>
          <a:blip r:embed="rId2" cstate="print"/>
          <a:srcRect t="14994" b="9252"/>
          <a:stretch>
            <a:fillRect/>
          </a:stretch>
        </p:blipFill>
        <p:spPr>
          <a:xfrm>
            <a:off x="0" y="2996952"/>
            <a:ext cx="9144000" cy="218283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059832" y="551723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7984" y="551723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Сколько слогов в слове…….колюшка </a:t>
            </a:r>
            <a:br>
              <a:rPr lang="ru-RU" b="1" dirty="0" smtClean="0"/>
            </a:br>
            <a:r>
              <a:rPr lang="ru-RU" b="1" dirty="0" smtClean="0"/>
              <a:t>(в слове колюшка - 3 слога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4" name="Содержимое 3" descr="Kolyush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915275" cy="3150617"/>
          </a:xfrm>
        </p:spPr>
      </p:pic>
      <p:sp>
        <p:nvSpPr>
          <p:cNvPr id="5" name="Овал 4"/>
          <p:cNvSpPr/>
          <p:nvPr/>
        </p:nvSpPr>
        <p:spPr>
          <a:xfrm>
            <a:off x="2123728" y="52292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1920" y="52292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80112" y="515719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ersh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692696"/>
            <a:ext cx="9144001" cy="3960440"/>
          </a:xfrm>
        </p:spPr>
      </p:pic>
      <p:sp>
        <p:nvSpPr>
          <p:cNvPr id="7" name="Овал 6"/>
          <p:cNvSpPr/>
          <p:nvPr/>
        </p:nvSpPr>
        <p:spPr>
          <a:xfrm>
            <a:off x="3995936" y="4941168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Orsh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16497" cy="4941169"/>
          </a:xfrm>
        </p:spPr>
      </p:pic>
      <p:sp>
        <p:nvSpPr>
          <p:cNvPr id="5" name="Овал 4"/>
          <p:cNvSpPr/>
          <p:nvPr/>
        </p:nvSpPr>
        <p:spPr>
          <a:xfrm>
            <a:off x="4067944" y="551723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ryushka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96944" cy="4194920"/>
          </a:xfrm>
        </p:spPr>
      </p:pic>
      <p:sp>
        <p:nvSpPr>
          <p:cNvPr id="5" name="Овал 4"/>
          <p:cNvSpPr/>
          <p:nvPr/>
        </p:nvSpPr>
        <p:spPr>
          <a:xfrm>
            <a:off x="1835696" y="52292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52292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52292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29600" cy="13247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Посмотрите и скажите звук Ш какой?</a:t>
            </a:r>
            <a:r>
              <a:rPr lang="ru-RU" dirty="0" smtClean="0"/>
              <a:t> (согласный, всегда твердый, глухой</a:t>
            </a:r>
            <a:r>
              <a:rPr lang="ru-RU" dirty="0" smtClean="0"/>
              <a:t>) </a:t>
            </a:r>
            <a:endParaRPr lang="ru-RU" dirty="0" smtClean="0"/>
          </a:p>
        </p:txBody>
      </p:sp>
      <p:pic>
        <p:nvPicPr>
          <p:cNvPr id="8" name="Picture 2" descr="https://avatars.mds.yandex.net/get-pdb/1981950/2294f998-0595-4bf8-96ac-bfc09499d94a/s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700" t="13250" r="14563" b="65750"/>
          <a:stretch>
            <a:fillRect/>
          </a:stretch>
        </p:blipFill>
        <p:spPr bwMode="auto">
          <a:xfrm>
            <a:off x="395536" y="1700808"/>
            <a:ext cx="3816424" cy="1440160"/>
          </a:xfrm>
          <a:prstGeom prst="rect">
            <a:avLst/>
          </a:prstGeom>
          <a:noFill/>
        </p:spPr>
      </p:pic>
      <p:pic>
        <p:nvPicPr>
          <p:cNvPr id="9" name="Picture 4" descr="https://avatars.mds.yandex.net/get-pdb/1981950/2294f998-0595-4bf8-96ac-bfc09499d94a/s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lum bright="-10000"/>
          </a:blip>
          <a:srcRect l="64962" t="42650" r="9051" b="37400"/>
          <a:stretch>
            <a:fillRect/>
          </a:stretch>
        </p:blipFill>
        <p:spPr bwMode="auto">
          <a:xfrm>
            <a:off x="6084168" y="4653136"/>
            <a:ext cx="2376264" cy="15841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79912" y="3212976"/>
            <a:ext cx="1944216" cy="12241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Heltoshhyok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3436510"/>
          </a:xfrm>
        </p:spPr>
      </p:pic>
      <p:sp>
        <p:nvSpPr>
          <p:cNvPr id="5" name="Овал 4"/>
          <p:cNvSpPr/>
          <p:nvPr/>
        </p:nvSpPr>
        <p:spPr>
          <a:xfrm>
            <a:off x="2051720" y="515719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515719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5085184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strobryushka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4651100"/>
          </a:xfrm>
        </p:spPr>
      </p:pic>
      <p:sp>
        <p:nvSpPr>
          <p:cNvPr id="5" name="Овал 4"/>
          <p:cNvSpPr/>
          <p:nvPr/>
        </p:nvSpPr>
        <p:spPr>
          <a:xfrm>
            <a:off x="3419872" y="537321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63688" y="537321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76056" y="537321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32240" y="537321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28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Игра «Два-пять</a:t>
            </a:r>
            <a:r>
              <a:rPr lang="ru-RU" b="1" i="1" u="sng" dirty="0" smtClean="0"/>
              <a:t>»</a:t>
            </a:r>
            <a:br>
              <a:rPr lang="ru-RU" b="1" i="1" u="sng" dirty="0" smtClean="0"/>
            </a:br>
            <a:r>
              <a:rPr lang="ru-RU" sz="2700" b="1" i="1" dirty="0" smtClean="0"/>
              <a:t>(</a:t>
            </a:r>
            <a:r>
              <a:rPr lang="ru-RU" sz="2700" b="1" i="1" dirty="0" smtClean="0"/>
              <a:t>Совершенствование грамматического строя речи. Согласование существительных с числительными</a:t>
            </a:r>
            <a:r>
              <a:rPr lang="ru-RU" sz="2700" b="1" i="1" dirty="0" smtClean="0"/>
              <a:t>.)</a:t>
            </a:r>
            <a:endParaRPr lang="ru-RU" sz="2700" dirty="0"/>
          </a:p>
        </p:txBody>
      </p:sp>
      <p:pic>
        <p:nvPicPr>
          <p:cNvPr id="13" name="Содержимое 12" descr="Leshh1-300x1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5544616" cy="3585518"/>
          </a:xfrm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51520" y="5661248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леща                                             5 лещей 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2 …               5 …</a:t>
            </a:r>
            <a:endParaRPr lang="ru-RU" sz="7200" b="1" dirty="0"/>
          </a:p>
        </p:txBody>
      </p:sp>
      <p:pic>
        <p:nvPicPr>
          <p:cNvPr id="5" name="Содержимое 4" descr="ZHeltoshhyok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052736"/>
            <a:ext cx="9144000" cy="331236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2 …               5 …</a:t>
            </a:r>
            <a:endParaRPr lang="ru-RU" sz="7200" b="1" dirty="0"/>
          </a:p>
        </p:txBody>
      </p:sp>
      <p:pic>
        <p:nvPicPr>
          <p:cNvPr id="4" name="Содержимое 3" descr="YOrsh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719" y="1641475"/>
            <a:ext cx="8020050" cy="43434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2 …               5 …</a:t>
            </a:r>
            <a:endParaRPr lang="ru-RU" sz="7200" b="1" dirty="0"/>
          </a:p>
        </p:txBody>
      </p:sp>
      <p:pic>
        <p:nvPicPr>
          <p:cNvPr id="4" name="Содержимое 3" descr="Vostrobryushka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06275"/>
            <a:ext cx="8640960" cy="441501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2 …               5 …</a:t>
            </a:r>
            <a:endParaRPr lang="ru-RU" sz="7200" b="1" dirty="0"/>
          </a:p>
        </p:txBody>
      </p:sp>
      <p:pic>
        <p:nvPicPr>
          <p:cNvPr id="4" name="Содержимое 3" descr="SHHipov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22" y="2204864"/>
            <a:ext cx="9137178" cy="352839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2 …               5 …</a:t>
            </a:r>
            <a:endParaRPr lang="ru-RU" sz="7200" b="1" dirty="0"/>
          </a:p>
        </p:txBody>
      </p:sp>
      <p:pic>
        <p:nvPicPr>
          <p:cNvPr id="4" name="Содержимое 3" descr="SHHu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9419" y="2346325"/>
            <a:ext cx="8248650" cy="29337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424936" cy="1224136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2 …               5 …</a:t>
            </a:r>
            <a:endParaRPr lang="ru-RU" sz="7200" b="1" dirty="0"/>
          </a:p>
        </p:txBody>
      </p:sp>
      <p:pic>
        <p:nvPicPr>
          <p:cNvPr id="4" name="Содержимое 3" descr="SHemay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7799" y="836713"/>
            <a:ext cx="8698823" cy="396044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2 …               5 …</a:t>
            </a:r>
            <a:endParaRPr lang="ru-RU" sz="7200" b="1" dirty="0"/>
          </a:p>
        </p:txBody>
      </p:sp>
      <p:pic>
        <p:nvPicPr>
          <p:cNvPr id="4" name="Содержимое 3" descr="Ryapush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446449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Звук </a:t>
            </a:r>
            <a:r>
              <a:rPr lang="ru-RU" sz="2800" b="1" dirty="0" smtClean="0"/>
              <a:t>Щ какой</a:t>
            </a:r>
            <a:r>
              <a:rPr lang="ru-RU" sz="2800" b="1" dirty="0" smtClean="0"/>
              <a:t>?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(согласный, всегда мягкий, глухой</a:t>
            </a:r>
            <a:r>
              <a:rPr lang="ru-RU" sz="2800" dirty="0" smtClean="0"/>
              <a:t>)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s://avatars.mds.yandex.net/get-pdb/1981950/2294f998-0595-4bf8-96ac-bfc09499d94a/s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700" t="13250" r="14563" b="65750"/>
          <a:stretch>
            <a:fillRect/>
          </a:stretch>
        </p:blipFill>
        <p:spPr bwMode="auto">
          <a:xfrm>
            <a:off x="395536" y="1700808"/>
            <a:ext cx="3816424" cy="1440160"/>
          </a:xfrm>
          <a:prstGeom prst="rect">
            <a:avLst/>
          </a:prstGeom>
          <a:noFill/>
        </p:spPr>
      </p:pic>
      <p:pic>
        <p:nvPicPr>
          <p:cNvPr id="5124" name="Picture 4" descr="https://avatars.mds.yandex.net/get-pdb/1981950/2294f998-0595-4bf8-96ac-bfc09499d94a/s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lum bright="-10000"/>
          </a:blip>
          <a:srcRect l="64962" t="42650" r="9051" b="37400"/>
          <a:stretch>
            <a:fillRect/>
          </a:stretch>
        </p:blipFill>
        <p:spPr bwMode="auto">
          <a:xfrm>
            <a:off x="6084168" y="4653136"/>
            <a:ext cx="2376264" cy="15841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95936" y="3356992"/>
            <a:ext cx="1728192" cy="11521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Игра «Кому эту рыбу?» </a:t>
            </a:r>
            <a:br>
              <a:rPr lang="ru-RU" sz="2400" b="1" dirty="0" smtClean="0"/>
            </a:br>
            <a:r>
              <a:rPr lang="ru-RU" sz="2400" b="1" dirty="0" err="1" smtClean="0"/>
              <a:t>Шреку</a:t>
            </a:r>
            <a:r>
              <a:rPr lang="ru-RU" sz="2400" b="1" dirty="0" smtClean="0"/>
              <a:t> или </a:t>
            </a:r>
            <a:r>
              <a:rPr lang="ru-RU" sz="2400" b="1" dirty="0" smtClean="0"/>
              <a:t>Щелкунчику. </a:t>
            </a:r>
            <a:endParaRPr lang="ru-RU" sz="2400" dirty="0"/>
          </a:p>
        </p:txBody>
      </p:sp>
      <p:pic>
        <p:nvPicPr>
          <p:cNvPr id="26626" name="Picture 2" descr="https://sun9-41.userapi.com/c855236/v855236926/1bfa84/IJlHkXxIu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875177" cy="3096344"/>
          </a:xfrm>
          <a:prstGeom prst="ellipse">
            <a:avLst/>
          </a:prstGeom>
          <a:noFill/>
        </p:spPr>
      </p:pic>
      <p:pic>
        <p:nvPicPr>
          <p:cNvPr id="26628" name="Picture 4" descr="https://pestrushki.ru/384-big_image/yolochnaya-igrushka-sshelkunc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2880319" cy="2880320"/>
          </a:xfrm>
          <a:prstGeom prst="ellipse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532010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Определить, какой звук есть в словах названиях рыб «Ш» или «Щ».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Рыб со звуком «Ш» - дадим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Шреку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со звуком «Щ» – Щелкунчику.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щоку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260648"/>
            <a:ext cx="2682240" cy="1109472"/>
          </a:xfrm>
        </p:spPr>
      </p:pic>
      <p:pic>
        <p:nvPicPr>
          <p:cNvPr id="5" name="Рисунок 4" descr="щу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8701"/>
          <a:stretch>
            <a:fillRect/>
          </a:stretch>
        </p:blipFill>
        <p:spPr>
          <a:xfrm>
            <a:off x="4139952" y="5085184"/>
            <a:ext cx="4081137" cy="1368152"/>
          </a:xfrm>
          <a:prstGeom prst="rect">
            <a:avLst/>
          </a:prstGeom>
        </p:spPr>
      </p:pic>
      <p:pic>
        <p:nvPicPr>
          <p:cNvPr id="6" name="Рисунок 5" descr="корюш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27584" y="3933056"/>
            <a:ext cx="3048000" cy="1036320"/>
          </a:xfrm>
          <a:prstGeom prst="rect">
            <a:avLst/>
          </a:prstGeom>
        </p:spPr>
      </p:pic>
      <p:pic>
        <p:nvPicPr>
          <p:cNvPr id="7" name="Рисунок 6" descr="подкаменщи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5536" y="5157192"/>
            <a:ext cx="3324325" cy="1385988"/>
          </a:xfrm>
          <a:prstGeom prst="rect">
            <a:avLst/>
          </a:prstGeom>
        </p:spPr>
      </p:pic>
      <p:pic>
        <p:nvPicPr>
          <p:cNvPr id="8" name="Рисунок 7" descr="горбуш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1036915" y="663893"/>
            <a:ext cx="2592287" cy="4666117"/>
          </a:xfrm>
          <a:prstGeom prst="rect">
            <a:avLst/>
          </a:prstGeom>
        </p:spPr>
      </p:pic>
      <p:pic>
        <p:nvPicPr>
          <p:cNvPr id="9" name="Рисунок 8" descr="лещ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47664" y="0"/>
            <a:ext cx="3571957" cy="2161034"/>
          </a:xfrm>
          <a:prstGeom prst="rect">
            <a:avLst/>
          </a:prstGeom>
        </p:spPr>
      </p:pic>
      <p:pic>
        <p:nvPicPr>
          <p:cNvPr id="10" name="Рисунок 9" descr="шереспер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284984"/>
            <a:ext cx="4326787" cy="2294508"/>
          </a:xfrm>
          <a:prstGeom prst="rect">
            <a:avLst/>
          </a:prstGeom>
        </p:spPr>
      </p:pic>
      <p:pic>
        <p:nvPicPr>
          <p:cNvPr id="11" name="Рисунок 10" descr="шип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052736"/>
            <a:ext cx="3924133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ИГРА: «Есть </a:t>
            </a:r>
            <a:r>
              <a:rPr lang="ru-RU" i="1" dirty="0" smtClean="0"/>
              <a:t>– </a:t>
            </a:r>
            <a:r>
              <a:rPr lang="ru-RU" i="1" dirty="0" smtClean="0"/>
              <a:t>нет»</a:t>
            </a:r>
            <a:br>
              <a:rPr lang="ru-RU" i="1" dirty="0" smtClean="0"/>
            </a:br>
            <a:r>
              <a:rPr lang="ru-RU" sz="2700" i="1" dirty="0" smtClean="0"/>
              <a:t> </a:t>
            </a:r>
            <a:r>
              <a:rPr lang="ru-RU" sz="2700" i="1" dirty="0" smtClean="0"/>
              <a:t>(родительный падеж единственного числа)</a:t>
            </a:r>
            <a:endParaRPr lang="ru-RU" sz="2700" dirty="0"/>
          </a:p>
        </p:txBody>
      </p:sp>
      <p:pic>
        <p:nvPicPr>
          <p:cNvPr id="4" name="Содержимое 3" descr="ряпуш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268760"/>
            <a:ext cx="3425676" cy="1501501"/>
          </a:xfrm>
        </p:spPr>
      </p:pic>
      <p:pic>
        <p:nvPicPr>
          <p:cNvPr id="5" name="Рисунок 4" descr="щипов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2924944"/>
            <a:ext cx="3910236" cy="1512168"/>
          </a:xfrm>
          <a:prstGeom prst="rect">
            <a:avLst/>
          </a:prstGeom>
        </p:spPr>
      </p:pic>
      <p:pic>
        <p:nvPicPr>
          <p:cNvPr id="6" name="Рисунок 5" descr="ерш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4797152"/>
            <a:ext cx="3312368" cy="1685240"/>
          </a:xfrm>
          <a:prstGeom prst="rect">
            <a:avLst/>
          </a:prstGeom>
        </p:spPr>
      </p:pic>
      <p:pic>
        <p:nvPicPr>
          <p:cNvPr id="7" name="Рисунок 6" descr="желтоще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3" t="13829" r="8263" b="19540"/>
          <a:stretch>
            <a:fillRect/>
          </a:stretch>
        </p:blipFill>
        <p:spPr>
          <a:xfrm flipH="1">
            <a:off x="539552" y="1844824"/>
            <a:ext cx="4176464" cy="1328875"/>
          </a:xfrm>
          <a:prstGeom prst="rect">
            <a:avLst/>
          </a:prstGeom>
        </p:spPr>
      </p:pic>
      <p:pic>
        <p:nvPicPr>
          <p:cNvPr id="8" name="Рисунок 7" descr="лещ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5536" y="3645024"/>
            <a:ext cx="4427984" cy="267893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Определить </a:t>
            </a:r>
            <a:r>
              <a:rPr lang="ru-RU" sz="2400" b="1" dirty="0" smtClean="0"/>
              <a:t>место звука </a:t>
            </a:r>
            <a:r>
              <a:rPr lang="ru-RU" sz="2400" b="1" dirty="0" smtClean="0"/>
              <a:t>«Ш» в </a:t>
            </a:r>
            <a:r>
              <a:rPr lang="ru-RU" sz="2400" b="1" dirty="0" smtClean="0"/>
              <a:t>слове ШИП и </a:t>
            </a:r>
            <a:r>
              <a:rPr lang="ru-RU" sz="2400" b="1" dirty="0" smtClean="0"/>
              <a:t>показать </a:t>
            </a:r>
            <a:r>
              <a:rPr lang="ru-RU" sz="2400" b="1" dirty="0" smtClean="0"/>
              <a:t>на звуковой </a:t>
            </a:r>
            <a:r>
              <a:rPr lang="ru-RU" sz="2400" b="1" dirty="0" smtClean="0"/>
              <a:t>линеечке</a:t>
            </a:r>
            <a:endParaRPr lang="ru-RU" sz="2400" dirty="0"/>
          </a:p>
        </p:txBody>
      </p:sp>
      <p:pic>
        <p:nvPicPr>
          <p:cNvPr id="4" name="Содержимое 3" descr="шип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72816"/>
            <a:ext cx="4340437" cy="2677716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4941168"/>
          <a:ext cx="6096000" cy="102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023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589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Определите место звука Щ в слове </a:t>
            </a:r>
            <a:r>
              <a:rPr lang="ru-RU" sz="2800" b="1" dirty="0" smtClean="0"/>
              <a:t>ПОДЛЕЩИК</a:t>
            </a:r>
            <a:endParaRPr lang="ru-RU" sz="2800" dirty="0"/>
          </a:p>
        </p:txBody>
      </p:sp>
      <p:pic>
        <p:nvPicPr>
          <p:cNvPr id="4" name="Содержимое 3" descr="лещ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44824"/>
            <a:ext cx="3689665" cy="252028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4941168"/>
          <a:ext cx="6096000" cy="102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023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800" i="1" u="sng" dirty="0" err="1" smtClean="0"/>
              <a:t>Физминутка</a:t>
            </a:r>
            <a:r>
              <a:rPr lang="ru-RU" sz="2800" i="1" u="sng" dirty="0" smtClean="0"/>
              <a:t> «Рыбка плавает в водице». (Развитие координации речи с движением)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712968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     Проговаривание </a:t>
            </a:r>
            <a:r>
              <a:rPr lang="ru-RU" i="1" dirty="0" smtClean="0"/>
              <a:t>хором с имитацией движений</a:t>
            </a:r>
            <a:endParaRPr lang="ru-RU" dirty="0" smtClean="0"/>
          </a:p>
          <a:p>
            <a:r>
              <a:rPr lang="ru-RU" dirty="0" smtClean="0"/>
              <a:t>Рыбка плавает в </a:t>
            </a:r>
            <a:r>
              <a:rPr lang="ru-RU" dirty="0" smtClean="0"/>
              <a:t>водице                 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(волнообразные </a:t>
            </a:r>
            <a:r>
              <a:rPr lang="ru-RU" dirty="0" smtClean="0"/>
              <a:t>движения руками)</a:t>
            </a:r>
          </a:p>
          <a:p>
            <a:r>
              <a:rPr lang="ru-RU" dirty="0" smtClean="0"/>
              <a:t>Рыбке весело играть.                </a:t>
            </a:r>
            <a:r>
              <a:rPr lang="ru-RU" dirty="0" smtClean="0"/>
              <a:t>    (приседания</a:t>
            </a:r>
            <a:r>
              <a:rPr lang="ru-RU" dirty="0" smtClean="0"/>
              <a:t>) </a:t>
            </a:r>
          </a:p>
          <a:p>
            <a:r>
              <a:rPr lang="ru-RU" dirty="0" smtClean="0"/>
              <a:t>Рыбка, рыбка озорница             (дети прыгают)</a:t>
            </a:r>
          </a:p>
          <a:p>
            <a:r>
              <a:rPr lang="ru-RU" dirty="0" smtClean="0"/>
              <a:t>Мы хотим тебя поймать.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(</a:t>
            </a:r>
            <a:r>
              <a:rPr lang="ru-RU" dirty="0" smtClean="0"/>
              <a:t>хлопки руками над головой)</a:t>
            </a:r>
          </a:p>
          <a:p>
            <a:r>
              <a:rPr lang="ru-RU" dirty="0" smtClean="0"/>
              <a:t>Рыбка спинку изогнула           (руки на пояс)</a:t>
            </a:r>
          </a:p>
          <a:p>
            <a:r>
              <a:rPr lang="ru-RU" dirty="0" smtClean="0"/>
              <a:t>Крошку хлебную взяла.          (наклон вперед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Рыбка хвостиком махнула,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(</a:t>
            </a:r>
            <a:r>
              <a:rPr lang="ru-RU" dirty="0" smtClean="0"/>
              <a:t>прыгнув, повернулись </a:t>
            </a:r>
            <a:r>
              <a:rPr lang="ru-RU" dirty="0" smtClean="0"/>
              <a:t>спиной)</a:t>
            </a:r>
            <a:endParaRPr lang="ru-RU" dirty="0" smtClean="0"/>
          </a:p>
          <a:p>
            <a:r>
              <a:rPr lang="ru-RU" dirty="0" smtClean="0"/>
              <a:t>Рыбка быстро уплыла.             (побежали на свои места</a:t>
            </a:r>
            <a:r>
              <a:rPr lang="ru-RU" dirty="0" smtClean="0"/>
              <a:t>)</a:t>
            </a:r>
            <a:endParaRPr lang="ru-RU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4572000" cy="367240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Выходит </a:t>
            </a:r>
            <a:r>
              <a:rPr lang="ru-RU" b="1" dirty="0" smtClean="0"/>
              <a:t>на охоту</a:t>
            </a:r>
            <a:br>
              <a:rPr lang="ru-RU" b="1" dirty="0" smtClean="0"/>
            </a:br>
            <a:r>
              <a:rPr lang="ru-RU" b="1" dirty="0" smtClean="0"/>
              <a:t>Она, как на работу.</a:t>
            </a:r>
            <a:br>
              <a:rPr lang="ru-RU" b="1" dirty="0" smtClean="0"/>
            </a:br>
            <a:r>
              <a:rPr lang="ru-RU" b="1" dirty="0" smtClean="0"/>
              <a:t>Плотва и караси,</a:t>
            </a:r>
            <a:br>
              <a:rPr lang="ru-RU" b="1" dirty="0" smtClean="0"/>
            </a:br>
            <a:r>
              <a:rPr lang="ru-RU" b="1" dirty="0" smtClean="0"/>
              <a:t>Пощады не проси!</a:t>
            </a:r>
            <a:br>
              <a:rPr lang="ru-RU" b="1" dirty="0" smtClean="0"/>
            </a:br>
            <a:r>
              <a:rPr lang="ru-RU" b="1" dirty="0" smtClean="0"/>
              <a:t>Она в пруду хозяйка.</a:t>
            </a:r>
            <a:br>
              <a:rPr lang="ru-RU" b="1" dirty="0" smtClean="0"/>
            </a:br>
            <a:r>
              <a:rPr lang="ru-RU" b="1" dirty="0" smtClean="0"/>
              <a:t>Кто это? Угадай-ка</a:t>
            </a:r>
            <a:r>
              <a:rPr lang="ru-RU" b="1" dirty="0" smtClean="0"/>
              <a:t>!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щука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2730522"/>
            <a:ext cx="4218153" cy="343478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Составить </a:t>
            </a:r>
            <a:r>
              <a:rPr lang="ru-RU" b="1" dirty="0" smtClean="0"/>
              <a:t>звуковую схему слова  ЩУКА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0080" y="2492896"/>
            <a:ext cx="8503920" cy="39604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Сколько звуков в слове ЩУКА?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слове ЩУКА 4 звука</a:t>
            </a:r>
          </a:p>
          <a:p>
            <a:r>
              <a:rPr lang="ru-RU" b="1" dirty="0" smtClean="0"/>
              <a:t>Сколько твердых согласных звуков в слове ЩУКА?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 твердый согласный звук</a:t>
            </a:r>
          </a:p>
          <a:p>
            <a:r>
              <a:rPr lang="ru-RU" b="1" dirty="0" smtClean="0"/>
              <a:t>Сколько мягких согласных звуков в слове ЩУКА?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 мягкий согласный звук в слове </a:t>
            </a:r>
          </a:p>
          <a:p>
            <a:r>
              <a:rPr lang="ru-RU" b="1" dirty="0" smtClean="0"/>
              <a:t>Сколько гласных звуков в слове ЩУКА?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слове ЩУКА 2 гласных звука</a:t>
            </a:r>
          </a:p>
          <a:p>
            <a:r>
              <a:rPr lang="ru-RU" b="1" dirty="0" smtClean="0"/>
              <a:t>Сколько слогов в слове ЩУКА?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слове ЩУКА 2 слога</a:t>
            </a:r>
          </a:p>
          <a:p>
            <a:r>
              <a:rPr lang="ru-RU" b="1" dirty="0" smtClean="0"/>
              <a:t>Назовите правило.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Сколько в слове гласных – столько и </a:t>
            </a:r>
            <a:r>
              <a:rPr lang="ru-RU" dirty="0" smtClean="0"/>
              <a:t>слогов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2555776" y="1556792"/>
            <a:ext cx="792088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35896" y="1556792"/>
            <a:ext cx="792088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68144" y="1556792"/>
            <a:ext cx="792088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88024" y="1556792"/>
            <a:ext cx="792088" cy="6480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ru-RU" i="1" u="sng" dirty="0" smtClean="0"/>
              <a:t>Упражнение. </a:t>
            </a:r>
            <a:r>
              <a:rPr lang="ru-RU" i="1" u="sng" dirty="0" smtClean="0"/>
              <a:t>«Закончи предложение».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/>
              <a:t>(</a:t>
            </a:r>
            <a:r>
              <a:rPr lang="ru-RU" sz="2400" i="1" dirty="0" smtClean="0"/>
              <a:t>Совершенствование синтаксической стороны речи, составление сложноподчинённых </a:t>
            </a:r>
            <a:r>
              <a:rPr lang="ru-RU" sz="2400" i="1" dirty="0" smtClean="0"/>
              <a:t>предложений)</a:t>
            </a:r>
          </a:p>
          <a:p>
            <a:pPr algn="ctr">
              <a:buNone/>
            </a:pPr>
            <a:r>
              <a:rPr lang="ru-RU" sz="3600" b="1" u="sng" dirty="0" smtClean="0"/>
              <a:t>Если </a:t>
            </a:r>
            <a:r>
              <a:rPr lang="ru-RU" sz="3600" b="1" u="sng" dirty="0" smtClean="0"/>
              <a:t>б я поймал золотую рыбку, то я..........</a:t>
            </a:r>
            <a:br>
              <a:rPr lang="ru-RU" sz="3600" b="1" u="sng" dirty="0" smtClean="0"/>
            </a:br>
            <a:endParaRPr lang="ru-RU" sz="3600" dirty="0" smtClean="0"/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64514" name="Picture 2" descr="https://avatars.mds.yandex.net/get-pdb/1667414/9f4280af-f0a2-49c5-ace9-5d2b28a5b337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861048"/>
            <a:ext cx="3689648" cy="276723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22960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Придумайте </a:t>
            </a:r>
            <a:r>
              <a:rPr lang="ru-RU" b="1" dirty="0" smtClean="0"/>
              <a:t>красивые слова  про  </a:t>
            </a:r>
            <a:r>
              <a:rPr lang="ru-RU" b="1" dirty="0" smtClean="0"/>
              <a:t>рыбу</a:t>
            </a:r>
            <a:r>
              <a:rPr lang="ru-RU" b="1" dirty="0" smtClean="0"/>
              <a:t>, отвечая </a:t>
            </a:r>
            <a:r>
              <a:rPr lang="ru-RU" b="1" dirty="0" smtClean="0"/>
              <a:t>на </a:t>
            </a:r>
            <a:r>
              <a:rPr lang="ru-RU" b="1" dirty="0" smtClean="0"/>
              <a:t>вопрос полным ответом: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Щука </a:t>
            </a:r>
            <a:r>
              <a:rPr lang="ru-RU" b="1" dirty="0" smtClean="0"/>
              <a:t>какая?</a:t>
            </a:r>
            <a:r>
              <a:rPr lang="ru-RU" dirty="0" smtClean="0"/>
              <a:t> –  </a:t>
            </a:r>
            <a:r>
              <a:rPr lang="ru-RU" dirty="0" smtClean="0"/>
              <a:t>Щука </a:t>
            </a:r>
            <a:r>
              <a:rPr lang="ru-RU" dirty="0" smtClean="0"/>
              <a:t>зубастая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щу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850" y="2204864"/>
            <a:ext cx="7012982" cy="39933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Корюшка </a:t>
            </a:r>
            <a:r>
              <a:rPr lang="ru-RU" b="1" dirty="0" smtClean="0"/>
              <a:t>какая?</a:t>
            </a:r>
            <a:endParaRPr lang="ru-RU" dirty="0"/>
          </a:p>
        </p:txBody>
      </p:sp>
      <p:pic>
        <p:nvPicPr>
          <p:cNvPr id="6" name="Содержимое 5" descr="корюш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8471529" cy="28803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Лещ какой?</a:t>
            </a:r>
            <a:endParaRPr lang="ru-RU" dirty="0"/>
          </a:p>
        </p:txBody>
      </p:sp>
      <p:pic>
        <p:nvPicPr>
          <p:cNvPr id="4" name="Содержимое 3" descr="лещ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75231" y="1527175"/>
            <a:ext cx="7557025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Ерш какой?</a:t>
            </a:r>
            <a:endParaRPr lang="ru-RU" dirty="0"/>
          </a:p>
        </p:txBody>
      </p:sp>
      <p:pic>
        <p:nvPicPr>
          <p:cNvPr id="4" name="Содержимое 3" descr="ерш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640960" cy="439627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Подкаменщик какой?</a:t>
            </a:r>
            <a:endParaRPr lang="ru-RU" dirty="0"/>
          </a:p>
        </p:txBody>
      </p:sp>
      <p:pic>
        <p:nvPicPr>
          <p:cNvPr id="4" name="Содержимое 3" descr="подкаменщик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8678957" cy="38164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Ряпушка какая?</a:t>
            </a:r>
            <a:endParaRPr lang="ru-RU" dirty="0"/>
          </a:p>
        </p:txBody>
      </p:sp>
      <p:pic>
        <p:nvPicPr>
          <p:cNvPr id="4" name="Содержимое 3" descr="ряпуш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6244" y="2111375"/>
            <a:ext cx="8255000" cy="3403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185</TotalTime>
  <Words>430</Words>
  <Application>Microsoft Office PowerPoint</Application>
  <PresentationFormat>Экран (4:3)</PresentationFormat>
  <Paragraphs>71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Официальная</vt:lpstr>
      <vt:lpstr>Индивидуально-подгрупповое логопедическое занятие  по лексической теме: «РЫБЫ» Дифференциация звуков «Ш» – «Щ»  в словах и предложениях</vt:lpstr>
      <vt:lpstr>Слайд 2</vt:lpstr>
      <vt:lpstr>Слайд 3</vt:lpstr>
      <vt:lpstr>Слайд 4</vt:lpstr>
      <vt:lpstr>Корюшка какая?</vt:lpstr>
      <vt:lpstr>Лещ какой?</vt:lpstr>
      <vt:lpstr>Ерш какой?</vt:lpstr>
      <vt:lpstr>Подкаменщик какой?</vt:lpstr>
      <vt:lpstr>Ряпушка какая?</vt:lpstr>
      <vt:lpstr>Шереспер какой?</vt:lpstr>
      <vt:lpstr>Желтощек какой?</vt:lpstr>
      <vt:lpstr>Горбуша какая?</vt:lpstr>
      <vt:lpstr>Щиповка какая?</vt:lpstr>
      <vt:lpstr>Берш какой?</vt:lpstr>
      <vt:lpstr>Игра «Составь схему».                       Совершенствование навыка слогового анализа. </vt:lpstr>
      <vt:lpstr>Сколько слогов в слове…….колюшка  (в слове колюшка - 3 слога)</vt:lpstr>
      <vt:lpstr>Слайд 17</vt:lpstr>
      <vt:lpstr>Слайд 18</vt:lpstr>
      <vt:lpstr>Слайд 19</vt:lpstr>
      <vt:lpstr>Слайд 20</vt:lpstr>
      <vt:lpstr>Слайд 21</vt:lpstr>
      <vt:lpstr>Игра «Два-пять» (Совершенствование грамматического строя речи. Согласование существительных с числительными.)</vt:lpstr>
      <vt:lpstr>2 …               5 …</vt:lpstr>
      <vt:lpstr>2 …               5 …</vt:lpstr>
      <vt:lpstr>2 …               5 …</vt:lpstr>
      <vt:lpstr>2 …               5 …</vt:lpstr>
      <vt:lpstr>2 …               5 …</vt:lpstr>
      <vt:lpstr>2 …               5 …</vt:lpstr>
      <vt:lpstr>2 …               5 …</vt:lpstr>
      <vt:lpstr>Игра «Кому эту рыбу?»  Шреку или Щелкунчику. </vt:lpstr>
      <vt:lpstr>Слайд 31</vt:lpstr>
      <vt:lpstr>ИГРА: «Есть – нет»  (родительный падеж единственного числа)</vt:lpstr>
      <vt:lpstr>Определить место звука «Ш» в слове ШИП и показать на звуковой линеечке</vt:lpstr>
      <vt:lpstr>Определите место звука Щ в слове ПОДЛЕЩИК</vt:lpstr>
      <vt:lpstr>Физминутка «Рыбка плавает в водице». (Развитие координации речи с движением) </vt:lpstr>
      <vt:lpstr>Загадка</vt:lpstr>
      <vt:lpstr>Составить звуковую схему слова  ЩУКА </vt:lpstr>
      <vt:lpstr>Упражнение. «Закончи предложение».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2020-04-10T10:40:54Z</dcterms:created>
  <dcterms:modified xsi:type="dcterms:W3CDTF">2020-04-10T14:02:46Z</dcterms:modified>
</cp:coreProperties>
</file>