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83" r:id="rId3"/>
    <p:sldId id="284" r:id="rId4"/>
    <p:sldId id="285" r:id="rId5"/>
    <p:sldId id="286" r:id="rId6"/>
    <p:sldId id="287" r:id="rId7"/>
    <p:sldId id="288" r:id="rId8"/>
    <p:sldId id="302" r:id="rId9"/>
    <p:sldId id="339" r:id="rId10"/>
    <p:sldId id="340" r:id="rId11"/>
    <p:sldId id="289" r:id="rId12"/>
    <p:sldId id="290" r:id="rId13"/>
    <p:sldId id="307" r:id="rId14"/>
    <p:sldId id="308" r:id="rId15"/>
    <p:sldId id="309" r:id="rId16"/>
    <p:sldId id="292" r:id="rId17"/>
    <p:sldId id="310" r:id="rId18"/>
    <p:sldId id="293" r:id="rId19"/>
    <p:sldId id="314" r:id="rId20"/>
    <p:sldId id="312" r:id="rId21"/>
    <p:sldId id="315" r:id="rId22"/>
    <p:sldId id="316" r:id="rId23"/>
    <p:sldId id="313" r:id="rId24"/>
    <p:sldId id="341" r:id="rId25"/>
    <p:sldId id="317" r:id="rId26"/>
    <p:sldId id="291" r:id="rId27"/>
    <p:sldId id="320" r:id="rId28"/>
    <p:sldId id="321" r:id="rId29"/>
    <p:sldId id="311" r:id="rId30"/>
    <p:sldId id="294" r:id="rId31"/>
    <p:sldId id="319" r:id="rId32"/>
    <p:sldId id="322" r:id="rId33"/>
    <p:sldId id="323" r:id="rId34"/>
    <p:sldId id="324" r:id="rId35"/>
    <p:sldId id="325" r:id="rId36"/>
    <p:sldId id="326" r:id="rId37"/>
    <p:sldId id="327" r:id="rId38"/>
    <p:sldId id="296" r:id="rId39"/>
    <p:sldId id="318" r:id="rId40"/>
    <p:sldId id="298" r:id="rId41"/>
    <p:sldId id="342" r:id="rId42"/>
    <p:sldId id="333" r:id="rId43"/>
    <p:sldId id="334" r:id="rId44"/>
    <p:sldId id="336" r:id="rId45"/>
    <p:sldId id="343" r:id="rId46"/>
    <p:sldId id="295" r:id="rId47"/>
    <p:sldId id="328" r:id="rId48"/>
    <p:sldId id="329" r:id="rId49"/>
    <p:sldId id="330" r:id="rId50"/>
    <p:sldId id="331" r:id="rId51"/>
    <p:sldId id="332" r:id="rId52"/>
    <p:sldId id="300" r:id="rId53"/>
    <p:sldId id="301" r:id="rId54"/>
    <p:sldId id="303" r:id="rId55"/>
    <p:sldId id="297" r:id="rId56"/>
    <p:sldId id="337" r:id="rId57"/>
    <p:sldId id="338" r:id="rId58"/>
    <p:sldId id="299" r:id="rId59"/>
    <p:sldId id="304" r:id="rId60"/>
    <p:sldId id="305" r:id="rId61"/>
    <p:sldId id="306" r:id="rId62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52103"/>
    <a:srgbClr val="464523"/>
    <a:srgbClr val="6666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5" autoAdjust="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08.04.2019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146203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08.04.2019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824421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08.04.2019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77196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08.04.2019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263679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08.04.2019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616662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08.04.2019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306969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08.04.2019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926103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08.04.2019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497866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08.04.2019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831764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08.04.2019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671158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08.04.2019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669702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A66AE-81F5-474A-B74B-EE41E9320F19}" type="datetimeFigureOut">
              <a:rPr lang="uk-UA" smtClean="0"/>
              <a:pPr/>
              <a:t>08.04.2019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F593F-0D5B-4CF0-BEE2-6583C73E7271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79366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9742" y="-20180"/>
            <a:ext cx="9272980" cy="687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1948" y="692696"/>
            <a:ext cx="8229600" cy="352839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B050"/>
                </a:solidFill>
              </a:rPr>
              <a:t/>
            </a:r>
            <a:br>
              <a:rPr lang="ru-RU" dirty="0">
                <a:solidFill>
                  <a:srgbClr val="00B050"/>
                </a:solidFill>
              </a:rPr>
            </a:br>
            <a:r>
              <a:rPr lang="ru-RU" sz="36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Исследовательский проект                                              в средней группе</a:t>
            </a:r>
            <a:r>
              <a:rPr lang="ru-RU" sz="3600" b="1" dirty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«Удивительные свойства Дерева».</a:t>
            </a:r>
            <a:br>
              <a:rPr lang="ru-RU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4521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66748" y="5774143"/>
            <a:ext cx="4464496" cy="864096"/>
          </a:xfrm>
        </p:spPr>
        <p:txBody>
          <a:bodyPr>
            <a:normAutofit/>
          </a:bodyPr>
          <a:lstStyle/>
          <a:p>
            <a:pPr algn="r"/>
            <a:r>
              <a:rPr lang="ru-RU" sz="20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Панина О.В.,</a:t>
            </a:r>
          </a:p>
          <a:p>
            <a:pPr algn="r"/>
            <a:r>
              <a:rPr lang="ru-RU" sz="20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Сучкова С.Ю.</a:t>
            </a:r>
            <a:endParaRPr lang="ru-RU" sz="2000" dirty="0">
              <a:solidFill>
                <a:srgbClr val="4521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 descr="C:\Users\1\Desktop\для дерева\Screenshot_2019-04-01-20-38-24-1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410290"/>
            <a:ext cx="2934072" cy="267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1\Desktop\для дерева\Screenshot_2019-04-01-20-36-32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703" y="4011684"/>
            <a:ext cx="2592288" cy="2611256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1\Desktop\для дерева\Screenshot_2019-04-01-20-36-32-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329" r="82146"/>
          <a:stretch/>
        </p:blipFill>
        <p:spPr bwMode="auto">
          <a:xfrm>
            <a:off x="434703" y="4011684"/>
            <a:ext cx="348631" cy="24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04800" y="260648"/>
            <a:ext cx="86868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Bef>
                <a:spcPts val="750"/>
              </a:spcBef>
              <a:spcAft>
                <a:spcPts val="150"/>
              </a:spcAft>
            </a:pPr>
            <a:r>
              <a:rPr lang="ru-RU" sz="1800" b="1" dirty="0" smtClean="0">
                <a:solidFill>
                  <a:srgbClr val="45210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Структурное подразделение                                                                                                 «Центр развития ребенка – детский сад №14»                                                               МБДОУ «Детский сад «Радуга»  комбинированного вида»                               Рузаевского муниципального района.</a:t>
            </a:r>
            <a:endParaRPr lang="ru-RU" sz="1800" b="1" dirty="0">
              <a:solidFill>
                <a:srgbClr val="452103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602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1\Desktop\ОПЫТ С ДЕРЕВОМ ФОТО\IMG_10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7992888" cy="5328592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0369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79463" y="-315416"/>
            <a:ext cx="8208912" cy="1772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Bef>
                <a:spcPts val="750"/>
              </a:spcBef>
              <a:spcAft>
                <a:spcPts val="150"/>
              </a:spcAft>
            </a:pPr>
            <a:r>
              <a:rPr lang="ru-RU" sz="3100" dirty="0" smtClean="0">
                <a:solidFill>
                  <a:srgbClr val="601802"/>
                </a:solidFill>
                <a:latin typeface="Trebuchet MS"/>
                <a:ea typeface="Times New Roman"/>
                <a:cs typeface="Times New Roman"/>
              </a:rPr>
              <a:t/>
            </a:r>
            <a:br>
              <a:rPr lang="ru-RU" sz="3100" dirty="0" smtClean="0">
                <a:solidFill>
                  <a:srgbClr val="601802"/>
                </a:solidFill>
                <a:latin typeface="Trebuchet MS"/>
                <a:ea typeface="Times New Roman"/>
                <a:cs typeface="Times New Roman"/>
              </a:rPr>
            </a:br>
            <a:r>
              <a:rPr lang="ru-RU" sz="47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№2 </a:t>
            </a:r>
            <a:br>
              <a:rPr lang="ru-RU" sz="47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7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«Дерево не тонет, а металл тонет».</a:t>
            </a:r>
            <a:r>
              <a:rPr lang="ru-RU" sz="4700" dirty="0" smtClean="0">
                <a:solidFill>
                  <a:srgbClr val="45210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4700" dirty="0" smtClean="0">
                <a:solidFill>
                  <a:srgbClr val="45210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4700" dirty="0">
              <a:solidFill>
                <a:srgbClr val="4521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9463" y="965627"/>
            <a:ext cx="82089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45210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-Как вы думаете, дерево тонет в воде? Давайте проверим: опустим деревянную пластинку в тазик с водой. Почему не утонула деревянная пластинка?</a:t>
            </a:r>
            <a:br>
              <a:rPr lang="ru-RU" dirty="0">
                <a:solidFill>
                  <a:srgbClr val="45210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45210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Вывод: </a:t>
            </a:r>
            <a:r>
              <a:rPr lang="ru-RU" b="1" dirty="0">
                <a:solidFill>
                  <a:srgbClr val="45210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Дерево легкое и в воде поэтому не тонет.</a:t>
            </a:r>
            <a:br>
              <a:rPr lang="ru-RU" b="1" dirty="0">
                <a:solidFill>
                  <a:srgbClr val="45210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45210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Сравним его с металлом. Давайте опустим железный предмет </a:t>
            </a:r>
            <a:r>
              <a:rPr lang="ru-RU" dirty="0">
                <a:solidFill>
                  <a:srgbClr val="45210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тазик с водой. Почему </a:t>
            </a:r>
            <a:r>
              <a:rPr lang="ru-RU" dirty="0" smtClean="0">
                <a:solidFill>
                  <a:srgbClr val="45210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он утонул?</a:t>
            </a:r>
            <a:r>
              <a:rPr lang="ru-RU" dirty="0">
                <a:solidFill>
                  <a:srgbClr val="45210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45210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45210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Вывод: </a:t>
            </a:r>
            <a:r>
              <a:rPr lang="ru-RU" b="1" dirty="0" smtClean="0">
                <a:solidFill>
                  <a:srgbClr val="45210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Метал по сравнению с деревом тяжелый поэтому тонет в воде.</a:t>
            </a:r>
            <a:r>
              <a:rPr lang="ru-RU" b="1" dirty="0">
                <a:solidFill>
                  <a:srgbClr val="45210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45210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dirty="0">
              <a:solidFill>
                <a:srgbClr val="4521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1\Desktop\ОПЫТ С ДЕРЕВОМ ФОТО\IMG_109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23" t="18002" r="4015"/>
          <a:stretch/>
        </p:blipFill>
        <p:spPr bwMode="auto">
          <a:xfrm>
            <a:off x="1372470" y="2852936"/>
            <a:ext cx="6186418" cy="3767519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970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1\Desktop\ОПЫТ С ДЕРЕВОМ ФОТО\IMG_10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526" y="709407"/>
            <a:ext cx="8220444" cy="5480296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970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1\Desktop\ОПЫТ С ДЕРЕВОМ ФОТО\IMG_10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817295"/>
            <a:ext cx="7920880" cy="5280587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025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1\Desktop\ОПЫТ С ДЕРЕВОМ ФОТО\IMG_10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855706"/>
            <a:ext cx="7920880" cy="5280588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025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1\Desktop\ОПЫТ С ДЕРЕВОМ ФОТО\IMG_11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844" y="782267"/>
            <a:ext cx="8079807" cy="5386538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025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1\Desktop\ОПЫТ С ДЕРЕВОМ ФОТО\IMG_11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060" y="908720"/>
            <a:ext cx="7920880" cy="5280587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970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1\Desktop\ОПЫТ С ДЕРЕВОМ ФОТО\IMG_11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799661"/>
            <a:ext cx="7888016" cy="5258677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760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01752" y="0"/>
            <a:ext cx="8686800" cy="1243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№3 </a:t>
            </a:r>
            <a:br>
              <a:rPr lang="ru-RU" sz="28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«Дерево имеет разный рисунок».</a:t>
            </a:r>
            <a:endParaRPr lang="ru-RU" sz="2800" b="1" dirty="0">
              <a:solidFill>
                <a:srgbClr val="4521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33267" y="1317887"/>
            <a:ext cx="4769950" cy="3577462"/>
          </a:xfrm>
          <a:prstGeom prst="rect">
            <a:avLst/>
          </a:prstGeom>
          <a:ln w="38100">
            <a:solidFill>
              <a:srgbClr val="452103"/>
            </a:solidFill>
          </a:ln>
        </p:spPr>
      </p:pic>
      <p:pic>
        <p:nvPicPr>
          <p:cNvPr id="10243" name="Picture 3" descr="C:\Users\1\Desktop\для дерева\Screenshot_2019-04-01-20-33-20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6748" y="3475743"/>
            <a:ext cx="3459517" cy="3192847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1\Desktop\для дерева\Screenshot_2019-04-01-20-33-20-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172" r="11659" b="89765"/>
          <a:stretch/>
        </p:blipFill>
        <p:spPr bwMode="auto">
          <a:xfrm>
            <a:off x="4645151" y="3538966"/>
            <a:ext cx="348635" cy="32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1\Desktop\для дерева\Screenshot_2019-04-01-20-07-56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51" t="55376" r="12281" b="16455"/>
          <a:stretch/>
        </p:blipFill>
        <p:spPr bwMode="auto">
          <a:xfrm>
            <a:off x="179512" y="5229200"/>
            <a:ext cx="4209596" cy="1181154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970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1\Desktop\ОПЫТ С ДЕРЕВОМ ФОТО\IMG_11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745429" cy="5163619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760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04800" y="260648"/>
            <a:ext cx="86868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Bef>
                <a:spcPts val="750"/>
              </a:spcBef>
              <a:spcAft>
                <a:spcPts val="150"/>
              </a:spcAft>
            </a:pPr>
            <a:r>
              <a:rPr lang="ru-RU" sz="3200" b="1" dirty="0" smtClean="0">
                <a:solidFill>
                  <a:srgbClr val="45210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Исследовательский проект </a:t>
            </a:r>
            <a:br>
              <a:rPr lang="ru-RU" sz="3200" b="1" dirty="0" smtClean="0">
                <a:solidFill>
                  <a:srgbClr val="45210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45210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«Удивительные свойства дерева»</a:t>
            </a:r>
            <a:endParaRPr lang="ru-RU" sz="3200" b="1" dirty="0">
              <a:solidFill>
                <a:srgbClr val="452103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04800" y="1412776"/>
            <a:ext cx="8587680" cy="488337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</a:pPr>
            <a:r>
              <a:rPr lang="ru-RU" sz="2600" b="1" dirty="0" smtClean="0">
                <a:solidFill>
                  <a:srgbClr val="45210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Вид проекта</a:t>
            </a:r>
            <a:r>
              <a:rPr lang="ru-RU" sz="2600" dirty="0" smtClean="0">
                <a:solidFill>
                  <a:srgbClr val="45210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 </a:t>
            </a:r>
            <a:r>
              <a:rPr lang="ru-RU" sz="2600" b="1" dirty="0" smtClean="0">
                <a:solidFill>
                  <a:srgbClr val="45210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Познавательно-практический.</a:t>
            </a:r>
          </a:p>
          <a:p>
            <a:pPr>
              <a:lnSpc>
                <a:spcPct val="115000"/>
              </a:lnSpc>
            </a:pPr>
            <a:r>
              <a:rPr lang="ru-RU" sz="2600" b="1" dirty="0" smtClean="0">
                <a:solidFill>
                  <a:srgbClr val="45210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Срок реализации проекта: 2 недели.</a:t>
            </a:r>
          </a:p>
          <a:p>
            <a:pPr algn="just">
              <a:lnSpc>
                <a:spcPct val="115000"/>
              </a:lnSpc>
            </a:pPr>
            <a:r>
              <a:rPr lang="ru-RU" sz="2600" b="1" dirty="0" smtClean="0">
                <a:solidFill>
                  <a:srgbClr val="45210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Актуальность проекта:</a:t>
            </a:r>
            <a:endParaRPr lang="ru-RU" sz="2600" dirty="0" smtClean="0">
              <a:solidFill>
                <a:srgbClr val="452103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28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темы проекта был не случаен. Изучив тему «Деревья» и оформив мини-музей «Эко система лес» дети решили узнать, какими же свойствами и качествами обладает дерево и как его можно использовать. Так возникла идея проекта и желание познакомиться со свойствами древесины.</a:t>
            </a:r>
            <a:endParaRPr lang="ru-RU" altLang="ru-RU" sz="2800" dirty="0" smtClean="0">
              <a:solidFill>
                <a:srgbClr val="4521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indent="-273050" algn="just">
              <a:buClr>
                <a:srgbClr val="0BD0D9"/>
              </a:buClr>
              <a:buSzPct val="95000"/>
              <a:tabLst>
                <a:tab pos="0" algn="l"/>
              </a:tabLst>
            </a:pPr>
            <a:r>
              <a:rPr lang="ru-RU" altLang="ru-RU" sz="28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	Задача взрослых – научить детей самостоятельно добывать знания исходя из опытно-экспериментальной работы, делать выводы, умозаключения в ходе знакомства с древесиной, а также бережно относиться к природным ресурсам Родины</a:t>
            </a:r>
            <a:endParaRPr lang="ru-RU" sz="2800" dirty="0" smtClean="0">
              <a:solidFill>
                <a:srgbClr val="4521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4645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024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1\Desktop\ОПЫТ С ДЕРЕВОМ ФОТО\IMG_11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170" y="897007"/>
            <a:ext cx="8083155" cy="5388770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760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1\Desktop\ОПЫТ С ДЕРЕВОМ ФОТО\IMG_11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684" y="762610"/>
            <a:ext cx="8212052" cy="5474702"/>
          </a:xfrm>
          <a:prstGeom prst="rect">
            <a:avLst/>
          </a:prstGeom>
          <a:noFill/>
          <a:ln w="28575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760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1\Desktop\ОПЫТ С ДЕРЕВОМ ФОТО\IMG_11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711" y="686494"/>
            <a:ext cx="8227518" cy="5485012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760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33911" y="0"/>
            <a:ext cx="533626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5210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Опыт №</a:t>
            </a:r>
            <a:r>
              <a:rPr lang="ru-RU" sz="2800" b="1" dirty="0">
                <a:solidFill>
                  <a:srgbClr val="45210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45210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4</a:t>
            </a:r>
          </a:p>
          <a:p>
            <a:r>
              <a:rPr lang="ru-RU" sz="2800" b="1" dirty="0" smtClean="0">
                <a:solidFill>
                  <a:srgbClr val="45210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Как </a:t>
            </a:r>
            <a:r>
              <a:rPr lang="ru-RU" sz="2800" b="1" dirty="0">
                <a:solidFill>
                  <a:srgbClr val="45210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узнать сколько дереву </a:t>
            </a:r>
            <a:r>
              <a:rPr lang="ru-RU" sz="2800" b="1" dirty="0" smtClean="0">
                <a:solidFill>
                  <a:srgbClr val="45210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лет?</a:t>
            </a:r>
            <a:endParaRPr lang="ru-RU" sz="2800" b="1" dirty="0">
              <a:solidFill>
                <a:srgbClr val="4521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7874" y="1043640"/>
            <a:ext cx="76449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45210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Дети рассматривают спил дерева и считают кольца.</a:t>
            </a:r>
            <a:br>
              <a:rPr lang="ru-RU" dirty="0">
                <a:solidFill>
                  <a:srgbClr val="45210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45210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Чем больше колец, тем старше дерево и толще ствол.</a:t>
            </a:r>
            <a:br>
              <a:rPr lang="ru-RU" b="1" dirty="0">
                <a:solidFill>
                  <a:srgbClr val="45210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dirty="0">
              <a:solidFill>
                <a:srgbClr val="4521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1\Desktop\для дерева\Screenshot_2019-04-01-20-32-02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199676"/>
            <a:ext cx="4572000" cy="4124325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1\Desktop\для дерева\Screenshot_2019-04-01-20-36-18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73" t="5000" r="12034" b="26864"/>
          <a:stretch/>
        </p:blipFill>
        <p:spPr bwMode="auto">
          <a:xfrm>
            <a:off x="636581" y="1990195"/>
            <a:ext cx="3024336" cy="4543285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1\Desktop\для дерева\Screenshot_2019-04-01-20-32-02-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41" r="75978" b="88714"/>
          <a:stretch/>
        </p:blipFill>
        <p:spPr bwMode="auto">
          <a:xfrm>
            <a:off x="4427984" y="2199677"/>
            <a:ext cx="727700" cy="59209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760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1\Desktop\ОПЫТ С ДЕРЕВОМ ФОТО\IMG_11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25"/>
          <a:stretch/>
        </p:blipFill>
        <p:spPr bwMode="auto">
          <a:xfrm>
            <a:off x="611560" y="993445"/>
            <a:ext cx="7890918" cy="5027843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0999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1\Desktop\ОПЫТ С ДЕРЕВОМ ФОТО\IMG_11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64" r="22592"/>
          <a:stretch/>
        </p:blipFill>
        <p:spPr bwMode="auto">
          <a:xfrm>
            <a:off x="1331640" y="551196"/>
            <a:ext cx="6336704" cy="5880092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760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22426" y="3644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3"/>
          <p:cNvSpPr txBox="1">
            <a:spLocks/>
          </p:cNvSpPr>
          <p:nvPr/>
        </p:nvSpPr>
        <p:spPr>
          <a:xfrm>
            <a:off x="346151" y="260648"/>
            <a:ext cx="8686800" cy="1027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№</a:t>
            </a:r>
            <a:r>
              <a:rPr lang="ru-RU" sz="2800" b="1" dirty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br>
              <a:rPr lang="ru-RU" sz="28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то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легче в обработке деревянная или металлическая палочка?</a:t>
            </a:r>
            <a:r>
              <a:rPr lang="ru-RU" sz="28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800" b="1" dirty="0">
              <a:solidFill>
                <a:srgbClr val="4521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29111" y="1556792"/>
            <a:ext cx="79208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45210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</a:t>
            </a:r>
            <a:r>
              <a:rPr lang="ru-RU" dirty="0">
                <a:solidFill>
                  <a:srgbClr val="45210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Ребята, а что легче сделать: ножки у стола из дерева или металлические? Хотите проверить, что легче в обработке деревянная или металлическая палочка? Возьмите в руки металлическую палочку и точилку и попробуйте ее подточить, как карандаш. Не получается. А попробуйте этот опыт проделать с деревянной </a:t>
            </a:r>
            <a:r>
              <a:rPr lang="ru-RU" dirty="0" smtClean="0">
                <a:solidFill>
                  <a:srgbClr val="45210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палочкой или карандашом. Легко точится предмет из дерева?</a:t>
            </a:r>
            <a:r>
              <a:rPr lang="ru-RU" dirty="0">
                <a:solidFill>
                  <a:srgbClr val="45210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45210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45210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Вывод</a:t>
            </a:r>
            <a:r>
              <a:rPr lang="ru-RU" b="1" dirty="0">
                <a:solidFill>
                  <a:srgbClr val="45210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 Дерево легкое в обработке. Из него можно вытачивать, выпиливать, вырезать различные предметы.</a:t>
            </a:r>
            <a:endParaRPr lang="ru-RU" dirty="0">
              <a:solidFill>
                <a:srgbClr val="4521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Users\1\Desktop\для дерева\Screenshot_2019-04-04-11-15-49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0" b="53711"/>
          <a:stretch/>
        </p:blipFill>
        <p:spPr bwMode="auto">
          <a:xfrm>
            <a:off x="784899" y="3798756"/>
            <a:ext cx="4178368" cy="2875284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1\Desktop\для дерева\Screenshot_2019-04-04-11-15-49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969" t="36851" b="53711"/>
          <a:stretch/>
        </p:blipFill>
        <p:spPr bwMode="auto">
          <a:xfrm>
            <a:off x="899592" y="3862623"/>
            <a:ext cx="390908" cy="55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1\Desktop\для дерева\Screenshot_2019-04-04-11-17-5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525" b="40652"/>
          <a:stretch/>
        </p:blipFill>
        <p:spPr bwMode="auto">
          <a:xfrm>
            <a:off x="5436096" y="3693281"/>
            <a:ext cx="3456813" cy="2697622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970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1\Desktop\ОПЫТ С ДЕРЕВОМ ФОТО\IMG_11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1" y="696709"/>
            <a:ext cx="8196873" cy="5464582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4371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128980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1\Desktop\ОПЫТ С ДЕРЕВОМ ФОТО\IMG_11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3"/>
          <a:stretch/>
        </p:blipFill>
        <p:spPr bwMode="auto">
          <a:xfrm>
            <a:off x="495946" y="664909"/>
            <a:ext cx="8157700" cy="5528181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4371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1\Desktop\ОПЫТ С ДЕРЕВОМ ФОТО\IMG_11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936223"/>
            <a:ext cx="7954772" cy="5303182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760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424759" y="224644"/>
            <a:ext cx="8229600" cy="6408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5000"/>
              </a:lnSpc>
            </a:pPr>
            <a:r>
              <a:rPr lang="ru-RU" sz="24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685800" algn="just">
              <a:lnSpc>
                <a:spcPct val="95000"/>
              </a:lnSpc>
            </a:pPr>
            <a:r>
              <a:rPr 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 знания детей о свойствах древесины ;</a:t>
            </a:r>
          </a:p>
          <a:p>
            <a:pPr marL="685800" algn="just">
              <a:lnSpc>
                <a:spcPct val="95000"/>
              </a:lnSpc>
            </a:pPr>
            <a:r>
              <a:rPr lang="ru-RU" alt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детей интерес к познавательно-исследовательской деятельности;</a:t>
            </a:r>
          </a:p>
          <a:p>
            <a:pPr marL="685800" algn="just">
              <a:lnSpc>
                <a:spcPct val="95000"/>
              </a:lnSpc>
            </a:pPr>
            <a:r>
              <a:rPr lang="ru-RU" alt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уровень речевой активности и  экологической культуры</a:t>
            </a:r>
            <a:r>
              <a:rPr lang="ru-RU" alt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95000"/>
              </a:lnSpc>
            </a:pPr>
            <a:r>
              <a:rPr lang="ru-RU" sz="24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Гипотеза: </a:t>
            </a:r>
            <a:r>
              <a:rPr 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Обладает ли дерево различными свойствами?</a:t>
            </a:r>
          </a:p>
          <a:p>
            <a:pPr algn="just">
              <a:lnSpc>
                <a:spcPct val="95000"/>
              </a:lnSpc>
            </a:pPr>
            <a:r>
              <a:rPr lang="ru-RU" sz="24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685800" lvl="2" indent="-342900" algn="just">
              <a:lnSpc>
                <a:spcPct val="95000"/>
              </a:lnSpc>
            </a:pPr>
            <a:r>
              <a:rPr lang="ru-RU" altLang="ru-RU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детей интерес к познавательно-исследовательской деятельности;</a:t>
            </a:r>
          </a:p>
          <a:p>
            <a:pPr marL="685800" algn="just">
              <a:lnSpc>
                <a:spcPct val="95000"/>
              </a:lnSpc>
            </a:pPr>
            <a:r>
              <a:rPr 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представления детей о дереве, его качествах и свойствах.</a:t>
            </a:r>
          </a:p>
          <a:p>
            <a:pPr marL="685800" algn="just">
              <a:lnSpc>
                <a:spcPct val="95000"/>
              </a:lnSpc>
            </a:pPr>
            <a:r>
              <a:rPr 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Дополнить знания детей о дереве и его переработке в производстве.</a:t>
            </a:r>
          </a:p>
          <a:p>
            <a:pPr marL="685800" algn="just">
              <a:lnSpc>
                <a:spcPct val="95000"/>
              </a:lnSpc>
            </a:pPr>
            <a:r>
              <a:rPr 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умение делать выводы.</a:t>
            </a:r>
            <a:endParaRPr lang="ru-RU" sz="2400" dirty="0">
              <a:solidFill>
                <a:srgbClr val="4521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86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1\Desktop\ОПЫТ С ДЕРЕВОМ ФОТО\IMG_1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2610"/>
            <a:ext cx="7999168" cy="5332779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970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1\Desktop\ОПЫТ С ДЕРЕВОМ ФОТО\IMG_11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732" y="823635"/>
            <a:ext cx="8014031" cy="5342687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4371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4490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06693" y="476672"/>
            <a:ext cx="8686800" cy="1052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№ 6</a:t>
            </a:r>
          </a:p>
          <a:p>
            <a:pPr lvl="0">
              <a:spcBef>
                <a:spcPts val="0"/>
              </a:spcBef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«Какая палочка прочнее деревянная </a:t>
            </a:r>
            <a:endParaRPr lang="ru-RU" sz="28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</a:pP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или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металлическая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?».</a:t>
            </a:r>
            <a:r>
              <a:rPr lang="ru-RU" sz="28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4521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1751" y="1544887"/>
            <a:ext cx="77048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-Ребята, а у нас на участке на земле откуда берутся деревянные палочки- веточки, которыми вы рисуете? Хотите проверить, какая палочка прочнее деревянная или металлическая?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Возьмите в руки металлическую палочку и попробуйте ее  сломать. (Не ломается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). Значит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она какая? (Прочная).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-Теперь тоже самое проделайте с деревянной палочкой. Что можно сказать? (Палочка хрупкая, значит, дерево можно сломать.)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Вывод: 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деревья и деревянные предметы могут сломаться, обращаться с ними нужно аккуратно, не ломать.</a:t>
            </a:r>
            <a:b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C:\Users\1\Desktop\для дерева\Screenshot_2019-04-04-11-16-1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0" b="59610"/>
          <a:stretch/>
        </p:blipFill>
        <p:spPr bwMode="auto">
          <a:xfrm>
            <a:off x="4750093" y="4133939"/>
            <a:ext cx="4109340" cy="2423814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1\Desktop\для дерева\Screenshot_2019-04-04-11-16-13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407" r="89669" b="59610"/>
          <a:stretch/>
        </p:blipFill>
        <p:spPr bwMode="auto">
          <a:xfrm>
            <a:off x="4750093" y="4133939"/>
            <a:ext cx="472337" cy="60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1\Desktop\для дерева\Screenshot_2019-04-04-11-17-17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95" t="5000" r="12711" b="55944"/>
          <a:stretch/>
        </p:blipFill>
        <p:spPr bwMode="auto">
          <a:xfrm>
            <a:off x="1187624" y="4241358"/>
            <a:ext cx="2736304" cy="2356216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4371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1\Desktop\ОПЫТ С ДЕРЕВОМ ФОТО\IMG_10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1" y="699003"/>
            <a:ext cx="8189991" cy="5459994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4371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1\Desktop\ОПЫТ С ДЕРЕВОМ ФОТО\IMG_10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732" y="751656"/>
            <a:ext cx="8032032" cy="5354688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080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C:\Users\1\Desktop\ОПЫТ С ДЕРЕВОМ ФОТО\IMG_10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904" y="836712"/>
            <a:ext cx="8153688" cy="5435792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080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C:\Users\1\Desktop\ОПЫТ С ДЕРЕВОМ ФОТО\IMG_10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168" y="908720"/>
            <a:ext cx="7927160" cy="5284773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080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C:\Users\1\Desktop\ОПЫТ С ДЕРЕВОМ ФОТО\IMG_10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304" y="764704"/>
            <a:ext cx="7992888" cy="5328592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080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C:\Users\1\Desktop\ОПЫТ С ДЕРЕВОМ ФОТО\IMG_10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820866"/>
            <a:ext cx="7824400" cy="5216267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970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C:\Users\1\Desktop\ОПЫТ С ДЕРЕВОМ ФОТО\IMG_108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2"/>
          <a:stretch/>
        </p:blipFill>
        <p:spPr bwMode="auto">
          <a:xfrm>
            <a:off x="650928" y="711841"/>
            <a:ext cx="7991557" cy="5434317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760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28486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71238" y="548680"/>
            <a:ext cx="7992888" cy="2304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Этапы проекта:</a:t>
            </a:r>
          </a:p>
          <a:p>
            <a:pPr algn="l"/>
            <a:r>
              <a:rPr lang="ru-RU" sz="32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Подготовительный.</a:t>
            </a:r>
            <a:br>
              <a:rPr lang="ru-RU" sz="2600" b="1" i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темы; Постановка проблемы;</a:t>
            </a:r>
            <a:br>
              <a:rPr lang="ru-RU" sz="26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цели и задач исследовательской работы;</a:t>
            </a:r>
            <a:br>
              <a:rPr lang="ru-RU" sz="26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методической литературы;</a:t>
            </a:r>
            <a:br>
              <a:rPr lang="ru-RU" sz="26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плана мероприятий проекта.</a:t>
            </a:r>
            <a:endParaRPr lang="ru-RU" sz="2600" dirty="0">
              <a:solidFill>
                <a:srgbClr val="4521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 txBox="1">
            <a:spLocks/>
          </p:cNvSpPr>
          <p:nvPr/>
        </p:nvSpPr>
        <p:spPr>
          <a:xfrm>
            <a:off x="611560" y="3429000"/>
            <a:ext cx="8299648" cy="2232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0BD0D9"/>
              </a:buClr>
              <a:buSzPct val="95000"/>
            </a:pPr>
            <a:r>
              <a:rPr lang="ru-RU" sz="2400" b="1" i="1" dirty="0" smtClean="0">
                <a:solidFill>
                  <a:srgbClr val="45210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Основной. </a:t>
            </a:r>
          </a:p>
          <a:p>
            <a:pPr algn="l">
              <a:lnSpc>
                <a:spcPts val="2000"/>
              </a:lnSpc>
              <a:buClr>
                <a:srgbClr val="0BD0D9"/>
              </a:buClr>
              <a:buSzPct val="95000"/>
            </a:pPr>
            <a:r>
              <a:rPr 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исследования в рамках проекта:</a:t>
            </a:r>
            <a:br>
              <a:rPr 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Занятия;</a:t>
            </a:r>
          </a:p>
          <a:p>
            <a:pPr algn="l">
              <a:lnSpc>
                <a:spcPts val="2000"/>
              </a:lnSpc>
              <a:buClr>
                <a:srgbClr val="0BD0D9"/>
              </a:buClr>
              <a:buSzPct val="95000"/>
            </a:pPr>
            <a:r>
              <a:rPr 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 в группе и</a:t>
            </a:r>
          </a:p>
          <a:p>
            <a:pPr algn="l">
              <a:lnSpc>
                <a:spcPts val="2000"/>
              </a:lnSpc>
              <a:buClr>
                <a:srgbClr val="0BD0D9"/>
              </a:buClr>
              <a:buSzPct val="95000"/>
            </a:pPr>
            <a:r>
              <a:rPr 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прогулке;</a:t>
            </a:r>
          </a:p>
          <a:p>
            <a:pPr algn="l">
              <a:lnSpc>
                <a:spcPts val="2000"/>
              </a:lnSpc>
              <a:buClr>
                <a:srgbClr val="0BD0D9"/>
              </a:buClr>
              <a:buSzPct val="95000"/>
            </a:pPr>
            <a:r>
              <a:rPr 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Беседы; </a:t>
            </a:r>
          </a:p>
          <a:p>
            <a:pPr algn="l">
              <a:lnSpc>
                <a:spcPts val="2000"/>
              </a:lnSpc>
              <a:buClr>
                <a:srgbClr val="0BD0D9"/>
              </a:buClr>
              <a:buSzPct val="95000"/>
            </a:pPr>
            <a:r>
              <a:rPr 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Игры-эксперименты;</a:t>
            </a:r>
            <a:br>
              <a:rPr 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литературы.</a:t>
            </a:r>
          </a:p>
          <a:p>
            <a:r>
              <a:rPr 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>
              <a:solidFill>
                <a:srgbClr val="4521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970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C:\Users\1\Desktop\ОПЫТ С ДЕРЕВОМ ФОТО\IMG_10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748" y="930745"/>
            <a:ext cx="7927160" cy="5284774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1402" y="3644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01752" y="116632"/>
            <a:ext cx="8686800" cy="1052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№ 7</a:t>
            </a:r>
            <a:br>
              <a:rPr lang="ru-RU" sz="28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дерево можно забить гвоздь, а в металл нет».</a:t>
            </a:r>
            <a:endParaRPr lang="ru-RU" sz="2800" b="1" dirty="0">
              <a:solidFill>
                <a:srgbClr val="4521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C:\Users\1\Desktop\для дерева\Screenshot_2019-04-04-11-30-20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47" t="5000" b="60423"/>
          <a:stretch/>
        </p:blipFill>
        <p:spPr bwMode="auto">
          <a:xfrm>
            <a:off x="395536" y="3717032"/>
            <a:ext cx="3618854" cy="2634712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1\Desktop\для дерева\Screenshot_2019-04-04-11-26-16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77" t="5000" r="9661" b="27271"/>
          <a:stretch/>
        </p:blipFill>
        <p:spPr bwMode="auto">
          <a:xfrm>
            <a:off x="4427984" y="1851293"/>
            <a:ext cx="2430223" cy="3443677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1\Desktop\для дерева\Screenshot_2019-04-04-11-28-35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59" t="5000" r="23559" b="27271"/>
          <a:stretch/>
        </p:blipFill>
        <p:spPr bwMode="auto">
          <a:xfrm>
            <a:off x="7269594" y="3432644"/>
            <a:ext cx="1718958" cy="3177578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465" y="1436165"/>
            <a:ext cx="4264996" cy="1752600"/>
          </a:xfrm>
        </p:spPr>
        <p:txBody>
          <a:bodyPr>
            <a:normAutofit fontScale="92500"/>
          </a:bodyPr>
          <a:lstStyle/>
          <a:p>
            <a:pPr algn="l"/>
            <a:r>
              <a:rPr lang="ru-RU" sz="18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Попробуем забить гвоздь в деревянную дощечку. Гвоздь забился, зашел в дерево. </a:t>
            </a:r>
            <a:r>
              <a:rPr lang="ru-RU" sz="1800" dirty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Попробуем забить гвоздь в </a:t>
            </a:r>
            <a:r>
              <a:rPr lang="ru-RU" sz="18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металлическую пластину. Гвоздь не зашел в пластину. Он загнулся.</a:t>
            </a:r>
          </a:p>
          <a:p>
            <a:pPr algn="l"/>
            <a:r>
              <a:rPr lang="ru-RU" sz="18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 </a:t>
            </a:r>
            <a:r>
              <a:rPr lang="ru-RU" sz="18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дерево мягкое, металл твердый.</a:t>
            </a:r>
            <a:r>
              <a:rPr lang="ru-RU" sz="18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>
              <a:solidFill>
                <a:srgbClr val="4521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970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C:\Users\1\Desktop\ОПЫТ С ДЕРЕВОМ ФОТО\IMG_10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748" y="930745"/>
            <a:ext cx="7927160" cy="5284774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1402" y="3644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1\Desktop\ОПЫТ С ДЕРЕВОМ ФОТО\IMG_10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213" y="930745"/>
            <a:ext cx="7941706" cy="5294471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1805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C:\Users\1\Desktop\ОПЫТ С ДЕРЕВОМ ФОТО\IMG_10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2610"/>
            <a:ext cx="7999168" cy="5332779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2834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C:\Users\1\Desktop\ОПЫТ С ДЕРЕВОМ ФОТО\IMG_10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288" y="668693"/>
            <a:ext cx="8280920" cy="5520613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59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 descr="C:\Users\1\Desktop\ОПЫТ С ДЕРЕВОМ ФОТО\IMG_10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978" y="703820"/>
            <a:ext cx="8175540" cy="5450360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7866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01752" y="116632"/>
            <a:ext cx="8686800" cy="1052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r>
              <a:rPr lang="ru-RU" sz="28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№8 </a:t>
            </a:r>
            <a:r>
              <a:rPr lang="ru-RU" sz="28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«Дерево можно пилить, рубить».</a:t>
            </a:r>
            <a:endParaRPr lang="ru-RU" sz="2800" b="1" dirty="0">
              <a:solidFill>
                <a:srgbClr val="4521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C:\Users\1\Desktop\для дерева\Screenshot_2019-04-04-11-32-3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298" b="50000"/>
          <a:stretch/>
        </p:blipFill>
        <p:spPr bwMode="auto">
          <a:xfrm>
            <a:off x="642904" y="1406874"/>
            <a:ext cx="7847687" cy="5061996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522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C:\Users\1\Desktop\ОПЫТ С ДЕРЕВОМ ФОТО\IMG_10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310" y="728700"/>
            <a:ext cx="8100900" cy="5400599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970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C:\Users\1\Desktop\ОПЫТ С ДЕРЕВОМ ФОТО\IMG_10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292" y="779316"/>
            <a:ext cx="8208912" cy="5472608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255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C:\Users\1\Desktop\ОПЫТ С ДЕРЕВОМ ФОТО\IMG_10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0274" y="714605"/>
            <a:ext cx="8143184" cy="5428789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255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C:\Users\1\Desktop\ОПЫТ С ДЕРЕВОМ ФОТО\IMG_10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752586"/>
            <a:ext cx="8098788" cy="5399192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255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4"/>
          <p:cNvSpPr txBox="1">
            <a:spLocks/>
          </p:cNvSpPr>
          <p:nvPr/>
        </p:nvSpPr>
        <p:spPr>
          <a:xfrm>
            <a:off x="899592" y="950979"/>
            <a:ext cx="7992888" cy="374441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BD0D9"/>
              </a:buClr>
              <a:buSzPct val="95000"/>
              <a:buFont typeface="Arial" panose="020B0604020202020204" pitchFamily="34" charset="0"/>
              <a:buNone/>
            </a:pPr>
            <a:r>
              <a:rPr lang="ru-RU" sz="2400" b="1" i="1" dirty="0" smtClean="0">
                <a:solidFill>
                  <a:srgbClr val="45210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Заключительный.</a:t>
            </a:r>
          </a:p>
          <a:p>
            <a:pPr marL="0" indent="0">
              <a:buClr>
                <a:srgbClr val="0BD0D9"/>
              </a:buClr>
              <a:buSzPct val="95000"/>
              <a:buFont typeface="Arial" panose="020B0604020202020204" pitchFamily="34" charset="0"/>
              <a:buNone/>
            </a:pPr>
            <a:r>
              <a:rPr 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Повторное обследование детей</a:t>
            </a:r>
            <a:r>
              <a:rPr lang="ru-RU" sz="2400" dirty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(беседа);</a:t>
            </a:r>
            <a:br>
              <a:rPr 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 альбомов: «Кому нужны деревья в лесу?»; «Как появляется бумага», «Необычные деревья мира»;</a:t>
            </a:r>
            <a:br>
              <a:rPr 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детских работ: «Деревья бывают разными»; </a:t>
            </a:r>
            <a:br>
              <a:rPr 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картотеки занимательных опытов и экспериментов;</a:t>
            </a:r>
            <a:br>
              <a:rPr 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консультаций для родителе по теме «Детских экспериментов»;</a:t>
            </a:r>
            <a:br>
              <a:rPr 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проекта на педсовете.</a:t>
            </a:r>
          </a:p>
          <a:p>
            <a:pPr marL="0" indent="0">
              <a:buClr>
                <a:srgbClr val="0BD0D9"/>
              </a:buClr>
              <a:buSzPct val="95000"/>
              <a:buFont typeface="Arial" panose="020B0604020202020204" pitchFamily="34" charset="0"/>
              <a:buNone/>
            </a:pPr>
            <a:endParaRPr lang="ru-RU" sz="2400" b="1" i="1" dirty="0" smtClean="0">
              <a:solidFill>
                <a:srgbClr val="464523"/>
              </a:solidFill>
              <a:latin typeface="Constantia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76970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C:\Users\1\Desktop\ОПЫТ С ДЕРЕВОМ ФОТО\IMG_10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735" y="836712"/>
            <a:ext cx="7978026" cy="5318684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255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C:\Users\1\Desktop\ОПЫТ С ДЕРЕВОМ ФОТО\IMG_10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786613"/>
            <a:ext cx="7927160" cy="5284774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255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47664" y="260648"/>
            <a:ext cx="6405895" cy="8194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r>
              <a:rPr lang="ru-RU" sz="28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№9</a:t>
            </a:r>
            <a:r>
              <a:rPr lang="ru-RU" sz="28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«Дерево можно красить».</a:t>
            </a:r>
            <a:endParaRPr lang="ru-RU" sz="2800" b="1" dirty="0">
              <a:solidFill>
                <a:srgbClr val="4521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1\Desktop\ОПЫТ С ДЕРЕВОМ ФОТО\IMG_11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0697" y="1412776"/>
            <a:ext cx="7672100" cy="5114734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970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1\Desktop\ОПЫТ С ДЕРЕВОМ ФОТО\IMG_11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041" y="792208"/>
            <a:ext cx="8101414" cy="5400942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970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1\Desktop\ОПЫТ С ДЕРЕВОМ ФОТО\IMG_11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297" y="836712"/>
            <a:ext cx="8082901" cy="5388600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970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3"/>
          <p:cNvSpPr txBox="1">
            <a:spLocks/>
          </p:cNvSpPr>
          <p:nvPr/>
        </p:nvSpPr>
        <p:spPr>
          <a:xfrm>
            <a:off x="1794440" y="116632"/>
            <a:ext cx="5544616" cy="1052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№ </a:t>
            </a:r>
            <a:r>
              <a:rPr lang="ru-RU" sz="28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28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«Дерево горит».</a:t>
            </a:r>
            <a:endParaRPr lang="ru-RU" sz="2800" b="1" dirty="0">
              <a:solidFill>
                <a:srgbClr val="4521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1\Desktop\ОПЫТ С ДЕРЕВОМ ФОТО\IMG_11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96726"/>
            <a:ext cx="7813382" cy="5208921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970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1\Desktop\ОПЫТ С ДЕРЕВОМ ФОТО\IMG_11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770" y="787762"/>
            <a:ext cx="8201956" cy="5467971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4406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1\Desktop\ОПЫТ С ДЕРЕВОМ ФОТО\IMG_11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225" y="815274"/>
            <a:ext cx="8025046" cy="5350030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4406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5576" y="591775"/>
            <a:ext cx="7560840" cy="5674449"/>
          </a:xfrm>
          <a:prstGeom prst="rect">
            <a:avLst/>
          </a:prstGeom>
          <a:noFill/>
          <a:ln w="38100">
            <a:solidFill>
              <a:srgbClr val="45210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6970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70985" y="116632"/>
            <a:ext cx="8686800" cy="1052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детских работ                                                    «Деревья бывают разными».</a:t>
            </a:r>
            <a:endParaRPr lang="ru-RU" sz="2800" b="1" dirty="0">
              <a:solidFill>
                <a:srgbClr val="4521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:\DCIM\104CANON\IMG_11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70232"/>
            <a:ext cx="7704856" cy="5136571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970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3"/>
          <p:cNvSpPr txBox="1">
            <a:spLocks/>
          </p:cNvSpPr>
          <p:nvPr/>
        </p:nvSpPr>
        <p:spPr>
          <a:xfrm>
            <a:off x="304800" y="188640"/>
            <a:ext cx="86868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работы:</a:t>
            </a:r>
            <a:endParaRPr lang="ru-RU" sz="3000" b="1" dirty="0">
              <a:solidFill>
                <a:srgbClr val="4521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4"/>
          <p:cNvSpPr txBox="1">
            <a:spLocks/>
          </p:cNvSpPr>
          <p:nvPr/>
        </p:nvSpPr>
        <p:spPr>
          <a:xfrm>
            <a:off x="304800" y="1052736"/>
            <a:ext cx="8686800" cy="56886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оформление в группе уголка экспериментирования и экологических исследований  «Юные исследователи»;</a:t>
            </a:r>
          </a:p>
          <a:p>
            <a:r>
              <a:rPr 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оформление картотеки занимательных экспериментов и опытов;</a:t>
            </a:r>
          </a:p>
          <a:p>
            <a:r>
              <a:rPr 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проведение бесед, занятий по теме проекта;</a:t>
            </a:r>
          </a:p>
          <a:p>
            <a:r>
              <a:rPr 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подбор дидактические игры;</a:t>
            </a:r>
          </a:p>
          <a:p>
            <a:r>
              <a:rPr 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наблюдения на прогулках  и в группе за деревьями;</a:t>
            </a:r>
          </a:p>
          <a:p>
            <a:r>
              <a:rPr 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чтение художественной литературы;</a:t>
            </a:r>
          </a:p>
          <a:p>
            <a:r>
              <a:rPr 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проведение опытов и экспериментов с древесиной;</a:t>
            </a:r>
          </a:p>
          <a:p>
            <a:r>
              <a:rPr 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изготовление альбомов «Кому нужны деревья в лесу?»,        «Как появляется бумага», «Необычные деревья мира»;</a:t>
            </a:r>
          </a:p>
          <a:p>
            <a:r>
              <a:rPr 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изготовление макета «Лес».</a:t>
            </a:r>
            <a:endParaRPr lang="ru-RU" sz="2400" dirty="0">
              <a:solidFill>
                <a:srgbClr val="4521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970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27648" y="17929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782537" y="260648"/>
            <a:ext cx="3888432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 «Лес».</a:t>
            </a:r>
            <a:endParaRPr lang="ru-RU" sz="2800" b="1" dirty="0">
              <a:solidFill>
                <a:srgbClr val="4521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I:\DCIM\104CANON\IMG_11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606" y="1268760"/>
            <a:ext cx="7720472" cy="5146981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970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5057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043608" y="1484784"/>
            <a:ext cx="6696744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3074" name="Picture 2" descr="C:\Users\1\Desktop\для дерева\Screenshot_2019-04-01-20-21-10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8729" y="2636912"/>
            <a:ext cx="3206169" cy="4014391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970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488297" y="692696"/>
            <a:ext cx="5976664" cy="5955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8" algn="ctr" rtl="0">
              <a:spcBef>
                <a:spcPct val="0"/>
              </a:spcBef>
            </a:pPr>
            <a:r>
              <a:rPr lang="ru-RU" sz="3000" b="1" kern="0" dirty="0" smtClean="0">
                <a:solidFill>
                  <a:srgbClr val="45210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Итоги:</a:t>
            </a:r>
            <a:r>
              <a:rPr lang="ru-RU" sz="3000" b="1" kern="0" dirty="0" smtClean="0">
                <a:solidFill>
                  <a:srgbClr val="46452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3000" kern="0" dirty="0" smtClean="0">
                <a:solidFill>
                  <a:srgbClr val="4645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3000" kern="0" dirty="0" smtClean="0">
                <a:solidFill>
                  <a:srgbClr val="4645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3000" kern="0" dirty="0">
              <a:solidFill>
                <a:srgbClr val="4645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259632" y="990464"/>
            <a:ext cx="6768752" cy="5328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Дети овладели  несложными способами экспериментирования.</a:t>
            </a:r>
          </a:p>
          <a:p>
            <a:pPr>
              <a:lnSpc>
                <a:spcPct val="150000"/>
              </a:lnSpc>
            </a:pPr>
            <a:r>
              <a:rPr lang="ru-RU" alt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 детей появились исследовательские умения. соответствующие возрасту (начали задавать вопросы природоведческого характера, устанавливают причинно-следственные связи).</a:t>
            </a:r>
          </a:p>
          <a:p>
            <a:pPr>
              <a:lnSpc>
                <a:spcPct val="150000"/>
              </a:lnSpc>
            </a:pPr>
            <a:r>
              <a:rPr lang="ru-RU" altLang="ru-RU" sz="2400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 ходе работы над проектом  у детей сформировались бережное и экономное отношение к природным ресурсам.</a:t>
            </a:r>
          </a:p>
          <a:p>
            <a:pPr>
              <a:lnSpc>
                <a:spcPct val="90000"/>
              </a:lnSpc>
            </a:pPr>
            <a:endParaRPr lang="ru-RU" altLang="ru-RU" sz="2500" dirty="0" smtClean="0">
              <a:solidFill>
                <a:srgbClr val="464523"/>
              </a:solidFill>
            </a:endParaRPr>
          </a:p>
          <a:p>
            <a:pPr algn="just">
              <a:lnSpc>
                <a:spcPct val="115000"/>
              </a:lnSpc>
              <a:buClr>
                <a:prstClr val="white">
                  <a:shade val="95000"/>
                </a:prstClr>
              </a:buClr>
            </a:pPr>
            <a:endParaRPr lang="ru-RU" sz="2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970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46856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894340" y="218488"/>
            <a:ext cx="734481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№ 1</a:t>
            </a:r>
            <a:br>
              <a:rPr lang="ru-RU" sz="28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452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«Дерево сберегает тепло».</a:t>
            </a:r>
            <a:endParaRPr lang="ru-RU" sz="2800" b="1" dirty="0">
              <a:solidFill>
                <a:srgbClr val="4521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44839" y="1484784"/>
            <a:ext cx="7920880" cy="2542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  <a:ea typeface="Calibri"/>
                <a:cs typeface="Times New Roman"/>
              </a:rPr>
              <a:t>-</a:t>
            </a:r>
            <a:r>
              <a:rPr lang="ru-RU" dirty="0">
                <a:solidFill>
                  <a:srgbClr val="452103"/>
                </a:solidFill>
                <a:ea typeface="Calibri"/>
                <a:cs typeface="Times New Roman"/>
              </a:rPr>
              <a:t>Ребята, а дерево теплое или холодное? Как узнать? Перед вами на  столах лежат 2 ложки. Приложите деревянную ложку к одной щеке, а металлическую - к другой. Что вы почувствовали, от какой ложки холодней</a:t>
            </a:r>
            <a:r>
              <a:rPr lang="ru-RU" dirty="0" smtClean="0">
                <a:solidFill>
                  <a:srgbClr val="452103"/>
                </a:solidFill>
                <a:ea typeface="Calibri"/>
                <a:cs typeface="Times New Roman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452103"/>
                </a:solidFill>
                <a:ea typeface="Calibri"/>
                <a:cs typeface="Times New Roman"/>
              </a:rPr>
              <a:t>Деревянная ложка теплее, металлическая </a:t>
            </a:r>
            <a:r>
              <a:rPr lang="ru-RU" dirty="0" err="1" smtClean="0">
                <a:solidFill>
                  <a:srgbClr val="452103"/>
                </a:solidFill>
                <a:ea typeface="Calibri"/>
                <a:cs typeface="Times New Roman"/>
              </a:rPr>
              <a:t>холднее</a:t>
            </a:r>
            <a:r>
              <a:rPr lang="ru-RU" dirty="0" smtClean="0">
                <a:solidFill>
                  <a:srgbClr val="452103"/>
                </a:solidFill>
                <a:ea typeface="Calibri"/>
                <a:cs typeface="Times New Roman"/>
              </a:rPr>
              <a:t>.</a:t>
            </a:r>
            <a:r>
              <a:rPr lang="ru-RU" dirty="0">
                <a:solidFill>
                  <a:srgbClr val="452103"/>
                </a:solidFill>
                <a:ea typeface="Calibri"/>
                <a:cs typeface="Times New Roman"/>
              </a:rPr>
              <a:t/>
            </a:r>
            <a:br>
              <a:rPr lang="ru-RU" dirty="0">
                <a:solidFill>
                  <a:srgbClr val="452103"/>
                </a:solidFill>
                <a:ea typeface="Calibri"/>
                <a:cs typeface="Times New Roman"/>
              </a:rPr>
            </a:br>
            <a:r>
              <a:rPr lang="ru-RU" dirty="0">
                <a:solidFill>
                  <a:srgbClr val="452103"/>
                </a:solidFill>
                <a:ea typeface="Calibri"/>
                <a:cs typeface="Times New Roman"/>
              </a:rPr>
              <a:t>Вывод: </a:t>
            </a:r>
            <a:r>
              <a:rPr lang="ru-RU" b="1" dirty="0">
                <a:solidFill>
                  <a:srgbClr val="452103"/>
                </a:solidFill>
                <a:ea typeface="Calibri"/>
                <a:cs typeface="Times New Roman"/>
              </a:rPr>
              <a:t>Дерево удерживает тепло и не пропускает холод, поэтому из него строят теплые деревянные дома.</a:t>
            </a:r>
            <a:endParaRPr lang="ru-RU" dirty="0">
              <a:solidFill>
                <a:srgbClr val="452103"/>
              </a:solidFill>
            </a:endParaRPr>
          </a:p>
        </p:txBody>
      </p:sp>
      <p:pic>
        <p:nvPicPr>
          <p:cNvPr id="5125" name="Picture 5" descr="C:\Users\1\Desktop\для дерева\Screenshot_2019-04-04-10-57-1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90" t="5000" r="15762" b="67949"/>
          <a:stretch/>
        </p:blipFill>
        <p:spPr bwMode="auto">
          <a:xfrm rot="21056874">
            <a:off x="4347212" y="4129346"/>
            <a:ext cx="3239146" cy="2061275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1\Desktop\для дерева\Screenshot_2019-04-04-10-52-09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27" t="27373" r="6610" b="15678"/>
          <a:stretch/>
        </p:blipFill>
        <p:spPr bwMode="auto">
          <a:xfrm rot="21023357">
            <a:off x="1394646" y="4190722"/>
            <a:ext cx="2160538" cy="2391109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970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ля дерева\Screenshot_2019-04-01-20-20-29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"/>
          <a:stretch/>
        </p:blipFill>
        <p:spPr bwMode="auto">
          <a:xfrm>
            <a:off x="-69742" y="0"/>
            <a:ext cx="927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1\Desktop\ОПЫТ С ДЕРЕВОМ ФОТО\IMG_10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357" y="746398"/>
            <a:ext cx="8108781" cy="5405854"/>
          </a:xfrm>
          <a:prstGeom prst="rect">
            <a:avLst/>
          </a:prstGeom>
          <a:noFill/>
          <a:ln w="38100">
            <a:solidFill>
              <a:srgbClr val="45210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6213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568</TotalTime>
  <Words>563</Words>
  <Application>Microsoft Office PowerPoint</Application>
  <PresentationFormat>Экран (4:3)</PresentationFormat>
  <Paragraphs>69</Paragraphs>
  <Slides>61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Тема Office</vt:lpstr>
      <vt:lpstr> Исследовательский проект                                              в средней группе «Удивительные свойства Дерева».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Sara Yasmeen (Wipro Technologies)</dc:creator>
  <cp:lastModifiedBy>1</cp:lastModifiedBy>
  <cp:revision>52</cp:revision>
  <dcterms:created xsi:type="dcterms:W3CDTF">2010-02-23T11:30:32Z</dcterms:created>
  <dcterms:modified xsi:type="dcterms:W3CDTF">2019-04-08T17:37:33Z</dcterms:modified>
</cp:coreProperties>
</file>