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72" r:id="rId7"/>
    <p:sldId id="261" r:id="rId8"/>
    <p:sldId id="273" r:id="rId9"/>
    <p:sldId id="262" r:id="rId10"/>
    <p:sldId id="263" r:id="rId11"/>
    <p:sldId id="264" r:id="rId12"/>
    <p:sldId id="267" r:id="rId13"/>
    <p:sldId id="265" r:id="rId14"/>
    <p:sldId id="268" r:id="rId15"/>
    <p:sldId id="274" r:id="rId16"/>
    <p:sldId id="277" r:id="rId17"/>
    <p:sldId id="280" r:id="rId18"/>
    <p:sldId id="266" r:id="rId19"/>
    <p:sldId id="285" r:id="rId20"/>
    <p:sldId id="278" r:id="rId21"/>
    <p:sldId id="275" r:id="rId22"/>
    <p:sldId id="276" r:id="rId23"/>
    <p:sldId id="270" r:id="rId24"/>
    <p:sldId id="282" r:id="rId25"/>
    <p:sldId id="283" r:id="rId26"/>
    <p:sldId id="284" r:id="rId27"/>
    <p:sldId id="279" r:id="rId28"/>
    <p:sldId id="271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6" autoAdjust="0"/>
    <p:restoredTop sz="94662" autoAdjust="0"/>
  </p:normalViewPr>
  <p:slideViewPr>
    <p:cSldViewPr>
      <p:cViewPr varScale="1">
        <p:scale>
          <a:sx n="69" d="100"/>
          <a:sy n="69" d="100"/>
        </p:scale>
        <p:origin x="60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37.png"/><Relationship Id="rId12" Type="http://schemas.openxmlformats.org/officeDocument/2006/relationships/image" Target="../media/image5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60648"/>
            <a:ext cx="8496944" cy="6408712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4000" b="1" dirty="0" smtClean="0">
                <a:effectLst/>
              </a:rPr>
              <a:t>Индивидуально-подгрупповая работа по коррекции звукопроизношения.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>Автоматизация </a:t>
            </a:r>
            <a:r>
              <a:rPr lang="ru-RU" sz="4000" b="1" dirty="0"/>
              <a:t>звука С </a:t>
            </a:r>
            <a:r>
              <a:rPr lang="ru-RU" sz="4000" b="1" dirty="0" smtClean="0"/>
              <a:t>в открытых слогах</a:t>
            </a:r>
            <a:br>
              <a:rPr lang="ru-RU" sz="4000" b="1" dirty="0" smtClean="0"/>
            </a:br>
            <a:r>
              <a:rPr lang="ru-RU" sz="4000" b="1" dirty="0"/>
              <a:t/>
            </a:r>
            <a:br>
              <a:rPr lang="ru-RU" sz="4000" b="1" dirty="0"/>
            </a:br>
            <a:r>
              <a:rPr lang="ru-RU" sz="2400" b="1" dirty="0" smtClean="0">
                <a:ea typeface="+mn-ea"/>
                <a:cs typeface="+mn-cs"/>
              </a:rPr>
              <a:t>Учитель </a:t>
            </a:r>
            <a:r>
              <a:rPr lang="ru-RU" sz="2400" b="1" dirty="0">
                <a:ea typeface="+mn-ea"/>
                <a:cs typeface="+mn-cs"/>
              </a:rPr>
              <a:t>– логопед ДОУ № 16:</a:t>
            </a:r>
            <a:br>
              <a:rPr lang="ru-RU" sz="2400" b="1" dirty="0">
                <a:ea typeface="+mn-ea"/>
                <a:cs typeface="+mn-cs"/>
              </a:rPr>
            </a:br>
            <a:r>
              <a:rPr lang="ru-RU" sz="2400" b="1" dirty="0">
                <a:ea typeface="+mn-ea"/>
                <a:cs typeface="+mn-cs"/>
              </a:rPr>
              <a:t>Новикова Л.Н.</a:t>
            </a:r>
            <a:br>
              <a:rPr lang="ru-RU" sz="2400" b="1" dirty="0">
                <a:ea typeface="+mn-ea"/>
                <a:cs typeface="+mn-cs"/>
              </a:rPr>
            </a:b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95936" y="5517232"/>
            <a:ext cx="4824536" cy="288032"/>
          </a:xfrm>
        </p:spPr>
        <p:txBody>
          <a:bodyPr>
            <a:normAutofit fontScale="62500" lnSpcReduction="20000"/>
          </a:bodyPr>
          <a:lstStyle/>
          <a:p>
            <a:r>
              <a:rPr lang="ru-RU" sz="2400" b="1" dirty="0" smtClean="0"/>
              <a:t>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2339672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- А какой </a:t>
            </a:r>
            <a:r>
              <a:rPr lang="ru-RU" dirty="0" smtClean="0"/>
              <a:t>ветер </a:t>
            </a:r>
            <a:r>
              <a:rPr lang="ru-RU" dirty="0"/>
              <a:t>дует? (холодный</a:t>
            </a:r>
            <a:r>
              <a:rPr lang="ru-RU" dirty="0" smtClean="0"/>
              <a:t>).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/>
              <a:t>- А </a:t>
            </a:r>
            <a:r>
              <a:rPr lang="ru-RU" dirty="0" smtClean="0"/>
              <a:t>голос </a:t>
            </a:r>
            <a:r>
              <a:rPr lang="ru-RU" dirty="0"/>
              <a:t>спит или звенит? (спит).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C:\Users\admin\AppData\Local\Microsoft\Windows\INetCache\IE\T6TDLWP8\Колокольчик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764" y="4660209"/>
            <a:ext cx="1924550" cy="213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AppData\Local\Microsoft\Windows\INetCache\IE\YWUTSOQJ\9252-wind-turbines-in-winter-pv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060848"/>
            <a:ext cx="1601582" cy="2403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5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- А теперь ты одна </a:t>
            </a:r>
            <a:r>
              <a:rPr lang="ru-RU" dirty="0" smtClean="0"/>
              <a:t>спой песенку насоса</a:t>
            </a:r>
            <a:endParaRPr lang="ru-RU" dirty="0"/>
          </a:p>
          <a:p>
            <a:r>
              <a:rPr lang="ru-RU" dirty="0" smtClean="0"/>
              <a:t>- </a:t>
            </a:r>
            <a:r>
              <a:rPr lang="ru-RU" dirty="0"/>
              <a:t>Д</a:t>
            </a:r>
            <a:r>
              <a:rPr lang="ru-RU" dirty="0" smtClean="0"/>
              <a:t>авай </a:t>
            </a:r>
            <a:r>
              <a:rPr lang="ru-RU" dirty="0"/>
              <a:t>поможем и накачаем слонику колёса на самокате:</a:t>
            </a:r>
          </a:p>
          <a:p>
            <a:r>
              <a:rPr lang="ru-RU" dirty="0"/>
              <a:t>Переднее колесо накачаем вместе, а заднее ты сама.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bicycle-pump-clipart-1.gif"/>
          <p:cNvPicPr/>
          <p:nvPr/>
        </p:nvPicPr>
        <p:blipFill>
          <a:blip r:embed="rId2"/>
          <a:stretch>
            <a:fillRect/>
          </a:stretch>
        </p:blipFill>
        <p:spPr>
          <a:xfrm>
            <a:off x="6012160" y="4267297"/>
            <a:ext cx="1834854" cy="2097319"/>
          </a:xfrm>
          <a:prstGeom prst="rect">
            <a:avLst/>
          </a:prstGeom>
        </p:spPr>
      </p:pic>
      <p:pic>
        <p:nvPicPr>
          <p:cNvPr id="4098" name="Picture 2" descr="C:\Users\admin\Desktop\Rich-Toys-А62_en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541948"/>
            <a:ext cx="1822668" cy="182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68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2204864"/>
            <a:ext cx="8496943" cy="3921299"/>
          </a:xfrm>
        </p:spPr>
        <p:txBody>
          <a:bodyPr/>
          <a:lstStyle/>
          <a:p>
            <a:r>
              <a:rPr lang="ru-RU" dirty="0"/>
              <a:t>П</a:t>
            </a:r>
            <a:r>
              <a:rPr lang="ru-RU" dirty="0" smtClean="0"/>
              <a:t>альчики здороваются</a:t>
            </a:r>
            <a:r>
              <a:rPr lang="ru-RU" dirty="0"/>
              <a:t> </a:t>
            </a:r>
            <a:r>
              <a:rPr lang="ru-RU" dirty="0" err="1"/>
              <a:t>с</a:t>
            </a:r>
            <a:r>
              <a:rPr lang="ru-RU" dirty="0" err="1" smtClean="0"/>
              <a:t>а-са-са</a:t>
            </a:r>
            <a:r>
              <a:rPr lang="ru-RU" dirty="0"/>
              <a:t>, со-со-со, су-су-су, </a:t>
            </a:r>
            <a:r>
              <a:rPr lang="ru-RU" dirty="0" err="1"/>
              <a:t>сы-сы-сы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 err="1" smtClean="0"/>
              <a:t>Са</a:t>
            </a:r>
            <a:r>
              <a:rPr lang="ru-RU" dirty="0" smtClean="0"/>
              <a:t>-со-су-</a:t>
            </a:r>
            <a:r>
              <a:rPr lang="ru-RU" dirty="0" err="1" smtClean="0"/>
              <a:t>сы</a:t>
            </a:r>
            <a:r>
              <a:rPr lang="ru-RU" dirty="0" smtClean="0"/>
              <a:t>       </a:t>
            </a:r>
            <a:r>
              <a:rPr lang="ru-RU" dirty="0" err="1" smtClean="0"/>
              <a:t>сы</a:t>
            </a:r>
            <a:r>
              <a:rPr lang="ru-RU" dirty="0" smtClean="0"/>
              <a:t>-су-</a:t>
            </a:r>
            <a:r>
              <a:rPr lang="ru-RU" dirty="0" err="1" smtClean="0"/>
              <a:t>са</a:t>
            </a:r>
            <a:r>
              <a:rPr lang="ru-RU" dirty="0" smtClean="0"/>
              <a:t>-со       су-</a:t>
            </a:r>
            <a:r>
              <a:rPr lang="ru-RU" dirty="0" err="1" smtClean="0"/>
              <a:t>са</a:t>
            </a:r>
            <a:r>
              <a:rPr lang="ru-RU" dirty="0" smtClean="0"/>
              <a:t>-со-</a:t>
            </a:r>
            <a:r>
              <a:rPr lang="ru-RU" dirty="0" err="1" smtClean="0"/>
              <a:t>сы</a:t>
            </a:r>
            <a:r>
              <a:rPr lang="ru-RU" dirty="0" smtClean="0"/>
              <a:t> и т.д.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u="sng" dirty="0"/>
              <a:t>Закрепляем звук С в слогах</a:t>
            </a:r>
            <a:r>
              <a:rPr lang="ru-RU" dirty="0"/>
              <a:t> </a:t>
            </a:r>
          </a:p>
        </p:txBody>
      </p:sp>
      <p:pic>
        <p:nvPicPr>
          <p:cNvPr id="7170" name="Picture 2" descr="C:\Users\admin\Desktop\33453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551" y="4077072"/>
            <a:ext cx="4738104" cy="221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74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С, М, П, С, К, С, Т, Н и т.д.</a:t>
            </a:r>
          </a:p>
          <a:p>
            <a:endParaRPr lang="ru-RU" dirty="0"/>
          </a:p>
          <a:p>
            <a:r>
              <a:rPr lang="ru-RU" dirty="0"/>
              <a:t> </a:t>
            </a:r>
            <a:r>
              <a:rPr lang="ru-RU" dirty="0" smtClean="0"/>
              <a:t>СА, ТО, ПУ, СЫ, КА, МЫ, СУ и т.д.</a:t>
            </a:r>
          </a:p>
          <a:p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МАК, СУП, КОТ, ДЫМ, СОН, СОМ, ДОМ, СЫР и т.д.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Игра : «Хлопни в ладоши, когда услышишь звук –С»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93960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2348880"/>
            <a:ext cx="8784976" cy="4509120"/>
          </a:xfrm>
        </p:spPr>
        <p:txBody>
          <a:bodyPr>
            <a:normAutofit/>
          </a:bodyPr>
          <a:lstStyle/>
          <a:p>
            <a:r>
              <a:rPr lang="ru-RU" dirty="0" err="1"/>
              <a:t>Са-са-са</a:t>
            </a:r>
            <a:r>
              <a:rPr lang="ru-RU" dirty="0"/>
              <a:t> – сад, </a:t>
            </a:r>
            <a:r>
              <a:rPr lang="ru-RU" dirty="0" smtClean="0"/>
              <a:t>сам, сани, самокат,</a:t>
            </a:r>
          </a:p>
          <a:p>
            <a:r>
              <a:rPr lang="ru-RU" dirty="0" smtClean="0"/>
              <a:t>Самолет, о-</a:t>
            </a:r>
            <a:r>
              <a:rPr lang="ru-RU" dirty="0" err="1" smtClean="0"/>
              <a:t>са</a:t>
            </a:r>
            <a:r>
              <a:rPr lang="ru-RU" dirty="0" smtClean="0"/>
              <a:t>, ко-</a:t>
            </a:r>
            <a:r>
              <a:rPr lang="ru-RU" dirty="0" err="1" smtClean="0"/>
              <a:t>са</a:t>
            </a:r>
            <a:r>
              <a:rPr lang="ru-RU" dirty="0" smtClean="0"/>
              <a:t>, </a:t>
            </a:r>
            <a:r>
              <a:rPr lang="ru-RU" dirty="0" err="1" smtClean="0"/>
              <a:t>ро-са</a:t>
            </a:r>
            <a:r>
              <a:rPr lang="ru-RU" dirty="0" smtClean="0"/>
              <a:t>, поло-</a:t>
            </a:r>
            <a:r>
              <a:rPr lang="ru-RU" dirty="0" err="1" smtClean="0"/>
              <a:t>са</a:t>
            </a:r>
            <a:endParaRPr lang="ru-RU" dirty="0"/>
          </a:p>
          <a:p>
            <a:r>
              <a:rPr lang="ru-RU" dirty="0"/>
              <a:t>Со-со-со – сок, </a:t>
            </a:r>
            <a:r>
              <a:rPr lang="ru-RU" dirty="0" smtClean="0"/>
              <a:t>сом, сон, соль, Соня, совы,</a:t>
            </a:r>
          </a:p>
          <a:p>
            <a:r>
              <a:rPr lang="ru-RU" dirty="0"/>
              <a:t>с</a:t>
            </a:r>
            <a:r>
              <a:rPr lang="ru-RU" dirty="0" smtClean="0"/>
              <a:t>оты, сода, сотня, соболь, коле-со</a:t>
            </a:r>
          </a:p>
          <a:p>
            <a:r>
              <a:rPr lang="ru-RU" dirty="0" smtClean="0"/>
              <a:t>Су-су-су – суп, сук, </a:t>
            </a:r>
            <a:r>
              <a:rPr lang="ru-RU" dirty="0"/>
              <a:t>с</a:t>
            </a:r>
            <a:r>
              <a:rPr lang="ru-RU" dirty="0" smtClean="0"/>
              <a:t>удак, судно, сухо, сумка</a:t>
            </a:r>
          </a:p>
          <a:p>
            <a:r>
              <a:rPr lang="ru-RU" dirty="0" err="1" smtClean="0"/>
              <a:t>Сы-сы-сы</a:t>
            </a:r>
            <a:r>
              <a:rPr lang="ru-RU" dirty="0" smtClean="0"/>
              <a:t> – сын, сыт, сыч, сыр, у-</a:t>
            </a:r>
            <a:r>
              <a:rPr lang="ru-RU" dirty="0" err="1" smtClean="0"/>
              <a:t>сы</a:t>
            </a:r>
            <a:r>
              <a:rPr lang="ru-RU" dirty="0" smtClean="0"/>
              <a:t>, </a:t>
            </a:r>
            <a:r>
              <a:rPr lang="ru-RU" dirty="0" err="1" smtClean="0"/>
              <a:t>ве-сы</a:t>
            </a:r>
            <a:r>
              <a:rPr lang="ru-RU" dirty="0" smtClean="0"/>
              <a:t>,</a:t>
            </a:r>
          </a:p>
          <a:p>
            <a:r>
              <a:rPr lang="ru-RU" dirty="0"/>
              <a:t>к</a:t>
            </a:r>
            <a:r>
              <a:rPr lang="ru-RU" dirty="0" smtClean="0"/>
              <a:t>о-</a:t>
            </a:r>
            <a:r>
              <a:rPr lang="ru-RU" dirty="0" err="1" smtClean="0"/>
              <a:t>сы</a:t>
            </a:r>
            <a:r>
              <a:rPr lang="ru-RU" dirty="0" smtClean="0"/>
              <a:t>, </a:t>
            </a:r>
            <a:r>
              <a:rPr lang="ru-RU" dirty="0" err="1" smtClean="0"/>
              <a:t>бу-сы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>
            <a:normAutofit fontScale="90000"/>
          </a:bodyPr>
          <a:lstStyle/>
          <a:p>
            <a:r>
              <a:rPr lang="ru-RU" dirty="0"/>
              <a:t>Закрепляем звук С </a:t>
            </a:r>
            <a:r>
              <a:rPr lang="ru-RU" dirty="0" smtClean="0"/>
              <a:t>в слогах, </a:t>
            </a:r>
            <a:r>
              <a:rPr lang="ru-RU" dirty="0"/>
              <a:t>словах </a:t>
            </a:r>
          </a:p>
        </p:txBody>
      </p:sp>
      <p:pic>
        <p:nvPicPr>
          <p:cNvPr id="8194" name="Picture 2" descr="C:\Users\admin\Desktop\1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965516"/>
            <a:ext cx="2664296" cy="170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\Desktop\apelsinovyj_sok_c51g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7" y="5373218"/>
            <a:ext cx="1800199" cy="122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760" y="5373217"/>
            <a:ext cx="1368152" cy="12241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960" y="5157192"/>
            <a:ext cx="1826580" cy="15715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426" y="5692157"/>
            <a:ext cx="1371930" cy="10365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1575" y="3632699"/>
            <a:ext cx="2837669" cy="163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5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Четко произнеси слова. Выбери общий слог: </a:t>
            </a:r>
            <a:br>
              <a:rPr lang="ru-RU" sz="3200" dirty="0" smtClean="0"/>
            </a:br>
            <a:r>
              <a:rPr lang="ru-RU" sz="3200" dirty="0" smtClean="0"/>
              <a:t>су </a:t>
            </a:r>
            <a:r>
              <a:rPr lang="ru-RU" sz="3200" dirty="0" err="1" smtClean="0"/>
              <a:t>са</a:t>
            </a:r>
            <a:r>
              <a:rPr lang="ru-RU" sz="3200" dirty="0" smtClean="0"/>
              <a:t> со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2776"/>
            <a:ext cx="2232086" cy="17281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1412776"/>
            <a:ext cx="1800200" cy="14401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1268760"/>
            <a:ext cx="1799655" cy="18722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1" y="3429000"/>
            <a:ext cx="1789695" cy="13681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2990" y="3140968"/>
            <a:ext cx="2035113" cy="16561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3728" y="3276600"/>
            <a:ext cx="2304255" cy="15205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5458" y="5382813"/>
            <a:ext cx="1965598" cy="14615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8005" y="5238150"/>
            <a:ext cx="1434075" cy="15841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3723" y="5382813"/>
            <a:ext cx="1356630" cy="132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340768"/>
            <a:ext cx="8712967" cy="5400600"/>
          </a:xfrm>
        </p:spPr>
        <p:txBody>
          <a:bodyPr/>
          <a:lstStyle/>
          <a:p>
            <a:r>
              <a:rPr lang="ru-RU" dirty="0" smtClean="0"/>
              <a:t>Сад – сам – сани – сайка</a:t>
            </a:r>
          </a:p>
          <a:p>
            <a:r>
              <a:rPr lang="ru-RU" dirty="0" smtClean="0"/>
              <a:t>Сани – сайка – сам - сад и т.д. </a:t>
            </a:r>
            <a:endParaRPr lang="ru-RU" dirty="0"/>
          </a:p>
          <a:p>
            <a:r>
              <a:rPr lang="ru-RU" dirty="0" smtClean="0"/>
              <a:t>Лиса – коса – роса – полоса</a:t>
            </a:r>
          </a:p>
          <a:p>
            <a:r>
              <a:rPr lang="ru-RU" dirty="0" smtClean="0"/>
              <a:t>Роса – коса – лиса – полоса  и т.д.</a:t>
            </a:r>
          </a:p>
          <a:p>
            <a:r>
              <a:rPr lang="ru-RU" dirty="0" smtClean="0"/>
              <a:t>Сок – сом – сода – сова</a:t>
            </a:r>
          </a:p>
          <a:p>
            <a:r>
              <a:rPr lang="ru-RU" dirty="0" smtClean="0"/>
              <a:t>Сова – сода – сок – сом  и т.д.</a:t>
            </a:r>
          </a:p>
          <a:p>
            <a:r>
              <a:rPr lang="ru-RU" dirty="0" smtClean="0"/>
              <a:t>Суп – судак – сумка – судно</a:t>
            </a:r>
          </a:p>
          <a:p>
            <a:r>
              <a:rPr lang="ru-RU" dirty="0" smtClean="0"/>
              <a:t>Судак – сумка -  судно – суп и т.д.</a:t>
            </a:r>
          </a:p>
          <a:p>
            <a:r>
              <a:rPr lang="ru-RU" dirty="0" smtClean="0"/>
              <a:t>Сын – сыр – сыт – сыч </a:t>
            </a:r>
          </a:p>
          <a:p>
            <a:r>
              <a:rPr lang="ru-RU" dirty="0" smtClean="0"/>
              <a:t>Сыт – сыч – сыр – сын и т.д.</a:t>
            </a:r>
          </a:p>
          <a:p>
            <a:r>
              <a:rPr lang="ru-RU" dirty="0" smtClean="0"/>
              <a:t>Усы – весы – косы – бусы</a:t>
            </a:r>
          </a:p>
          <a:p>
            <a:r>
              <a:rPr lang="ru-RU" dirty="0" smtClean="0"/>
              <a:t>Косы – весы – бусы - усы и т.д.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Игра: «Запомни, повтори»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7" y="2343182"/>
            <a:ext cx="3960439" cy="425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2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844824"/>
            <a:ext cx="1152127" cy="108086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57039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Игра «1-10»</a:t>
            </a:r>
            <a:endParaRPr lang="ru-RU" dirty="0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647" y="3993491"/>
            <a:ext cx="1152127" cy="1080865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4365104"/>
            <a:ext cx="1152127" cy="1080865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7020" y="3182948"/>
            <a:ext cx="1152127" cy="10808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2618624"/>
            <a:ext cx="1152244" cy="10851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20" y="3160571"/>
            <a:ext cx="1317526" cy="10864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0389" y="1930072"/>
            <a:ext cx="1317526" cy="10864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2300" y="3983192"/>
            <a:ext cx="1317526" cy="10864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6201" y="5661993"/>
            <a:ext cx="1317526" cy="10864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347" y="4808988"/>
            <a:ext cx="1039168" cy="108012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6658" y="3183693"/>
            <a:ext cx="1039168" cy="108012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338" y="5349048"/>
            <a:ext cx="1039168" cy="108012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7206" y="2675212"/>
            <a:ext cx="1039168" cy="108012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1645" y="1881872"/>
            <a:ext cx="1039168" cy="108012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7491" y="1756509"/>
            <a:ext cx="1039168" cy="108012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5954" y="5126300"/>
            <a:ext cx="1039168" cy="1080120"/>
          </a:xfrm>
          <a:prstGeom prst="rect">
            <a:avLst/>
          </a:prstGeom>
        </p:spPr>
      </p:pic>
      <p:pic>
        <p:nvPicPr>
          <p:cNvPr id="20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699" y="5493229"/>
            <a:ext cx="1152127" cy="108086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0837" y="1298215"/>
            <a:ext cx="1317526" cy="108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80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Игра «Назови лишнюю картинку»</a:t>
            </a:r>
            <a:endParaRPr lang="ru-RU" sz="3200" dirty="0"/>
          </a:p>
        </p:txBody>
      </p:sp>
      <p:pic>
        <p:nvPicPr>
          <p:cNvPr id="6147" name="Picture 3" descr="C:\Users\admin\Desktop\q_opera_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347" y="1466781"/>
            <a:ext cx="2694781" cy="215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6322" y="1775584"/>
            <a:ext cx="2564110" cy="169149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7200" y="1620645"/>
            <a:ext cx="2170584" cy="19605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37" y="3897362"/>
            <a:ext cx="2284115" cy="27213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138" y="4725078"/>
            <a:ext cx="1917599" cy="18215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6737" y="4655351"/>
            <a:ext cx="1944216" cy="19610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8092" y="4534544"/>
            <a:ext cx="2572250" cy="220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20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64288" y="28097"/>
            <a:ext cx="1833413" cy="258011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260648"/>
            <a:ext cx="8507288" cy="936104"/>
          </a:xfrm>
        </p:spPr>
        <p:txBody>
          <a:bodyPr>
            <a:normAutofit/>
          </a:bodyPr>
          <a:lstStyle/>
          <a:p>
            <a:pPr algn="l"/>
            <a:r>
              <a:rPr lang="ru-RU" sz="3600" dirty="0" smtClean="0"/>
              <a:t>Игра: «Подари подарки Соне»</a:t>
            </a:r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669" y="3275955"/>
            <a:ext cx="2179374" cy="18722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40" y="1730559"/>
            <a:ext cx="1752600" cy="1524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7612" y="1403350"/>
            <a:ext cx="2016224" cy="19650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073" y="5192052"/>
            <a:ext cx="1525352" cy="15065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5805" y="3141003"/>
            <a:ext cx="2111896" cy="19364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3356" y="5247966"/>
            <a:ext cx="1836936" cy="13555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512" y="3618515"/>
            <a:ext cx="1772951" cy="14666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6824" y="5192052"/>
            <a:ext cx="1514023" cy="16659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52463" y="5375546"/>
            <a:ext cx="1751822" cy="149378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7737" y="1730559"/>
            <a:ext cx="1362980" cy="141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38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37 -0.00556 L -0.01337 0.12338 C -0.01337 0.18101 0.07934 0.25231 0.15468 0.25231 L 0.32291 0.25231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06" y="1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07407E-6 L -0.39219 0.0268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18" y="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L -0.04687 -0.2358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4" y="-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4 -0.00162 L 0.33194 -0.2516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7.40741E-7 L 0.35209 -0.0085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04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51520" y="1988840"/>
            <a:ext cx="8640959" cy="4137323"/>
          </a:xfrm>
        </p:spPr>
        <p:txBody>
          <a:bodyPr>
            <a:normAutofit/>
          </a:bodyPr>
          <a:lstStyle/>
          <a:p>
            <a:r>
              <a:rPr lang="ru-RU" u="sng" dirty="0"/>
              <a:t>Коррекционно-образовательные задачи</a:t>
            </a:r>
            <a:r>
              <a:rPr lang="ru-RU" dirty="0"/>
              <a:t>: развивать правильную артикуляцию звука </a:t>
            </a:r>
            <a:r>
              <a:rPr lang="ru-RU" dirty="0" smtClean="0"/>
              <a:t>С путём </a:t>
            </a:r>
            <a:r>
              <a:rPr lang="ru-RU" dirty="0"/>
              <a:t>применения разнообразных методов и </a:t>
            </a:r>
            <a:r>
              <a:rPr lang="ru-RU" dirty="0" smtClean="0"/>
              <a:t>приёмов; автоматизация звука С в слогах, словах и предложениях</a:t>
            </a:r>
            <a:endParaRPr lang="ru-RU" dirty="0"/>
          </a:p>
          <a:p>
            <a:r>
              <a:rPr lang="ru-RU" u="sng" dirty="0"/>
              <a:t>Коррекционно-развивающие</a:t>
            </a:r>
            <a:r>
              <a:rPr lang="ru-RU" dirty="0"/>
              <a:t>: развивать фонематический слух и мелкую моторику пальцев.</a:t>
            </a:r>
          </a:p>
          <a:p>
            <a:r>
              <a:rPr lang="ru-RU" u="sng" dirty="0"/>
              <a:t>Коррекционно-воспитательные</a:t>
            </a:r>
            <a:r>
              <a:rPr lang="ru-RU" dirty="0"/>
              <a:t>: воспитывать усидчивость, умение следить за собственной речью.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Задачи 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022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052736"/>
            <a:ext cx="8712967" cy="5616624"/>
          </a:xfrm>
        </p:spPr>
        <p:txBody>
          <a:bodyPr/>
          <a:lstStyle/>
          <a:p>
            <a:r>
              <a:rPr lang="ru-RU" dirty="0" err="1" smtClean="0"/>
              <a:t>Са-са-са</a:t>
            </a:r>
            <a:r>
              <a:rPr lang="ru-RU" dirty="0" smtClean="0"/>
              <a:t> – вот летит оса     </a:t>
            </a:r>
          </a:p>
          <a:p>
            <a:r>
              <a:rPr lang="ru-RU" dirty="0" smtClean="0"/>
              <a:t> </a:t>
            </a:r>
            <a:r>
              <a:rPr lang="ru-RU" dirty="0" err="1" smtClean="0"/>
              <a:t>Са-са-са</a:t>
            </a:r>
            <a:r>
              <a:rPr lang="ru-RU" dirty="0" smtClean="0"/>
              <a:t> – укусила в нос оса</a:t>
            </a:r>
          </a:p>
          <a:p>
            <a:r>
              <a:rPr lang="ru-RU" dirty="0" err="1" smtClean="0"/>
              <a:t>Са-са-са</a:t>
            </a:r>
            <a:r>
              <a:rPr lang="ru-RU" dirty="0" smtClean="0"/>
              <a:t> – в лесу бегает лиса   </a:t>
            </a:r>
          </a:p>
          <a:p>
            <a:r>
              <a:rPr lang="ru-RU" dirty="0" smtClean="0"/>
              <a:t> </a:t>
            </a:r>
            <a:r>
              <a:rPr lang="ru-RU" dirty="0" err="1" smtClean="0"/>
              <a:t>Са-са-са</a:t>
            </a:r>
            <a:r>
              <a:rPr lang="ru-RU" dirty="0" smtClean="0"/>
              <a:t> – у Сони коса</a:t>
            </a:r>
          </a:p>
          <a:p>
            <a:r>
              <a:rPr lang="ru-RU" dirty="0" smtClean="0"/>
              <a:t>Со-со-со – покатилось колесо</a:t>
            </a:r>
          </a:p>
          <a:p>
            <a:r>
              <a:rPr lang="ru-RU" dirty="0" smtClean="0"/>
              <a:t>Су-су-су – сумку я несу</a:t>
            </a:r>
          </a:p>
          <a:p>
            <a:endParaRPr lang="ru-RU" dirty="0" smtClean="0"/>
          </a:p>
          <a:p>
            <a:r>
              <a:rPr lang="ru-RU" dirty="0" err="1" smtClean="0"/>
              <a:t>Сы-сы-сы</a:t>
            </a:r>
            <a:r>
              <a:rPr lang="ru-RU" dirty="0" smtClean="0"/>
              <a:t> – у сома усы </a:t>
            </a:r>
          </a:p>
          <a:p>
            <a:endParaRPr lang="ru-RU" dirty="0" smtClean="0"/>
          </a:p>
          <a:p>
            <a:r>
              <a:rPr lang="ru-RU" dirty="0" err="1" smtClean="0"/>
              <a:t>Сы-сы-сы</a:t>
            </a:r>
            <a:r>
              <a:rPr lang="ru-RU" dirty="0" smtClean="0"/>
              <a:t> – у Сони бусы</a:t>
            </a:r>
          </a:p>
          <a:p>
            <a:endParaRPr lang="ru-RU" dirty="0" smtClean="0"/>
          </a:p>
          <a:p>
            <a:r>
              <a:rPr lang="ru-RU" dirty="0" err="1" smtClean="0"/>
              <a:t>Сы-сы-сы</a:t>
            </a:r>
            <a:r>
              <a:rPr lang="ru-RU" dirty="0" smtClean="0"/>
              <a:t> – у Сони косы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14408"/>
          </a:xfrm>
        </p:spPr>
        <p:txBody>
          <a:bodyPr>
            <a:normAutofit/>
          </a:bodyPr>
          <a:lstStyle/>
          <a:p>
            <a:r>
              <a:rPr lang="ru-RU" sz="3600" dirty="0" err="1" smtClean="0"/>
              <a:t>Чистоговорки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9776" y="3762742"/>
            <a:ext cx="1944216" cy="7145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124745"/>
            <a:ext cx="1008112" cy="7200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1489333"/>
            <a:ext cx="2314599" cy="13479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6626" y="3166353"/>
            <a:ext cx="1117950" cy="10801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0848" y="4662183"/>
            <a:ext cx="1656184" cy="5979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1884" y="2305781"/>
            <a:ext cx="1344292" cy="10630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5935" y="5218063"/>
            <a:ext cx="1872209" cy="168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7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052736"/>
            <a:ext cx="8640960" cy="5544616"/>
          </a:xfrm>
        </p:spPr>
        <p:txBody>
          <a:bodyPr>
            <a:normAutofit/>
          </a:bodyPr>
          <a:lstStyle/>
          <a:p>
            <a:endParaRPr lang="ru-RU" sz="4000" dirty="0" smtClean="0"/>
          </a:p>
          <a:p>
            <a:r>
              <a:rPr lang="ru-RU" sz="4000" dirty="0" smtClean="0"/>
              <a:t>Соне заплели …</a:t>
            </a:r>
          </a:p>
          <a:p>
            <a:r>
              <a:rPr lang="ru-RU" sz="4000" dirty="0" smtClean="0"/>
              <a:t>У Сани растут…</a:t>
            </a:r>
          </a:p>
          <a:p>
            <a:r>
              <a:rPr lang="ru-RU" sz="4000" dirty="0" smtClean="0"/>
              <a:t>Васю укусила …</a:t>
            </a:r>
            <a:endParaRPr lang="ru-RU" sz="4000" dirty="0"/>
          </a:p>
          <a:p>
            <a:r>
              <a:rPr lang="ru-RU" sz="4000" dirty="0" smtClean="0"/>
              <a:t>У </a:t>
            </a:r>
            <a:r>
              <a:rPr lang="ru-RU" sz="4000" dirty="0" err="1" smtClean="0"/>
              <a:t>Симы</a:t>
            </a:r>
            <a:r>
              <a:rPr lang="ru-RU" sz="4000" dirty="0" smtClean="0"/>
              <a:t> красивые …</a:t>
            </a:r>
          </a:p>
          <a:p>
            <a:r>
              <a:rPr lang="ru-RU" sz="4000" dirty="0" smtClean="0"/>
              <a:t>У Насти новая …</a:t>
            </a:r>
          </a:p>
          <a:p>
            <a:r>
              <a:rPr lang="ru-RU" sz="4000" dirty="0" smtClean="0"/>
              <a:t>В лесу охотники поймали …</a:t>
            </a:r>
            <a:endParaRPr lang="ru-RU" sz="4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Игра: «Доскажи словечко со звуком С»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4529" y="1412776"/>
            <a:ext cx="1224135" cy="9361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0796" y="2420888"/>
            <a:ext cx="971599" cy="7560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6896" y="3207804"/>
            <a:ext cx="995744" cy="7252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6896" y="4053230"/>
            <a:ext cx="1217204" cy="8410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2680" y="4473752"/>
            <a:ext cx="990364" cy="8640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8523" y="5157097"/>
            <a:ext cx="1008113" cy="122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68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44444E-6 L -0.61805 0.03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03" y="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61 -1.85185E-6 L -0.62604 0.0254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22" y="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-0.56771 0.0004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85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81481E-6 L -0.51684 -0.0157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51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2407 L -0.74705 0.0224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6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0.32673 4.81481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196752"/>
            <a:ext cx="8712967" cy="5544616"/>
          </a:xfrm>
        </p:spPr>
        <p:txBody>
          <a:bodyPr/>
          <a:lstStyle/>
          <a:p>
            <a:pPr marL="0" indent="0" algn="just">
              <a:buNone/>
            </a:pPr>
            <a:r>
              <a:rPr lang="ru-RU" altLang="ru-RU" sz="1800" b="1" dirty="0">
                <a:solidFill>
                  <a:srgbClr val="00008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Модница крылатая,</a:t>
            </a:r>
            <a:endParaRPr lang="ru-RU" altLang="ru-RU" sz="18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altLang="ru-RU" sz="1800" b="1" dirty="0">
                <a:solidFill>
                  <a:srgbClr val="00008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Платье полосатое.</a:t>
            </a:r>
            <a:endParaRPr lang="ru-RU" altLang="ru-RU" sz="18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altLang="ru-RU" sz="1800" b="1" dirty="0">
                <a:solidFill>
                  <a:srgbClr val="00008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Ростом хоть и кроха,</a:t>
            </a:r>
            <a:endParaRPr lang="ru-RU" altLang="ru-RU" sz="18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altLang="ru-RU" sz="1800" b="1" dirty="0">
                <a:solidFill>
                  <a:srgbClr val="00008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Укусит – будет плохо.</a:t>
            </a:r>
            <a:endParaRPr lang="ru-RU" altLang="ru-RU" sz="18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1440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Загадки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0552" y="1196752"/>
            <a:ext cx="1229847" cy="132227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2828836"/>
            <a:ext cx="322210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dirty="0">
                <a:solidFill>
                  <a:srgbClr val="3333CC"/>
                </a:solidFill>
                <a:latin typeface="Comic Sans MS" panose="030F0702030302020204" pitchFamily="66" charset="0"/>
              </a:rPr>
              <a:t>Сел, коня не запрягал,</a:t>
            </a:r>
            <a:br>
              <a:rPr lang="ru-RU" altLang="ru-RU" dirty="0">
                <a:solidFill>
                  <a:srgbClr val="3333CC"/>
                </a:solidFill>
                <a:latin typeface="Comic Sans MS" panose="030F0702030302020204" pitchFamily="66" charset="0"/>
              </a:rPr>
            </a:br>
            <a:r>
              <a:rPr lang="ru-RU" altLang="ru-RU" dirty="0">
                <a:solidFill>
                  <a:srgbClr val="3333CC"/>
                </a:solidFill>
                <a:latin typeface="Comic Sans MS" panose="030F0702030302020204" pitchFamily="66" charset="0"/>
              </a:rPr>
              <a:t>С горки конь меня помчал.</a:t>
            </a:r>
            <a:br>
              <a:rPr lang="ru-RU" altLang="ru-RU" dirty="0">
                <a:solidFill>
                  <a:srgbClr val="3333CC"/>
                </a:solidFill>
                <a:latin typeface="Comic Sans MS" panose="030F0702030302020204" pitchFamily="66" charset="0"/>
              </a:rPr>
            </a:br>
            <a:r>
              <a:rPr lang="ru-RU" altLang="ru-RU" dirty="0">
                <a:solidFill>
                  <a:srgbClr val="3333CC"/>
                </a:solidFill>
                <a:latin typeface="Comic Sans MS" panose="030F0702030302020204" pitchFamily="66" charset="0"/>
              </a:rPr>
              <a:t>С горы </a:t>
            </a:r>
            <a:r>
              <a:rPr lang="ru-RU" altLang="ru-RU" dirty="0" err="1">
                <a:solidFill>
                  <a:srgbClr val="3333CC"/>
                </a:solidFill>
                <a:latin typeface="Comic Sans MS" panose="030F0702030302020204" pitchFamily="66" charset="0"/>
              </a:rPr>
              <a:t>коняшка</a:t>
            </a:r>
            <a:r>
              <a:rPr lang="ru-RU" altLang="ru-RU" dirty="0">
                <a:solidFill>
                  <a:srgbClr val="3333CC"/>
                </a:solidFill>
                <a:latin typeface="Comic Sans MS" panose="030F0702030302020204" pitchFamily="66" charset="0"/>
              </a:rPr>
              <a:t> вёз меня,</a:t>
            </a:r>
            <a:br>
              <a:rPr lang="ru-RU" altLang="ru-RU" dirty="0">
                <a:solidFill>
                  <a:srgbClr val="3333CC"/>
                </a:solidFill>
                <a:latin typeface="Comic Sans MS" panose="030F0702030302020204" pitchFamily="66" charset="0"/>
              </a:rPr>
            </a:br>
            <a:r>
              <a:rPr lang="ru-RU" altLang="ru-RU" dirty="0">
                <a:solidFill>
                  <a:srgbClr val="3333CC"/>
                </a:solidFill>
                <a:latin typeface="Comic Sans MS" panose="030F0702030302020204" pitchFamily="66" charset="0"/>
              </a:rPr>
              <a:t>На горку я тащу коня.</a:t>
            </a:r>
            <a:r>
              <a:rPr lang="ru-RU" altLang="ru-RU" dirty="0">
                <a:solidFill>
                  <a:srgbClr val="9933FF"/>
                </a:solidFill>
              </a:rPr>
              <a:t> </a:t>
            </a:r>
            <a:endParaRPr lang="ru-RU" altLang="ru-RU" dirty="0" smtClean="0">
              <a:solidFill>
                <a:srgbClr val="9933FF"/>
              </a:solidFill>
            </a:endParaRPr>
          </a:p>
          <a:p>
            <a:pPr algn="ctr"/>
            <a:endParaRPr lang="ru-RU" altLang="ru-RU" dirty="0">
              <a:solidFill>
                <a:srgbClr val="9933FF"/>
              </a:solidFill>
            </a:endParaRPr>
          </a:p>
          <a:p>
            <a:pPr algn="ctr"/>
            <a:endParaRPr lang="ru-RU" altLang="ru-RU" dirty="0" smtClean="0">
              <a:solidFill>
                <a:srgbClr val="9933FF"/>
              </a:solidFill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6699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Солнца яркого боится.</a:t>
            </a:r>
            <a:br>
              <a:rPr lang="ru-RU" altLang="ru-RU" dirty="0">
                <a:solidFill>
                  <a:srgbClr val="006699"/>
                </a:solidFill>
                <a:latin typeface="Verdana" panose="020B0604030504040204" pitchFamily="34" charset="0"/>
                <a:cs typeface="Arial" panose="020B0604020202020204" pitchFamily="34" charset="0"/>
              </a:rPr>
            </a:br>
            <a:r>
              <a:rPr lang="ru-RU" altLang="ru-RU" dirty="0">
                <a:solidFill>
                  <a:srgbClr val="006699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Ночью - хищник эта птица.</a:t>
            </a:r>
            <a:br>
              <a:rPr lang="ru-RU" altLang="ru-RU" dirty="0">
                <a:solidFill>
                  <a:srgbClr val="006699"/>
                </a:solidFill>
                <a:latin typeface="Verdana" panose="020B0604030504040204" pitchFamily="34" charset="0"/>
                <a:cs typeface="Arial" panose="020B0604020202020204" pitchFamily="34" charset="0"/>
              </a:rPr>
            </a:br>
            <a:r>
              <a:rPr lang="ru-RU" altLang="ru-RU" dirty="0">
                <a:solidFill>
                  <a:srgbClr val="006699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Ловко мышь найдет в траве.</a:t>
            </a:r>
            <a:br>
              <a:rPr lang="ru-RU" altLang="ru-RU" dirty="0">
                <a:solidFill>
                  <a:srgbClr val="006699"/>
                </a:solidFill>
                <a:latin typeface="Verdana" panose="020B0604030504040204" pitchFamily="34" charset="0"/>
                <a:cs typeface="Arial" panose="020B0604020202020204" pitchFamily="34" charset="0"/>
              </a:rPr>
            </a:br>
            <a:r>
              <a:rPr lang="ru-RU" altLang="ru-RU" dirty="0">
                <a:solidFill>
                  <a:srgbClr val="006699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Говорим мы о ... </a:t>
            </a:r>
          </a:p>
          <a:p>
            <a:pPr algn="ctr"/>
            <a:endParaRPr lang="ru-RU" altLang="ru-RU" dirty="0">
              <a:solidFill>
                <a:srgbClr val="9933FF"/>
              </a:solidFill>
            </a:endParaRPr>
          </a:p>
          <a:p>
            <a:pPr algn="ctr"/>
            <a:endParaRPr lang="ru-RU" altLang="ru-RU" dirty="0" smtClean="0">
              <a:solidFill>
                <a:srgbClr val="9933FF"/>
              </a:solidFill>
            </a:endParaRPr>
          </a:p>
          <a:p>
            <a:pPr algn="ctr"/>
            <a:endParaRPr lang="ru-RU" altLang="ru-RU" dirty="0">
              <a:solidFill>
                <a:srgbClr val="9933FF"/>
              </a:solidFill>
            </a:endParaRPr>
          </a:p>
          <a:p>
            <a:pPr algn="ctr"/>
            <a:endParaRPr lang="ru-RU" altLang="ru-RU" dirty="0" smtClean="0">
              <a:solidFill>
                <a:srgbClr val="9933FF"/>
              </a:solidFill>
            </a:endParaRPr>
          </a:p>
          <a:p>
            <a:pPr algn="ctr"/>
            <a:endParaRPr lang="ru-RU" altLang="ru-RU" dirty="0">
              <a:solidFill>
                <a:srgbClr val="9933FF"/>
              </a:solidFill>
            </a:endParaRPr>
          </a:p>
          <a:p>
            <a:pPr algn="ctr"/>
            <a:endParaRPr lang="ru-RU" altLang="ru-RU" dirty="0" smtClean="0">
              <a:solidFill>
                <a:srgbClr val="9933FF"/>
              </a:solidFill>
            </a:endParaRPr>
          </a:p>
          <a:p>
            <a:pPr algn="ctr"/>
            <a:endParaRPr lang="ru-RU" altLang="ru-RU" dirty="0">
              <a:solidFill>
                <a:srgbClr val="9933FF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6398" y="2509187"/>
            <a:ext cx="3048001" cy="17020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0834" y="4581128"/>
            <a:ext cx="2592288" cy="169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9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33333E-6 L -0.71302 0.008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60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6 L -0.41024 -0.000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2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-0.39114 0.0023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66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268760"/>
            <a:ext cx="8507287" cy="547260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r>
              <a:rPr lang="ru-RU" dirty="0"/>
              <a:t>У Сани сад. Саня идёт в сад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У Сони сок. Соня пьёт сок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У Сани самокат. </a:t>
            </a:r>
          </a:p>
          <a:p>
            <a:r>
              <a:rPr lang="ru-RU" dirty="0" smtClean="0"/>
              <a:t>Саня катается на самокате.</a:t>
            </a:r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86417"/>
          </a:xfrm>
        </p:spPr>
        <p:txBody>
          <a:bodyPr>
            <a:normAutofit fontScale="90000"/>
          </a:bodyPr>
          <a:lstStyle/>
          <a:p>
            <a:r>
              <a:rPr lang="ru-RU" dirty="0"/>
              <a:t>Закрепляем звук С в предложениях</a:t>
            </a:r>
          </a:p>
        </p:txBody>
      </p:sp>
      <p:pic>
        <p:nvPicPr>
          <p:cNvPr id="10242" name="Picture 2" descr="C:\Users\admin\Desktop\depositphotos_43243525-Little-boy-playing-in-th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065" y="1124746"/>
            <a:ext cx="2392736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dmin\Desktop\soki-dietolog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950" y="2780928"/>
            <a:ext cx="2577306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8406" y="4409728"/>
            <a:ext cx="1847850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424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424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Стихотворения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107505" y="980728"/>
            <a:ext cx="4032448" cy="5814964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endParaRPr lang="ru-RU" dirty="0" smtClean="0"/>
          </a:p>
          <a:p>
            <a:pPr>
              <a:lnSpc>
                <a:spcPct val="110000"/>
              </a:lnSpc>
            </a:pPr>
            <a:r>
              <a:rPr lang="ru-RU" dirty="0" err="1" smtClean="0"/>
              <a:t>ca-са-са</a:t>
            </a:r>
            <a:r>
              <a:rPr lang="ru-RU" dirty="0"/>
              <a:t>, </a:t>
            </a:r>
            <a:r>
              <a:rPr lang="ru-RU" dirty="0" err="1"/>
              <a:t>са-са-са</a:t>
            </a:r>
            <a:endParaRPr lang="ru-RU" dirty="0"/>
          </a:p>
          <a:p>
            <a:pPr>
              <a:lnSpc>
                <a:spcPct val="110000"/>
              </a:lnSpc>
            </a:pPr>
            <a:r>
              <a:rPr lang="ru-RU" dirty="0"/>
              <a:t>Ой-ой-ой! Летит оса!</a:t>
            </a:r>
          </a:p>
          <a:p>
            <a:pPr>
              <a:lnSpc>
                <a:spcPct val="110000"/>
              </a:lnSpc>
            </a:pPr>
            <a:r>
              <a:rPr lang="ru-RU" dirty="0" err="1"/>
              <a:t>сы-сы-сы</a:t>
            </a:r>
            <a:r>
              <a:rPr lang="ru-RU" dirty="0"/>
              <a:t>,   </a:t>
            </a:r>
            <a:r>
              <a:rPr lang="ru-RU" dirty="0" err="1"/>
              <a:t>сы-сы-сы</a:t>
            </a:r>
            <a:endParaRPr lang="ru-RU" dirty="0"/>
          </a:p>
          <a:p>
            <a:pPr>
              <a:lnSpc>
                <a:spcPct val="110000"/>
              </a:lnSpc>
            </a:pPr>
            <a:r>
              <a:rPr lang="ru-RU" dirty="0"/>
              <a:t>не боимся мы осы!</a:t>
            </a:r>
          </a:p>
          <a:p>
            <a:pPr>
              <a:lnSpc>
                <a:spcPct val="110000"/>
              </a:lnSpc>
            </a:pPr>
            <a:r>
              <a:rPr lang="ru-RU" dirty="0"/>
              <a:t>су-су-су, су-су-су</a:t>
            </a:r>
          </a:p>
          <a:p>
            <a:pPr>
              <a:lnSpc>
                <a:spcPct val="110000"/>
              </a:lnSpc>
            </a:pPr>
            <a:r>
              <a:rPr lang="ru-RU" dirty="0"/>
              <a:t>Видел кто из вас осу?</a:t>
            </a:r>
          </a:p>
          <a:p>
            <a:pPr>
              <a:lnSpc>
                <a:spcPct val="110000"/>
              </a:lnSpc>
            </a:pPr>
            <a:r>
              <a:rPr lang="ru-RU" dirty="0" err="1"/>
              <a:t>сы-сы-сы</a:t>
            </a:r>
            <a:r>
              <a:rPr lang="ru-RU" dirty="0"/>
              <a:t>,  </a:t>
            </a:r>
            <a:r>
              <a:rPr lang="ru-RU" dirty="0" err="1"/>
              <a:t>сы-сы-сы</a:t>
            </a:r>
            <a:endParaRPr lang="ru-RU" dirty="0"/>
          </a:p>
          <a:p>
            <a:pPr>
              <a:lnSpc>
                <a:spcPct val="110000"/>
              </a:lnSpc>
            </a:pPr>
            <a:r>
              <a:rPr lang="ru-RU" dirty="0"/>
              <a:t>Мы не видели осы.</a:t>
            </a:r>
          </a:p>
          <a:p>
            <a:pPr>
              <a:lnSpc>
                <a:spcPct val="110000"/>
              </a:lnSpc>
            </a:pPr>
            <a:r>
              <a:rPr lang="ru-RU" dirty="0" err="1"/>
              <a:t>са-са-са</a:t>
            </a:r>
            <a:r>
              <a:rPr lang="ru-RU" dirty="0"/>
              <a:t>, </a:t>
            </a:r>
            <a:r>
              <a:rPr lang="ru-RU" dirty="0" err="1"/>
              <a:t>са-са-са</a:t>
            </a:r>
            <a:endParaRPr lang="ru-RU" dirty="0"/>
          </a:p>
          <a:p>
            <a:pPr>
              <a:lnSpc>
                <a:spcPct val="110000"/>
              </a:lnSpc>
            </a:pPr>
            <a:r>
              <a:rPr lang="ru-RU" dirty="0"/>
              <a:t>Отгадайте, где оса.</a:t>
            </a:r>
            <a:br>
              <a:rPr lang="ru-RU" dirty="0"/>
            </a:br>
            <a:r>
              <a:rPr lang="ru-RU" dirty="0"/>
              <a:t> </a:t>
            </a:r>
            <a:r>
              <a:rPr lang="ru-RU" dirty="0" err="1"/>
              <a:t>са-са-са</a:t>
            </a:r>
            <a:r>
              <a:rPr lang="ru-RU" dirty="0"/>
              <a:t>, </a:t>
            </a:r>
            <a:r>
              <a:rPr lang="ru-RU" dirty="0" err="1"/>
              <a:t>са-са-са</a:t>
            </a:r>
            <a:endParaRPr lang="ru-RU" dirty="0"/>
          </a:p>
          <a:p>
            <a:pPr>
              <a:lnSpc>
                <a:spcPct val="110000"/>
              </a:lnSpc>
            </a:pPr>
            <a:r>
              <a:rPr lang="ru-RU" dirty="0"/>
              <a:t>Укусила в нос оса.</a:t>
            </a:r>
          </a:p>
          <a:p>
            <a:pPr>
              <a:lnSpc>
                <a:spcPct val="110000"/>
              </a:lnSpc>
            </a:pPr>
            <a:r>
              <a:rPr lang="ru-RU" dirty="0"/>
              <a:t>со-со-со, со-со-со</a:t>
            </a:r>
          </a:p>
          <a:p>
            <a:pPr>
              <a:lnSpc>
                <a:spcPct val="110000"/>
              </a:lnSpc>
            </a:pPr>
            <a:r>
              <a:rPr lang="ru-RU" dirty="0"/>
              <a:t>стал мой нос как колесо.</a:t>
            </a:r>
          </a:p>
          <a:p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>
          <a:xfrm>
            <a:off x="3779913" y="962503"/>
            <a:ext cx="5118336" cy="5814964"/>
          </a:xfrm>
        </p:spPr>
        <p:txBody>
          <a:bodyPr/>
          <a:lstStyle/>
          <a:p>
            <a:r>
              <a:rPr lang="ru-RU" sz="2000" dirty="0"/>
              <a:t>На сосне сидит сова,</a:t>
            </a:r>
          </a:p>
          <a:p>
            <a:r>
              <a:rPr lang="ru-RU" sz="2000" dirty="0"/>
              <a:t>Под сосной стоит лиса.</a:t>
            </a:r>
          </a:p>
          <a:p>
            <a:r>
              <a:rPr lang="ru-RU" sz="2000" dirty="0"/>
              <a:t>На сосне сова осталась,</a:t>
            </a:r>
          </a:p>
          <a:p>
            <a:r>
              <a:rPr lang="ru-RU" sz="2000" dirty="0"/>
              <a:t>Под сосной лисы не стало.</a:t>
            </a:r>
          </a:p>
          <a:p>
            <a:endParaRPr lang="ru-RU" dirty="0" smtClean="0"/>
          </a:p>
          <a:p>
            <a:r>
              <a:rPr lang="ru-RU" b="1" dirty="0"/>
              <a:t>Саня и сани</a:t>
            </a:r>
            <a:endParaRPr lang="ru-RU" dirty="0"/>
          </a:p>
          <a:p>
            <a:r>
              <a:rPr lang="ru-RU" dirty="0"/>
              <a:t>Маленькому Сане подарили сани.</a:t>
            </a:r>
          </a:p>
          <a:p>
            <a:r>
              <a:rPr lang="ru-RU" dirty="0"/>
              <a:t>Посмотрите сами: вот какие сани!</a:t>
            </a:r>
          </a:p>
          <a:p>
            <a:r>
              <a:rPr lang="ru-RU" dirty="0"/>
              <a:t>Вёз на гору Саня за собою сани.</a:t>
            </a:r>
          </a:p>
          <a:p>
            <a:r>
              <a:rPr lang="ru-RU" dirty="0"/>
              <a:t>Ехал с  горки Саня, а на Сане — сани.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000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640960" cy="792088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Произносить (читать) предложения</a:t>
            </a:r>
            <a:endParaRPr lang="ru-RU" sz="4000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51520" y="908720"/>
            <a:ext cx="8640960" cy="5760640"/>
          </a:xfrm>
        </p:spPr>
        <p:txBody>
          <a:bodyPr/>
          <a:lstStyle/>
          <a:p>
            <a:pPr algn="just"/>
            <a:endParaRPr lang="ru-RU" dirty="0">
              <a:solidFill>
                <a:srgbClr val="000000"/>
              </a:solidFill>
              <a:latin typeface="PT Sans"/>
            </a:endParaRP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PT Sans"/>
              </a:rPr>
              <a:t>В лесу лиса. На траве роса. На полке посуда. В лесу высокие сосны. У </a:t>
            </a:r>
            <a:r>
              <a:rPr lang="ru-RU" sz="2400" dirty="0" smtClean="0">
                <a:solidFill>
                  <a:srgbClr val="000000"/>
                </a:solidFill>
                <a:latin typeface="PT Sans"/>
              </a:rPr>
              <a:t>Сани </a:t>
            </a:r>
            <a:r>
              <a:rPr lang="ru-RU" sz="2400" dirty="0">
                <a:solidFill>
                  <a:srgbClr val="000000"/>
                </a:solidFill>
                <a:latin typeface="PT Sans"/>
              </a:rPr>
              <a:t>русые волосы. Собери сор совком. Собака своих не кусает. Я упал из санок в сугроб. На рисунке солдаты. Судно встало на якорь у скалы. Самолёт летит высоко над лесом. </a:t>
            </a:r>
            <a:r>
              <a:rPr lang="ru-RU" sz="2400" dirty="0" smtClean="0">
                <a:solidFill>
                  <a:srgbClr val="000000"/>
                </a:solidFill>
                <a:latin typeface="PT Sans"/>
              </a:rPr>
              <a:t> </a:t>
            </a:r>
          </a:p>
          <a:p>
            <a:pPr algn="just"/>
            <a:endParaRPr lang="ru-RU" sz="2400" dirty="0" smtClean="0">
              <a:solidFill>
                <a:srgbClr val="000000"/>
              </a:solidFill>
              <a:latin typeface="PT Sans"/>
            </a:endParaRP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PT Sans"/>
              </a:rPr>
              <a:t>Собака видит на суку сороку и лает. Трава сохнет на солнце. Бери для скотины сухую солому. В саду сладкие абрикосы. На улице сыро, одевай сапоги. Соня, смотри – сом! У сома усы. В буфете сайка, сахар, сыр, сало. </a:t>
            </a:r>
            <a:r>
              <a:rPr lang="ru-RU" sz="2400" dirty="0" smtClean="0">
                <a:solidFill>
                  <a:srgbClr val="000000"/>
                </a:solidFill>
                <a:latin typeface="PT Sans"/>
              </a:rPr>
              <a:t>Соня, </a:t>
            </a:r>
            <a:r>
              <a:rPr lang="ru-RU" sz="2400" dirty="0">
                <a:solidFill>
                  <a:srgbClr val="000000"/>
                </a:solidFill>
                <a:latin typeface="PT Sans"/>
              </a:rPr>
              <a:t>клади в суп фасоль и мясо</a:t>
            </a:r>
            <a:r>
              <a:rPr lang="ru-RU" dirty="0">
                <a:solidFill>
                  <a:srgbClr val="000000"/>
                </a:solidFill>
                <a:latin typeface="PT Sans"/>
              </a:rPr>
              <a:t>.</a:t>
            </a:r>
            <a:endParaRPr lang="ru-RU" b="0" i="0" dirty="0">
              <a:solidFill>
                <a:srgbClr val="000000"/>
              </a:solidFill>
              <a:effectLst/>
              <a:latin typeface="PT Sans"/>
            </a:endParaRPr>
          </a:p>
        </p:txBody>
      </p:sp>
    </p:spTree>
    <p:extLst>
      <p:ext uri="{BB962C8B-B14F-4D97-AF65-F5344CB8AC3E}">
        <p14:creationId xmlns:p14="http://schemas.microsoft.com/office/powerpoint/2010/main" val="405551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700808"/>
            <a:ext cx="8568952" cy="4968552"/>
          </a:xfrm>
        </p:spPr>
        <p:txBody>
          <a:bodyPr/>
          <a:lstStyle/>
          <a:p>
            <a:pPr algn="ctr"/>
            <a:r>
              <a:rPr lang="ru-RU" sz="2800" b="1" dirty="0"/>
              <a:t>В лесу</a:t>
            </a:r>
          </a:p>
          <a:p>
            <a:endParaRPr lang="ru-RU" dirty="0"/>
          </a:p>
          <a:p>
            <a:r>
              <a:rPr lang="ru-RU" dirty="0"/>
              <a:t>Саня со Славой были в сосновом лесу. С ними была</a:t>
            </a:r>
          </a:p>
          <a:p>
            <a:r>
              <a:rPr lang="ru-RU" dirty="0"/>
              <a:t>собака. В лесу сыро, мало солнца. Собака увидела на суку</a:t>
            </a:r>
          </a:p>
          <a:p>
            <a:r>
              <a:rPr lang="ru-RU" dirty="0"/>
              <a:t>сороку. Сорока увидела собаку и улетела. Под сосной Саня</a:t>
            </a:r>
          </a:p>
          <a:p>
            <a:r>
              <a:rPr lang="ru-RU" dirty="0"/>
              <a:t>увидел ежа. Саня не сумел его поймать. Слава встал и стал</a:t>
            </a:r>
          </a:p>
          <a:p>
            <a:r>
              <a:rPr lang="ru-RU" dirty="0"/>
              <a:t>смотреть вверх. Над лесом летел самолёт. Самолёт напугал</a:t>
            </a:r>
          </a:p>
          <a:p>
            <a:r>
              <a:rPr lang="ru-RU" dirty="0"/>
              <a:t>лису. Мимо ребят лиса убегала в нору. Потом Саня и Слава</a:t>
            </a:r>
          </a:p>
          <a:p>
            <a:r>
              <a:rPr lang="ru-RU" dirty="0"/>
              <a:t>повернули домой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Пересказ рассказа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52471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844824"/>
            <a:ext cx="8712967" cy="4896544"/>
          </a:xfrm>
        </p:spPr>
        <p:txBody>
          <a:bodyPr/>
          <a:lstStyle/>
          <a:p>
            <a:pPr algn="ctr"/>
            <a:r>
              <a:rPr lang="ru-RU" altLang="ru-RU" dirty="0">
                <a:solidFill>
                  <a:srgbClr val="0000CC"/>
                </a:solidFill>
              </a:rPr>
              <a:t>У маленького Сани </a:t>
            </a:r>
            <a:r>
              <a:rPr lang="ru-RU" altLang="ru-RU" dirty="0" err="1">
                <a:solidFill>
                  <a:srgbClr val="0000CC"/>
                </a:solidFill>
              </a:rPr>
              <a:t>сани</a:t>
            </a:r>
            <a:r>
              <a:rPr lang="ru-RU" altLang="ru-RU" dirty="0">
                <a:solidFill>
                  <a:srgbClr val="0000CC"/>
                </a:solidFill>
              </a:rPr>
              <a:t> едут сами.</a:t>
            </a:r>
          </a:p>
          <a:p>
            <a:pPr algn="ctr"/>
            <a:r>
              <a:rPr lang="ru-RU" altLang="ru-RU" dirty="0">
                <a:solidFill>
                  <a:srgbClr val="0000CC"/>
                </a:solidFill>
              </a:rPr>
              <a:t>Сани едут сами у маленького Сани.</a:t>
            </a:r>
          </a:p>
          <a:p>
            <a:pPr algn="ctr"/>
            <a:r>
              <a:rPr lang="ru-RU" altLang="ru-RU" dirty="0">
                <a:solidFill>
                  <a:srgbClr val="0000CC"/>
                </a:solidFill>
              </a:rPr>
              <a:t> Оса боса и без пояса. </a:t>
            </a:r>
          </a:p>
          <a:p>
            <a:pPr algn="ctr"/>
            <a:r>
              <a:rPr lang="ru-RU" altLang="ru-RU" dirty="0">
                <a:solidFill>
                  <a:srgbClr val="0000CC"/>
                </a:solidFill>
              </a:rPr>
              <a:t>Вез на горку Саня за собою сани,</a:t>
            </a:r>
          </a:p>
          <a:p>
            <a:pPr algn="ctr"/>
            <a:r>
              <a:rPr lang="ru-RU" altLang="ru-RU" dirty="0">
                <a:solidFill>
                  <a:srgbClr val="0000CC"/>
                </a:solidFill>
              </a:rPr>
              <a:t>Ехал с горки Саня, а на Сане - сани. </a:t>
            </a:r>
          </a:p>
          <a:p>
            <a:pPr algn="ctr"/>
            <a:r>
              <a:rPr lang="ru-RU" altLang="ru-RU" dirty="0">
                <a:solidFill>
                  <a:srgbClr val="0000CC"/>
                </a:solidFill>
              </a:rPr>
              <a:t>У Сони и Сани в сетях сом с усами.</a:t>
            </a:r>
          </a:p>
          <a:p>
            <a:pPr algn="ctr"/>
            <a:r>
              <a:rPr lang="ru-RU" altLang="ru-RU" dirty="0">
                <a:solidFill>
                  <a:srgbClr val="0000CC"/>
                </a:solidFill>
              </a:rPr>
              <a:t>Сом с усами в сетях у Сони и Сани.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/>
              <a:t>Скороговорки</a:t>
            </a:r>
            <a:endParaRPr lang="ru-RU" sz="4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869160"/>
            <a:ext cx="2736304" cy="17281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96" y="2564904"/>
            <a:ext cx="1584176" cy="14638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6480" y="4992325"/>
            <a:ext cx="2880320" cy="174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54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- Какую песенку мы с тобой сегодня учились петь? 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- </a:t>
            </a:r>
            <a:r>
              <a:rPr lang="ru-RU" dirty="0"/>
              <a:t>Давай ещё раз вспомним, как у нас расположены губы, зубы и язычок?</a:t>
            </a:r>
          </a:p>
          <a:p>
            <a:r>
              <a:rPr lang="ru-RU" dirty="0"/>
              <a:t>- Молодец! Ты очень хорошо занималась, старалась.</a:t>
            </a:r>
          </a:p>
          <a:p>
            <a:r>
              <a:rPr lang="ru-RU" dirty="0"/>
              <a:t>- Что тебе больше всего понравилось на занятии?  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Итог</a:t>
            </a:r>
            <a:endParaRPr lang="ru-RU" dirty="0"/>
          </a:p>
        </p:txBody>
      </p:sp>
      <p:pic>
        <p:nvPicPr>
          <p:cNvPr id="4" name="Рисунок 3" descr="bicycle-pump-clipart-1.gif"/>
          <p:cNvPicPr/>
          <p:nvPr/>
        </p:nvPicPr>
        <p:blipFill>
          <a:blip r:embed="rId2"/>
          <a:stretch>
            <a:fillRect/>
          </a:stretch>
        </p:blipFill>
        <p:spPr>
          <a:xfrm>
            <a:off x="4067944" y="3140968"/>
            <a:ext cx="1656184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6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- Посмотри, кто приехал </a:t>
            </a:r>
            <a:r>
              <a:rPr lang="ru-RU" dirty="0" smtClean="0"/>
              <a:t>сегодня </a:t>
            </a:r>
            <a:r>
              <a:rPr lang="ru-RU" dirty="0"/>
              <a:t>к </a:t>
            </a:r>
            <a:r>
              <a:rPr lang="ru-RU" dirty="0" smtClean="0"/>
              <a:t>нам на </a:t>
            </a:r>
            <a:r>
              <a:rPr lang="ru-RU" dirty="0"/>
              <a:t>занятие - слоник, но что-то он </a:t>
            </a:r>
            <a:r>
              <a:rPr lang="ru-RU" dirty="0" smtClean="0"/>
              <a:t>какой то </a:t>
            </a:r>
            <a:r>
              <a:rPr lang="ru-RU" dirty="0"/>
              <a:t>грустный , видимо у него что-то случилось - спустились колёса на самокате.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 </a:t>
            </a:r>
            <a:br>
              <a:rPr lang="ru-RU" dirty="0"/>
            </a:br>
            <a:r>
              <a:rPr lang="ru-RU" u="sng" dirty="0"/>
              <a:t>1.Организационный момент</a:t>
            </a:r>
            <a:r>
              <a:rPr lang="ru-RU" dirty="0"/>
              <a:t>.</a:t>
            </a:r>
            <a:br>
              <a:rPr lang="ru-RU" dirty="0"/>
            </a:br>
            <a:endParaRPr lang="ru-RU" dirty="0"/>
          </a:p>
        </p:txBody>
      </p:sp>
      <p:pic>
        <p:nvPicPr>
          <p:cNvPr id="4" name="Picture 2" descr="C:\Users\admin\AppData\Local\Microsoft\Windows\INetCache\IE\7ICCIB1O\heffalump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6136" y="3986810"/>
            <a:ext cx="3053159" cy="2289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AppData\Local\Microsoft\Windows\INetCache\IE\2FM3QA8B\200px-Stepje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213643"/>
            <a:ext cx="2448272" cy="183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81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А чем можно накачать колёса? (насосом).</a:t>
            </a:r>
          </a:p>
          <a:p>
            <a:r>
              <a:rPr lang="ru-RU" dirty="0"/>
              <a:t>- Послушай я тебе спою песенку насоса: с-с-с-с.</a:t>
            </a:r>
          </a:p>
          <a:p>
            <a:endParaRPr lang="ru-RU" dirty="0"/>
          </a:p>
        </p:txBody>
      </p:sp>
      <p:pic>
        <p:nvPicPr>
          <p:cNvPr id="6" name="Рисунок 5" descr="bicycle-pump-clipart-1.gif"/>
          <p:cNvPicPr/>
          <p:nvPr/>
        </p:nvPicPr>
        <p:blipFill>
          <a:blip r:embed="rId2"/>
          <a:stretch>
            <a:fillRect/>
          </a:stretch>
        </p:blipFill>
        <p:spPr>
          <a:xfrm>
            <a:off x="9540552" y="3861048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4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7037E-6 L -0.69202 -0.019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01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27584" y="1916833"/>
            <a:ext cx="7452816" cy="2160239"/>
          </a:xfrm>
        </p:spPr>
        <p:txBody>
          <a:bodyPr>
            <a:normAutofit/>
          </a:bodyPr>
          <a:lstStyle/>
          <a:p>
            <a:r>
              <a:rPr lang="ru-RU" dirty="0"/>
              <a:t>- Но, чтобы песенка насоса пелась легко и красиво, нужно сделать упражнения для губ и язычка.</a:t>
            </a:r>
          </a:p>
          <a:p>
            <a:r>
              <a:rPr lang="ru-RU" b="1" dirty="0"/>
              <a:t>« Улыбка»- «Заборчик»</a:t>
            </a:r>
            <a:r>
              <a:rPr lang="ru-RU" dirty="0"/>
              <a:t> - наши губки улыбнулись, прямо к ушкам потянулись</a:t>
            </a:r>
            <a:r>
              <a:rPr lang="ru-RU" dirty="0" smtClean="0"/>
              <a:t>.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   Ты </a:t>
            </a:r>
            <a:r>
              <a:rPr lang="ru-RU" dirty="0"/>
              <a:t>попробуй И-И-И-И скажи, свой заборчик покажи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Артикуляционные </a:t>
            </a:r>
            <a:r>
              <a:rPr lang="ru-RU" dirty="0"/>
              <a:t>упражнения:</a:t>
            </a:r>
            <a:br>
              <a:rPr lang="ru-RU" dirty="0"/>
            </a:br>
            <a:endParaRPr lang="ru-RU" dirty="0"/>
          </a:p>
        </p:txBody>
      </p:sp>
      <p:pic>
        <p:nvPicPr>
          <p:cNvPr id="1029" name="Picture 5" descr="C:\Users\admin\Desktop\забор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20885"/>
            <a:ext cx="4050723" cy="236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забор1\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946756"/>
            <a:ext cx="2304255" cy="254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42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2400" b="1" dirty="0"/>
              <a:t>«Блинчик»</a:t>
            </a:r>
            <a:r>
              <a:rPr lang="ru-RU" sz="2400" dirty="0"/>
              <a:t> - утром рано мы встаём, вкусные блины печём,</a:t>
            </a:r>
            <a:br>
              <a:rPr lang="ru-RU" sz="2400" dirty="0"/>
            </a:br>
            <a:r>
              <a:rPr lang="ru-RU" sz="2400" dirty="0"/>
              <a:t>    Ручейком по сковородке тесто растекается,</a:t>
            </a:r>
            <a:br>
              <a:rPr lang="ru-RU" sz="2400" dirty="0"/>
            </a:br>
            <a:r>
              <a:rPr lang="ru-RU" sz="2400" dirty="0"/>
              <a:t>    посмотри какой красивый блинчик получается.</a:t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2050" name="Picture 2" descr="C:\Users\admin\Deskto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284984"/>
            <a:ext cx="5040560" cy="277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21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«Киска сердится»</a:t>
            </a:r>
            <a:r>
              <a:rPr lang="ru-RU" dirty="0"/>
              <a:t> - рассердилась наша киска: ей забыли вымыть миску.</a:t>
            </a:r>
          </a:p>
          <a:p>
            <a:pPr marL="0" indent="0">
              <a:buNone/>
            </a:pPr>
            <a:r>
              <a:rPr lang="ru-RU" dirty="0" smtClean="0"/>
              <a:t>     Ты </a:t>
            </a:r>
            <a:r>
              <a:rPr lang="ru-RU" dirty="0"/>
              <a:t>не подходи к ней близко – поцарапать может киска</a:t>
            </a:r>
            <a:r>
              <a:rPr lang="ru-RU" dirty="0" smtClean="0"/>
              <a:t>!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admin\Desktop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3" y="4005064"/>
            <a:ext cx="3168353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35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276872"/>
            <a:ext cx="8344437" cy="4328771"/>
          </a:xfrm>
        </p:spPr>
        <p:txBody>
          <a:bodyPr/>
          <a:lstStyle/>
          <a:p>
            <a:r>
              <a:rPr lang="ru-RU" b="1" dirty="0"/>
              <a:t>« Упрямый ослик» - </a:t>
            </a:r>
            <a:r>
              <a:rPr lang="ru-RU" dirty="0"/>
              <a:t>губы в улыбке, рот приоткрыть.</a:t>
            </a:r>
            <a:r>
              <a:rPr lang="ru-RU" b="1" dirty="0"/>
              <a:t> </a:t>
            </a:r>
            <a:r>
              <a:rPr lang="ru-RU" dirty="0"/>
              <a:t>С силой произносить звукосочетание </a:t>
            </a:r>
            <a:r>
              <a:rPr lang="ru-RU" b="1" dirty="0"/>
              <a:t>ИЕ</a:t>
            </a:r>
            <a:r>
              <a:rPr lang="ru-RU" dirty="0"/>
              <a:t>. Кончик языка при этом упирается в нижние зубы.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620688"/>
            <a:ext cx="7715200" cy="72008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098" name="Picture 2" descr="C:\Users\admin\Desktop\0017-008-3.-JA-ljublju-svoego-oslika-potomu-chto-s-nim-veselo-igra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717032"/>
            <a:ext cx="1656184" cy="256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99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Сегодня на занятии мы продолжим учиться </a:t>
            </a:r>
            <a:r>
              <a:rPr lang="ru-RU" dirty="0" smtClean="0"/>
              <a:t>правильно и красиво произносить звук – С .</a:t>
            </a:r>
            <a:endParaRPr lang="ru-RU" dirty="0"/>
          </a:p>
          <a:p>
            <a:r>
              <a:rPr lang="ru-RU" dirty="0" smtClean="0"/>
              <a:t>Давай вместе мы его произнесем </a:t>
            </a:r>
            <a:r>
              <a:rPr lang="ru-RU" dirty="0"/>
              <a:t>(С-С-С-С-С).</a:t>
            </a:r>
          </a:p>
          <a:p>
            <a:r>
              <a:rPr lang="ru-RU" dirty="0" smtClean="0"/>
              <a:t>Расскажи, как </a:t>
            </a:r>
            <a:r>
              <a:rPr lang="ru-RU" dirty="0"/>
              <a:t>расположены: губы, зубы, </a:t>
            </a:r>
            <a:r>
              <a:rPr lang="ru-RU" dirty="0" smtClean="0"/>
              <a:t>язык при произнесении звука –С.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06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1431</TotalTime>
  <Words>982</Words>
  <Application>Microsoft Office PowerPoint</Application>
  <PresentationFormat>Экран (4:3)</PresentationFormat>
  <Paragraphs>172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7" baseType="lpstr">
      <vt:lpstr>Arial</vt:lpstr>
      <vt:lpstr>Calibri</vt:lpstr>
      <vt:lpstr>Candara</vt:lpstr>
      <vt:lpstr>Comic Sans MS</vt:lpstr>
      <vt:lpstr>PT Sans</vt:lpstr>
      <vt:lpstr>Symbol</vt:lpstr>
      <vt:lpstr>Times New Roman</vt:lpstr>
      <vt:lpstr>Verdana</vt:lpstr>
      <vt:lpstr>Волна</vt:lpstr>
      <vt:lpstr>Индивидуально-подгрупповая работа по коррекции звукопроизношения. Автоматизация звука С в открытых слогах  Учитель – логопед ДОУ № 16: Новикова Л.Н.  </vt:lpstr>
      <vt:lpstr>Задачи : </vt:lpstr>
      <vt:lpstr>  1.Организационный момент. </vt:lpstr>
      <vt:lpstr>Презентация PowerPoint</vt:lpstr>
      <vt:lpstr>Артикуляционные упражнения: </vt:lpstr>
      <vt:lpstr>«Блинчик» - утром рано мы встаём, вкусные блины печём,     Ручейком по сковородке тесто растекается,     посмотри какой красивый блинчик получается.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Закрепляем звук С в слогах </vt:lpstr>
      <vt:lpstr>Игра : «Хлопни в ладоши, когда услышишь звук –С»</vt:lpstr>
      <vt:lpstr>Закрепляем звук С в слогах, словах </vt:lpstr>
      <vt:lpstr>Четко произнеси слова. Выбери общий слог:  су са со</vt:lpstr>
      <vt:lpstr>Игра: «Запомни, повтори»</vt:lpstr>
      <vt:lpstr>Игра «1-10»</vt:lpstr>
      <vt:lpstr>Игра «Назови лишнюю картинку»</vt:lpstr>
      <vt:lpstr>Игра: «Подари подарки Соне»</vt:lpstr>
      <vt:lpstr>Чистоговорки</vt:lpstr>
      <vt:lpstr>Игра: «Доскажи словечко со звуком С»</vt:lpstr>
      <vt:lpstr>Загадки</vt:lpstr>
      <vt:lpstr>Закрепляем звук С в предложениях</vt:lpstr>
      <vt:lpstr>Стихотворения</vt:lpstr>
      <vt:lpstr>Произносить (читать) предложения</vt:lpstr>
      <vt:lpstr>Пересказ рассказа</vt:lpstr>
      <vt:lpstr>Скороговорки</vt:lpstr>
      <vt:lpstr>Итог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Индивидуальное логопедическое  занятия</dc:title>
  <dc:creator>admin</dc:creator>
  <cp:lastModifiedBy>user</cp:lastModifiedBy>
  <cp:revision>70</cp:revision>
  <dcterms:created xsi:type="dcterms:W3CDTF">2016-11-19T11:34:51Z</dcterms:created>
  <dcterms:modified xsi:type="dcterms:W3CDTF">2021-12-09T08:14:51Z</dcterms:modified>
</cp:coreProperties>
</file>