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6"/>
  </p:notesMasterIdLst>
  <p:sldIdLst>
    <p:sldId id="256" r:id="rId2"/>
    <p:sldId id="281" r:id="rId3"/>
    <p:sldId id="257" r:id="rId4"/>
    <p:sldId id="280" r:id="rId5"/>
    <p:sldId id="279" r:id="rId6"/>
    <p:sldId id="273" r:id="rId7"/>
    <p:sldId id="264" r:id="rId8"/>
    <p:sldId id="266" r:id="rId9"/>
    <p:sldId id="274" r:id="rId10"/>
    <p:sldId id="275" r:id="rId11"/>
    <p:sldId id="278" r:id="rId12"/>
    <p:sldId id="284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00"/>
    <a:srgbClr val="669900"/>
    <a:srgbClr val="CC0066"/>
    <a:srgbClr val="A50021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1" autoAdjust="0"/>
  </p:normalViewPr>
  <p:slideViewPr>
    <p:cSldViewPr>
      <p:cViewPr>
        <p:scale>
          <a:sx n="66" d="100"/>
          <a:sy n="66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00DCBBC0-E2E9-468F-93F7-397EE85D31BE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8426134F-A37C-44C2-8F5C-BA4C983791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134F-A37C-44C2-8F5C-BA4C983791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072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3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3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073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4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074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4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74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4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075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5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75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5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9EF783-E5AB-4EAB-B5E2-B9A88A57F8B2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307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479CC5-7EBC-4E9E-8BE9-713FB86786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0DB55-1250-4928-A971-AA88B768F56B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035E4-59D5-42F8-BC94-5F528333FD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615A8-D462-4F7F-8A8B-67D73C6147DE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C684D-F45C-4C92-AF72-2E8BF26D3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9A9B4-3DDC-42E5-8E5C-FDC3B04E6933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7205B-5E84-49DA-A17E-F6BDED7CB0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4DEE1-3930-471B-82D5-4EC429D344EA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6425-4FC7-4EF8-BD86-BD97E37C1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BA0B4-5684-44B6-8E84-EB5D73DEE417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28CE-05A5-4099-ABA4-88D053C04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CD7FB-6726-4093-801C-BA40CFC07496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255B3-6012-4FF6-8E44-2A9C12B502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0E837-5D5F-47FF-B292-7F5643849E0A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C4CB-9B67-46DD-9556-E66F6EDE3E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A073B2-681E-4309-8F42-AE0C4D3CEC75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8C1D1-37E0-4FD9-A372-7AE6C8A23D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9D745-EEC9-4CB3-835A-A9261EFFCF12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2EDB-4363-47E3-B186-52636A792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30CCF-FDEB-4139-90FD-D2580E20B26A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697ED-077B-431D-B59E-F75DE5A545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97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0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97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7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97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71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971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7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2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97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CD115D3-5C03-48DF-8CA1-D17D6B8230E5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297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97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6EB0A8-6D58-468F-A6D4-C201E40D38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5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sova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2349500"/>
            <a:ext cx="3095625" cy="2879725"/>
          </a:xfrm>
          <a:prstGeom prst="rect">
            <a:avLst/>
          </a:prstGeom>
          <a:noFill/>
        </p:spPr>
      </p:pic>
      <p:pic>
        <p:nvPicPr>
          <p:cNvPr id="3086" name="Picture 14" descr="tani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15888"/>
            <a:ext cx="1531938" cy="144145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Grp="1" noChangeArrowheads="1"/>
          </p:cNvSpPr>
          <p:nvPr>
            <p:ph type="title"/>
          </p:nvPr>
        </p:nvSpPr>
        <p:spPr>
          <a:xfrm>
            <a:off x="442913" y="549275"/>
            <a:ext cx="8243887" cy="719138"/>
          </a:xfrm>
        </p:spPr>
        <p:txBody>
          <a:bodyPr/>
          <a:lstStyle/>
          <a:p>
            <a:r>
              <a:rPr lang="ru-RU" sz="4800" b="1">
                <a:solidFill>
                  <a:srgbClr val="A50021"/>
                </a:solidFill>
                <a:latin typeface="Times New Roman" pitchFamily="18" charset="0"/>
              </a:rPr>
              <a:t>Весёлая математика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229600" cy="49244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993300"/>
                </a:solidFill>
                <a:latin typeface="Arial" charset="0"/>
                <a:cs typeface="Arial" charset="0"/>
              </a:rPr>
              <a:t>     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Сложение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и вычитание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в пределах 10.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      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Задачи в стихах</a:t>
            </a:r>
            <a:r>
              <a:rPr lang="ru-RU" sz="2400" dirty="0">
                <a:solidFill>
                  <a:srgbClr val="993300"/>
                </a:solidFill>
                <a:latin typeface="Times New Roman" pitchFamily="18" charset="0"/>
                <a:cs typeface="Arial" charset="0"/>
              </a:rPr>
              <a:t>. </a:t>
            </a:r>
            <a:endParaRPr lang="ru-RU" sz="1200" dirty="0">
              <a:solidFill>
                <a:srgbClr val="898989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1200" dirty="0">
              <a:solidFill>
                <a:srgbClr val="898989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1200" b="1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ru-RU" sz="1200" dirty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898989"/>
                </a:solidFill>
              </a:rPr>
              <a:t>				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898989"/>
                </a:solidFill>
              </a:rPr>
              <a:t>	</a:t>
            </a:r>
            <a:r>
              <a:rPr lang="ru-RU" sz="1400" b="1" dirty="0">
                <a:solidFill>
                  <a:srgbClr val="898989"/>
                </a:solidFill>
              </a:rPr>
              <a:t>							      							  </a:t>
            </a:r>
          </a:p>
          <a:p>
            <a:pPr>
              <a:lnSpc>
                <a:spcPct val="80000"/>
              </a:lnSpc>
            </a:pPr>
            <a:endParaRPr lang="ru-RU" sz="1400" b="1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Подготовила: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Цапюк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Т.Н. 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логопедической группы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№10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МАДОУ «ЦРР детский - сад №17»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одзаголовок 2"/>
          <p:cNvSpPr>
            <a:spLocks/>
          </p:cNvSpPr>
          <p:nvPr/>
        </p:nvSpPr>
        <p:spPr bwMode="auto">
          <a:xfrm>
            <a:off x="250825" y="6453188"/>
            <a:ext cx="8572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000" b="1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3083" name="Picture 11" descr="cc2239e2726cebd9e7d366aff3ee63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33166">
            <a:off x="6877050" y="2133600"/>
            <a:ext cx="666750" cy="762000"/>
          </a:xfrm>
          <a:prstGeom prst="rect">
            <a:avLst/>
          </a:prstGeom>
          <a:noFill/>
        </p:spPr>
      </p:pic>
      <p:pic>
        <p:nvPicPr>
          <p:cNvPr id="3085" name="Picture 13" descr="grib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373688"/>
            <a:ext cx="1800225" cy="1295400"/>
          </a:xfrm>
          <a:prstGeom prst="rect">
            <a:avLst/>
          </a:prstGeom>
          <a:noFill/>
        </p:spPr>
      </p:pic>
      <p:pic>
        <p:nvPicPr>
          <p:cNvPr id="3089" name="Picture 17" descr="11a497db37511cac586c18a9a5e46784 - копия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2060575"/>
            <a:ext cx="333375" cy="381000"/>
          </a:xfrm>
          <a:prstGeom prst="rect">
            <a:avLst/>
          </a:prstGeom>
          <a:noFill/>
        </p:spPr>
      </p:pic>
      <p:pic>
        <p:nvPicPr>
          <p:cNvPr id="11" name="Рисунок 10" descr="Конспект открытого занятия в подготовительной группе На тему: «В ...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2214554"/>
            <a:ext cx="5940425" cy="29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rav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572000"/>
            <a:ext cx="2540000" cy="2286000"/>
          </a:xfrm>
          <a:prstGeom prst="rect">
            <a:avLst/>
          </a:prstGeom>
          <a:noFill/>
        </p:spPr>
      </p:pic>
      <p:sp>
        <p:nvSpPr>
          <p:cNvPr id="522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908050"/>
            <a:ext cx="4897437" cy="509588"/>
          </a:xfrm>
        </p:spPr>
        <p:txBody>
          <a:bodyPr anchor="ctr"/>
          <a:lstStyle/>
          <a:p>
            <a:r>
              <a:rPr lang="ru-RU" sz="4000" i="1">
                <a:solidFill>
                  <a:srgbClr val="A50021"/>
                </a:solidFill>
                <a:latin typeface="Arial" charset="0"/>
                <a:cs typeface="Arial" charset="0"/>
              </a:rPr>
              <a:t>Потеряшка</a:t>
            </a:r>
          </a:p>
        </p:txBody>
      </p:sp>
      <p:sp>
        <p:nvSpPr>
          <p:cNvPr id="52228" name="Содержимое 2"/>
          <p:cNvSpPr>
            <a:spLocks noGrp="1"/>
          </p:cNvSpPr>
          <p:nvPr>
            <p:ph idx="4294967295"/>
          </p:nvPr>
        </p:nvSpPr>
        <p:spPr>
          <a:xfrm>
            <a:off x="4211638" y="1600200"/>
            <a:ext cx="4475162" cy="27654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>
                <a:latin typeface="Arial" charset="0"/>
              </a:rPr>
              <a:t>Шесть веселых медвежат</a:t>
            </a:r>
          </a:p>
          <a:p>
            <a:pPr>
              <a:buFontTx/>
              <a:buNone/>
            </a:pPr>
            <a:r>
              <a:rPr lang="ru-RU" sz="2400" b="1" i="1" dirty="0">
                <a:latin typeface="Arial" charset="0"/>
              </a:rPr>
              <a:t>За малиной в лес спешат</a:t>
            </a:r>
          </a:p>
          <a:p>
            <a:pPr>
              <a:buFontTx/>
              <a:buNone/>
            </a:pPr>
            <a:r>
              <a:rPr lang="ru-RU" sz="2400" b="1" i="1" dirty="0">
                <a:latin typeface="Arial" charset="0"/>
              </a:rPr>
              <a:t>Но один из них устал,</a:t>
            </a:r>
          </a:p>
          <a:p>
            <a:pPr>
              <a:buFontTx/>
              <a:buNone/>
            </a:pPr>
            <a:r>
              <a:rPr lang="ru-RU" sz="2400" b="1" i="1" dirty="0">
                <a:latin typeface="Arial" charset="0"/>
              </a:rPr>
              <a:t>Потерялся и отстал.</a:t>
            </a:r>
          </a:p>
          <a:p>
            <a:pPr>
              <a:buFontTx/>
              <a:buNone/>
            </a:pPr>
            <a:r>
              <a:rPr lang="ru-RU" sz="2400" b="1" i="1" dirty="0">
                <a:latin typeface="Arial" charset="0"/>
              </a:rPr>
              <a:t>А теперь ответ найди:</a:t>
            </a:r>
          </a:p>
          <a:p>
            <a:pPr>
              <a:buFontTx/>
              <a:buNone/>
            </a:pPr>
            <a:r>
              <a:rPr lang="ru-RU" sz="2400" b="1" i="1" dirty="0">
                <a:latin typeface="Arial" charset="0"/>
              </a:rPr>
              <a:t>Сколько мишек впереди?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4572000" y="5661025"/>
            <a:ext cx="1279525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364163" y="4797425"/>
            <a:ext cx="1208087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708400" y="4797425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7</a:t>
            </a:r>
          </a:p>
        </p:txBody>
      </p:sp>
      <p:pic>
        <p:nvPicPr>
          <p:cNvPr id="52232" name="Picture 8" descr="trava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516563"/>
            <a:ext cx="2159000" cy="1016000"/>
          </a:xfrm>
          <a:prstGeom prst="rect">
            <a:avLst/>
          </a:prstGeom>
          <a:noFill/>
        </p:spPr>
      </p:pic>
      <p:pic>
        <p:nvPicPr>
          <p:cNvPr id="52233" name="Picture 9" descr="ми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77049">
            <a:off x="755650" y="2708275"/>
            <a:ext cx="2233613" cy="3168650"/>
          </a:xfrm>
          <a:prstGeom prst="rect">
            <a:avLst/>
          </a:prstGeom>
          <a:noFill/>
        </p:spPr>
      </p:pic>
      <p:pic>
        <p:nvPicPr>
          <p:cNvPr id="52235" name="Picture 11" descr="f929098c7f3d75f2a2bfa0744fd0fb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760196">
            <a:off x="7451725" y="4581525"/>
            <a:ext cx="942975" cy="1038225"/>
          </a:xfrm>
          <a:prstGeom prst="rect">
            <a:avLst/>
          </a:prstGeom>
          <a:noFill/>
        </p:spPr>
      </p:pic>
      <p:pic>
        <p:nvPicPr>
          <p:cNvPr id="52236" name="Picture 12" descr="tani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188913"/>
            <a:ext cx="1531937" cy="1441450"/>
          </a:xfrm>
          <a:prstGeom prst="rect">
            <a:avLst/>
          </a:prstGeom>
          <a:noFill/>
        </p:spPr>
      </p:pic>
      <p:pic>
        <p:nvPicPr>
          <p:cNvPr id="52237" name="Picture 13" descr="malina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5445125"/>
            <a:ext cx="720725" cy="647700"/>
          </a:xfrm>
          <a:prstGeom prst="rect">
            <a:avLst/>
          </a:prstGeom>
          <a:noFill/>
        </p:spPr>
      </p:pic>
      <p:pic>
        <p:nvPicPr>
          <p:cNvPr id="52238" name="Picture 14" descr="malina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368627">
            <a:off x="2771775" y="3213100"/>
            <a:ext cx="749300" cy="73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Содержимое 2"/>
          <p:cNvSpPr>
            <a:spLocks noGrp="1"/>
          </p:cNvSpPr>
          <p:nvPr>
            <p:ph idx="4294967295"/>
          </p:nvPr>
        </p:nvSpPr>
        <p:spPr>
          <a:xfrm>
            <a:off x="5214942" y="3000372"/>
            <a:ext cx="3357586" cy="242889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i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Четыре гусенка и двое утят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В озере плавают, громко кричат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А ну, посчитай поскорей – 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Сколько всего в воде 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669900"/>
                </a:solidFill>
                <a:latin typeface="Arial" charset="0"/>
                <a:cs typeface="Arial" charset="0"/>
              </a:rPr>
              <a:t>малышей?</a:t>
            </a:r>
            <a:endParaRPr lang="ru-RU" sz="2000" b="1" i="1" dirty="0">
              <a:solidFill>
                <a:srgbClr val="6699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tani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2214546" cy="1882363"/>
          </a:xfrm>
          <a:prstGeom prst="rect">
            <a:avLst/>
          </a:prstGeom>
          <a:noFill/>
        </p:spPr>
      </p:pic>
      <p:pic>
        <p:nvPicPr>
          <p:cNvPr id="14" name="Рисунок 13" descr="Беседа на тему «Пруд» для детей подготовительной групп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ва утенка | Началочк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429000"/>
            <a:ext cx="25717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онспект занятия в 1 младшей группе на тему: Гус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5357826"/>
            <a:ext cx="714380" cy="11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Мультяшки png. Обсуждение на LiveInternet - Российский Сервис ..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57430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Мультяшки png. Обсуждение на LiveInternet - Российский Сервис ..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00024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Мультяшки png. Обсуждение на LiveInternet - Российский Сервис ...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57628"/>
            <a:ext cx="1463539" cy="203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Мультяшки png. Обсуждение на LiveInternet - Российский Сервис ..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4429132"/>
            <a:ext cx="1177787" cy="17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tani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854" y="152400"/>
            <a:ext cx="2214546" cy="18823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214290"/>
            <a:ext cx="4714908" cy="4192610"/>
          </a:xfrm>
        </p:spPr>
        <p:txBody>
          <a:bodyPr/>
          <a:lstStyle/>
          <a:p>
            <a:r>
              <a:rPr lang="ru-RU" dirty="0" smtClean="0"/>
              <a:t>Красная Шапочка шла по тропинке.</a:t>
            </a:r>
          </a:p>
          <a:p>
            <a:r>
              <a:rPr lang="ru-RU" dirty="0" smtClean="0"/>
              <a:t>Семь пирожков в плетенной корзинке</a:t>
            </a:r>
          </a:p>
          <a:p>
            <a:r>
              <a:rPr lang="ru-RU" dirty="0" smtClean="0"/>
              <a:t>Бабушке внучка на праздник несла,</a:t>
            </a:r>
          </a:p>
          <a:p>
            <a:r>
              <a:rPr lang="ru-RU" dirty="0" smtClean="0"/>
              <a:t>Но по дорожке часть раздала.</a:t>
            </a:r>
          </a:p>
          <a:p>
            <a:r>
              <a:rPr lang="ru-RU" dirty="0" smtClean="0"/>
              <a:t>Зайчику,</a:t>
            </a:r>
          </a:p>
          <a:p>
            <a:r>
              <a:rPr lang="ru-RU" dirty="0" smtClean="0"/>
              <a:t>         ежику,</a:t>
            </a:r>
          </a:p>
          <a:p>
            <a:r>
              <a:rPr lang="ru-RU" dirty="0" smtClean="0"/>
              <a:t>                мышке и белочке.</a:t>
            </a:r>
          </a:p>
          <a:p>
            <a:r>
              <a:rPr lang="ru-RU" dirty="0" smtClean="0"/>
              <a:t>Сколько гостинцев осталось у девочки?   </a:t>
            </a:r>
            <a:endParaRPr lang="ru-RU" dirty="0"/>
          </a:p>
        </p:txBody>
      </p:sp>
      <p:pic>
        <p:nvPicPr>
          <p:cNvPr id="7" name="Picture 12" descr="tani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928826" cy="1639501"/>
          </a:xfrm>
          <a:prstGeom prst="rect">
            <a:avLst/>
          </a:prstGeom>
          <a:noFill/>
        </p:spPr>
      </p:pic>
      <p:pic>
        <p:nvPicPr>
          <p:cNvPr id="8" name="Рисунок 7" descr="Развитие малыша. Сказка Красная Шапочка Шарль Перр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708400" y="4797425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0" name="Скругленный прямоугольник 9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643570" y="4357694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Скругленный прямоугольник 10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858016" y="5500702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atin typeface="Arial" charset="0"/>
                <a:cs typeface="Arial" charset="0"/>
              </a:rPr>
              <a:t>4</a:t>
            </a:r>
            <a:endParaRPr lang="ru-RU" sz="2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1" name="Picture 9" descr="ДЕРЕВ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836613"/>
            <a:ext cx="2881312" cy="4464050"/>
          </a:xfrm>
          <a:prstGeom prst="rect">
            <a:avLst/>
          </a:prstGeom>
          <a:noFill/>
        </p:spPr>
      </p:pic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908050"/>
            <a:ext cx="2952750" cy="509588"/>
          </a:xfrm>
        </p:spPr>
        <p:txBody>
          <a:bodyPr anchor="ctr"/>
          <a:lstStyle/>
          <a:p>
            <a:r>
              <a:rPr lang="ru-RU" sz="4000" i="1">
                <a:solidFill>
                  <a:srgbClr val="A50021"/>
                </a:solidFill>
                <a:latin typeface="Arial" charset="0"/>
                <a:cs typeface="Arial" charset="0"/>
              </a:rPr>
              <a:t>Павлуша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4895850" cy="27654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Четыре спелых груши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На веточке качались.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Две груши снял Павлуша,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А сколько груш осталось?</a:t>
            </a:r>
            <a:r>
              <a:rPr lang="ru-RU" b="1"/>
              <a:t> 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611188" y="3789363"/>
            <a:ext cx="1279525" cy="6397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2339975" y="3789363"/>
            <a:ext cx="1208088" cy="6397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1547813" y="4652963"/>
            <a:ext cx="1350962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6</a:t>
            </a:r>
          </a:p>
        </p:txBody>
      </p:sp>
      <p:pic>
        <p:nvPicPr>
          <p:cNvPr id="54279" name="Picture 7" descr="malch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5026">
            <a:off x="4643438" y="3500438"/>
            <a:ext cx="2159000" cy="2286000"/>
          </a:xfrm>
          <a:prstGeom prst="rect">
            <a:avLst/>
          </a:prstGeom>
          <a:noFill/>
        </p:spPr>
      </p:pic>
      <p:pic>
        <p:nvPicPr>
          <p:cNvPr id="54282" name="Picture 10" descr="tani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2063" y="0"/>
            <a:ext cx="1531937" cy="1441450"/>
          </a:xfrm>
          <a:prstGeom prst="rect">
            <a:avLst/>
          </a:prstGeom>
          <a:noFill/>
        </p:spPr>
      </p:pic>
      <p:pic>
        <p:nvPicPr>
          <p:cNvPr id="54283" name="Picture 11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69000"/>
            <a:ext cx="2413000" cy="889000"/>
          </a:xfrm>
          <a:prstGeom prst="rect">
            <a:avLst/>
          </a:prstGeom>
          <a:noFill/>
        </p:spPr>
      </p:pic>
      <p:pic>
        <p:nvPicPr>
          <p:cNvPr id="54284" name="Picture 12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0" y="5969000"/>
            <a:ext cx="2413000" cy="889000"/>
          </a:xfrm>
          <a:prstGeom prst="rect">
            <a:avLst/>
          </a:prstGeom>
          <a:noFill/>
        </p:spPr>
      </p:pic>
      <p:pic>
        <p:nvPicPr>
          <p:cNvPr id="54285" name="Picture 13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969000"/>
            <a:ext cx="2413000" cy="889000"/>
          </a:xfrm>
          <a:prstGeom prst="rect">
            <a:avLst/>
          </a:prstGeom>
          <a:noFill/>
        </p:spPr>
      </p:pic>
      <p:pic>
        <p:nvPicPr>
          <p:cNvPr id="54286" name="Picture 14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5969000"/>
            <a:ext cx="2413000" cy="889000"/>
          </a:xfrm>
          <a:prstGeom prst="rect">
            <a:avLst/>
          </a:prstGeom>
          <a:noFill/>
        </p:spPr>
      </p:pic>
      <p:pic>
        <p:nvPicPr>
          <p:cNvPr id="54287" name="Picture 15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88913"/>
            <a:ext cx="2517775" cy="1335087"/>
          </a:xfrm>
          <a:prstGeom prst="rect">
            <a:avLst/>
          </a:prstGeom>
          <a:noFill/>
        </p:spPr>
      </p:pic>
      <p:pic>
        <p:nvPicPr>
          <p:cNvPr id="54288" name="Picture 16" descr="6f7d849564189ad3d9e690cdc244ebf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4652963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10969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						</a:t>
            </a:r>
          </a:p>
        </p:txBody>
      </p:sp>
      <p:pic>
        <p:nvPicPr>
          <p:cNvPr id="13" name="Рисунок 12" descr="Логические задачи для детей &quot;Что перепутал художник?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59690"/>
            <a:ext cx="6336704" cy="653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дачи в стихах 1 клас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tani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1531938" cy="144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 i="1" dirty="0">
              <a:latin typeface="Arial" charset="0"/>
              <a:cs typeface="Arial" charset="0"/>
            </a:endParaRPr>
          </a:p>
        </p:txBody>
      </p:sp>
      <p:sp>
        <p:nvSpPr>
          <p:cNvPr id="4100" name="Text Box 4"/>
          <p:cNvSpPr txBox="1">
            <a:spLocks/>
          </p:cNvSpPr>
          <p:nvPr/>
        </p:nvSpPr>
        <p:spPr bwMode="auto">
          <a:xfrm>
            <a:off x="500063" y="5572125"/>
            <a:ext cx="5857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Arial" charset="0"/>
              <a:cs typeface="Arial" charset="0"/>
            </a:endParaRPr>
          </a:p>
        </p:txBody>
      </p:sp>
      <p:pic>
        <p:nvPicPr>
          <p:cNvPr id="8" name="Содержимое 7" descr="Загадки для детей 5-6 лет: 100 интересных и смешных загадок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563938" y="4149725"/>
            <a:ext cx="1350962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0" name="Скругленный прямоугольник 9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1979613" y="4149725"/>
            <a:ext cx="1295400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atin typeface="Arial" charset="0"/>
                <a:cs typeface="Arial" charset="0"/>
              </a:rPr>
              <a:t>10</a:t>
            </a:r>
            <a:endParaRPr lang="ru-RU" sz="2400" b="1" dirty="0">
              <a:latin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395288" y="4149725"/>
            <a:ext cx="1279525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rava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42000"/>
            <a:ext cx="2159000" cy="1016000"/>
          </a:xfrm>
          <a:prstGeom prst="rect">
            <a:avLst/>
          </a:prstGeom>
          <a:noFill/>
        </p:spPr>
      </p:pic>
      <p:pic>
        <p:nvPicPr>
          <p:cNvPr id="58371" name="Picture 3" descr="trava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842000"/>
            <a:ext cx="2159000" cy="1016000"/>
          </a:xfrm>
          <a:prstGeom prst="rect">
            <a:avLst/>
          </a:prstGeom>
          <a:noFill/>
        </p:spPr>
      </p:pic>
      <p:pic>
        <p:nvPicPr>
          <p:cNvPr id="58372" name="Picture 4" descr="trava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5842000"/>
            <a:ext cx="2159000" cy="1016000"/>
          </a:xfrm>
          <a:prstGeom prst="rect">
            <a:avLst/>
          </a:prstGeom>
          <a:noFill/>
        </p:spPr>
      </p:pic>
      <p:pic>
        <p:nvPicPr>
          <p:cNvPr id="58373" name="Picture 5" descr="nitky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933825"/>
            <a:ext cx="2032000" cy="1828800"/>
          </a:xfrm>
          <a:prstGeom prst="rect">
            <a:avLst/>
          </a:prstGeom>
          <a:noFill/>
        </p:spPr>
      </p:pic>
      <p:pic>
        <p:nvPicPr>
          <p:cNvPr id="58374" name="Picture 6" descr="nitky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7288" y="4572000"/>
            <a:ext cx="2906712" cy="2286000"/>
          </a:xfrm>
          <a:prstGeom prst="rect">
            <a:avLst/>
          </a:prstGeom>
          <a:noFill/>
        </p:spPr>
      </p:pic>
      <p:sp>
        <p:nvSpPr>
          <p:cNvPr id="583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050" y="836613"/>
            <a:ext cx="5976938" cy="509587"/>
          </a:xfrm>
        </p:spPr>
        <p:txBody>
          <a:bodyPr anchor="ctr"/>
          <a:lstStyle/>
          <a:p>
            <a:r>
              <a:rPr lang="ru-RU" sz="4000" i="1" dirty="0" smtClean="0">
                <a:solidFill>
                  <a:srgbClr val="A50021"/>
                </a:solidFill>
                <a:latin typeface="Arial" charset="0"/>
              </a:rPr>
              <a:t>Белка-мастерица</a:t>
            </a:r>
            <a:endParaRPr lang="ru-RU" sz="4000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58376" name="Содержимое 2"/>
          <p:cNvSpPr>
            <a:spLocks noGrp="1"/>
          </p:cNvSpPr>
          <p:nvPr>
            <p:ph idx="4294967295"/>
          </p:nvPr>
        </p:nvSpPr>
        <p:spPr>
          <a:xfrm>
            <a:off x="4140200" y="1600200"/>
            <a:ext cx="4546600" cy="27654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>
                <a:solidFill>
                  <a:srgbClr val="008000"/>
                </a:solidFill>
                <a:latin typeface="Arial" charset="0"/>
              </a:rPr>
              <a:t>Ай да белка-мастерица!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008000"/>
                </a:solidFill>
                <a:latin typeface="Arial" charset="0"/>
              </a:rPr>
              <a:t>Вяжет деткам рукавицы.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008000"/>
                </a:solidFill>
                <a:latin typeface="Arial" charset="0"/>
              </a:rPr>
              <a:t>Извязала три клубка,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008000"/>
                </a:solidFill>
                <a:latin typeface="Arial" charset="0"/>
              </a:rPr>
              <a:t>Два лежат ещё пока.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008000"/>
                </a:solidFill>
                <a:latin typeface="Arial" charset="0"/>
              </a:rPr>
              <a:t>У кого ответ готов,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008000"/>
                </a:solidFill>
                <a:latin typeface="Arial" charset="0"/>
              </a:rPr>
              <a:t>Сколько у неё клубков?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4140200" y="5373688"/>
            <a:ext cx="1279525" cy="6397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7524750" y="4508500"/>
            <a:ext cx="1208088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651500" y="4652963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4</a:t>
            </a:r>
          </a:p>
        </p:txBody>
      </p:sp>
      <p:pic>
        <p:nvPicPr>
          <p:cNvPr id="58380" name="Picture 12" descr="belka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349500"/>
            <a:ext cx="2374900" cy="2735263"/>
          </a:xfrm>
          <a:prstGeom prst="rect">
            <a:avLst/>
          </a:prstGeom>
          <a:noFill/>
        </p:spPr>
      </p:pic>
      <p:pic>
        <p:nvPicPr>
          <p:cNvPr id="58381" name="Picture 13" descr="nitky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5084763"/>
            <a:ext cx="611187" cy="550862"/>
          </a:xfrm>
          <a:prstGeom prst="rect">
            <a:avLst/>
          </a:prstGeom>
          <a:noFill/>
        </p:spPr>
      </p:pic>
      <p:pic>
        <p:nvPicPr>
          <p:cNvPr id="58382" name="Picture 14" descr="nitky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516563"/>
            <a:ext cx="611188" cy="550862"/>
          </a:xfrm>
          <a:prstGeom prst="rect">
            <a:avLst/>
          </a:prstGeom>
          <a:noFill/>
        </p:spPr>
      </p:pic>
      <p:pic>
        <p:nvPicPr>
          <p:cNvPr id="58383" name="Picture 15" descr="trava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842000"/>
            <a:ext cx="2159000" cy="1016000"/>
          </a:xfrm>
          <a:prstGeom prst="rect">
            <a:avLst/>
          </a:prstGeom>
          <a:noFill/>
        </p:spPr>
      </p:pic>
      <p:pic>
        <p:nvPicPr>
          <p:cNvPr id="58384" name="Picture 16" descr="nitky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5445125"/>
            <a:ext cx="611187" cy="550863"/>
          </a:xfrm>
          <a:prstGeom prst="rect">
            <a:avLst/>
          </a:prstGeom>
          <a:noFill/>
        </p:spPr>
      </p:pic>
      <p:pic>
        <p:nvPicPr>
          <p:cNvPr id="58386" name="Picture 18" descr="3e67680d7248acdbf98353260e5b632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391100">
            <a:off x="2603501" y="1939925"/>
            <a:ext cx="723900" cy="676275"/>
          </a:xfrm>
          <a:prstGeom prst="rect">
            <a:avLst/>
          </a:prstGeom>
          <a:noFill/>
        </p:spPr>
      </p:pic>
      <p:pic>
        <p:nvPicPr>
          <p:cNvPr id="58388" name="Picture 20" descr="tani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115888"/>
            <a:ext cx="1531938" cy="1441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9113" y="476250"/>
            <a:ext cx="5627687" cy="941388"/>
          </a:xfrm>
        </p:spPr>
        <p:txBody>
          <a:bodyPr anchor="ctr"/>
          <a:lstStyle/>
          <a:p>
            <a:r>
              <a:rPr lang="ru-RU" sz="4000" i="1">
                <a:solidFill>
                  <a:srgbClr val="CC0066"/>
                </a:solidFill>
                <a:latin typeface="Arial" charset="0"/>
                <a:cs typeface="Arial" charset="0"/>
              </a:rPr>
              <a:t>День рождения Ежа.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>
          <a:xfrm>
            <a:off x="3924300" y="1600200"/>
            <a:ext cx="4968875" cy="27654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>
                <a:solidFill>
                  <a:srgbClr val="669900"/>
                </a:solidFill>
                <a:latin typeface="Arial" charset="0"/>
                <a:cs typeface="Arial" charset="0"/>
              </a:rPr>
              <a:t>Вот задумал ёж друзей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669900"/>
                </a:solidFill>
                <a:latin typeface="Arial" charset="0"/>
                <a:cs typeface="Arial" charset="0"/>
              </a:rPr>
              <a:t>Пригласить на юбилей.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669900"/>
                </a:solidFill>
                <a:latin typeface="Arial" charset="0"/>
                <a:cs typeface="Arial" charset="0"/>
              </a:rPr>
              <a:t>Пригласил двух медвежат, 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669900"/>
                </a:solidFill>
                <a:latin typeface="Arial" charset="0"/>
                <a:cs typeface="Arial" charset="0"/>
              </a:rPr>
              <a:t>Трёх зайчат и трёх бельчат. 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669900"/>
                </a:solidFill>
                <a:latin typeface="Arial" charset="0"/>
                <a:cs typeface="Arial" charset="0"/>
              </a:rPr>
              <a:t>Посчитайте, поскорей,</a:t>
            </a:r>
          </a:p>
          <a:p>
            <a:pPr>
              <a:buFontTx/>
              <a:buNone/>
            </a:pPr>
            <a:r>
              <a:rPr lang="ru-RU" sz="2400" b="1" i="1">
                <a:solidFill>
                  <a:srgbClr val="669900"/>
                </a:solidFill>
                <a:latin typeface="Arial" charset="0"/>
                <a:cs typeface="Arial" charset="0"/>
              </a:rPr>
              <a:t>Сколько у ежа гостей?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2627313" y="5516563"/>
            <a:ext cx="1279525" cy="6397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067175" y="4652963"/>
            <a:ext cx="1208088" cy="6397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364163" y="5516563"/>
            <a:ext cx="1152525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7</a:t>
            </a:r>
          </a:p>
        </p:txBody>
      </p:sp>
      <p:pic>
        <p:nvPicPr>
          <p:cNvPr id="57352" name="Picture 8" descr="cc2239e2726cebd9e7d366aff3ee63c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40290">
            <a:off x="2555875" y="1628775"/>
            <a:ext cx="666750" cy="762000"/>
          </a:xfrm>
          <a:prstGeom prst="rect">
            <a:avLst/>
          </a:prstGeom>
          <a:noFill/>
        </p:spPr>
      </p:pic>
      <p:pic>
        <p:nvPicPr>
          <p:cNvPr id="57354" name="Picture 10" descr="tani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531938" cy="1441450"/>
          </a:xfrm>
          <a:prstGeom prst="rect">
            <a:avLst/>
          </a:prstGeom>
          <a:noFill/>
        </p:spPr>
      </p:pic>
      <p:pic>
        <p:nvPicPr>
          <p:cNvPr id="57355" name="Picture 11" descr="c3c62efbd992ad280b2f29e267db54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941888"/>
            <a:ext cx="1524000" cy="1200150"/>
          </a:xfrm>
          <a:prstGeom prst="rect">
            <a:avLst/>
          </a:prstGeom>
          <a:noFill/>
        </p:spPr>
      </p:pic>
      <p:pic>
        <p:nvPicPr>
          <p:cNvPr id="57356" name="Picture 12" descr="trava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97425"/>
            <a:ext cx="2540000" cy="1651000"/>
          </a:xfrm>
          <a:prstGeom prst="rect">
            <a:avLst/>
          </a:prstGeom>
          <a:noFill/>
        </p:spPr>
      </p:pic>
      <p:pic>
        <p:nvPicPr>
          <p:cNvPr id="57357" name="Picture 13" descr="egiky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781300"/>
            <a:ext cx="2517775" cy="2573338"/>
          </a:xfrm>
          <a:prstGeom prst="rect">
            <a:avLst/>
          </a:prstGeom>
          <a:noFill/>
        </p:spPr>
      </p:pic>
      <p:pic>
        <p:nvPicPr>
          <p:cNvPr id="57358" name="Picture 14" descr="cc2239e2726cebd9e7d366aff3ee63c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18703">
            <a:off x="762000" y="2308225"/>
            <a:ext cx="882650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8" name="Picture 22" descr="tcvet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5445125"/>
            <a:ext cx="2692400" cy="1412875"/>
          </a:xfrm>
          <a:prstGeom prst="rect">
            <a:avLst/>
          </a:prstGeom>
          <a:noFill/>
        </p:spPr>
      </p:pic>
      <p:pic>
        <p:nvPicPr>
          <p:cNvPr id="50197" name="Picture 21" descr="tcvet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5445125"/>
            <a:ext cx="2692400" cy="1412875"/>
          </a:xfrm>
          <a:prstGeom prst="rect">
            <a:avLst/>
          </a:prstGeom>
          <a:noFill/>
        </p:spPr>
      </p:pic>
      <p:pic>
        <p:nvPicPr>
          <p:cNvPr id="50196" name="Picture 20" descr="tcvet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445125"/>
            <a:ext cx="2692400" cy="1412875"/>
          </a:xfrm>
          <a:prstGeom prst="rect">
            <a:avLst/>
          </a:prstGeom>
          <a:noFill/>
        </p:spPr>
      </p:pic>
      <p:pic>
        <p:nvPicPr>
          <p:cNvPr id="50184" name="Picture 8" descr="slon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420938"/>
            <a:ext cx="3240088" cy="3241675"/>
          </a:xfrm>
          <a:prstGeom prst="rect">
            <a:avLst/>
          </a:prstGeom>
          <a:noFill/>
        </p:spPr>
      </p:pic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51725" y="908050"/>
            <a:ext cx="1235075" cy="509588"/>
          </a:xfrm>
        </p:spPr>
        <p:txBody>
          <a:bodyPr anchor="ctr"/>
          <a:lstStyle/>
          <a:p>
            <a:r>
              <a:rPr lang="ru-RU" sz="4000">
                <a:latin typeface="Arial" charset="0"/>
                <a:cs typeface="Arial" charset="0"/>
              </a:rPr>
              <a:t/>
            </a:r>
            <a:br>
              <a:rPr lang="ru-RU" sz="4000">
                <a:latin typeface="Arial" charset="0"/>
                <a:cs typeface="Arial" charset="0"/>
              </a:rPr>
            </a:br>
            <a:endParaRPr lang="ru-RU" sz="4000">
              <a:latin typeface="Arial" charset="0"/>
              <a:cs typeface="Arial" charset="0"/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5888"/>
            <a:ext cx="4330700" cy="42497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i="1">
                <a:solidFill>
                  <a:srgbClr val="A50021"/>
                </a:solidFill>
                <a:latin typeface="Arial" charset="0"/>
                <a:cs typeface="Arial" charset="0"/>
              </a:rPr>
              <a:t>Умный слонёнок</a:t>
            </a:r>
            <a:endParaRPr lang="ru-RU" sz="4000" i="1">
              <a:solidFill>
                <a:srgbClr val="6699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ru-RU" sz="2000" b="1" i="1">
                <a:solidFill>
                  <a:srgbClr val="669900"/>
                </a:solidFill>
                <a:latin typeface="Arial" charset="0"/>
                <a:cs typeface="Arial" charset="0"/>
              </a:rPr>
              <a:t>Папа –слон слону – сынишке</a:t>
            </a:r>
          </a:p>
          <a:p>
            <a:pPr>
              <a:buFontTx/>
              <a:buNone/>
            </a:pPr>
            <a:r>
              <a:rPr lang="ru-RU" sz="2000" b="1" i="1">
                <a:solidFill>
                  <a:srgbClr val="669900"/>
                </a:solidFill>
                <a:latin typeface="Arial" charset="0"/>
                <a:cs typeface="Arial" charset="0"/>
              </a:rPr>
              <a:t>Подарил четыре книжки.</a:t>
            </a:r>
          </a:p>
          <a:p>
            <a:pPr>
              <a:buFontTx/>
              <a:buNone/>
            </a:pPr>
            <a:r>
              <a:rPr lang="ru-RU" sz="2000" b="1" i="1">
                <a:solidFill>
                  <a:srgbClr val="669900"/>
                </a:solidFill>
                <a:latin typeface="Arial" charset="0"/>
                <a:cs typeface="Arial" charset="0"/>
              </a:rPr>
              <a:t>Их слонёнок прочитал</a:t>
            </a:r>
          </a:p>
          <a:p>
            <a:pPr>
              <a:buFontTx/>
              <a:buNone/>
            </a:pPr>
            <a:r>
              <a:rPr lang="ru-RU" sz="2000" b="1" i="1">
                <a:solidFill>
                  <a:srgbClr val="669900"/>
                </a:solidFill>
                <a:latin typeface="Arial" charset="0"/>
                <a:cs typeface="Arial" charset="0"/>
              </a:rPr>
              <a:t>И друзьям своим раздал.</a:t>
            </a:r>
          </a:p>
          <a:p>
            <a:pPr>
              <a:buFontTx/>
              <a:buNone/>
            </a:pPr>
            <a:r>
              <a:rPr lang="ru-RU" sz="2000" b="1" i="1">
                <a:solidFill>
                  <a:srgbClr val="669900"/>
                </a:solidFill>
                <a:latin typeface="Arial" charset="0"/>
                <a:cs typeface="Arial" charset="0"/>
              </a:rPr>
              <a:t>Книгу дал он бегемоту,</a:t>
            </a:r>
          </a:p>
          <a:p>
            <a:pPr>
              <a:buFontTx/>
              <a:buNone/>
            </a:pPr>
            <a:r>
              <a:rPr lang="ru-RU" sz="2000" b="1" i="1">
                <a:solidFill>
                  <a:srgbClr val="669900"/>
                </a:solidFill>
                <a:latin typeface="Arial" charset="0"/>
                <a:cs typeface="Arial" charset="0"/>
              </a:rPr>
              <a:t>Две морскому кашалоту.</a:t>
            </a:r>
          </a:p>
          <a:p>
            <a:pPr>
              <a:buFontTx/>
              <a:buNone/>
            </a:pPr>
            <a:endParaRPr lang="ru-RU" sz="2000" b="1" i="1">
              <a:solidFill>
                <a:srgbClr val="6699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ru-RU" sz="2000" b="1">
                <a:solidFill>
                  <a:srgbClr val="A50021"/>
                </a:solidFill>
                <a:latin typeface="Arial" charset="0"/>
                <a:cs typeface="Arial" charset="0"/>
              </a:rPr>
              <a:t>Сколько книг осталось у слонёнка?</a:t>
            </a:r>
          </a:p>
          <a:p>
            <a:pPr algn="ctr">
              <a:buFontTx/>
              <a:buNone/>
            </a:pPr>
            <a:endParaRPr lang="ru-RU" sz="2000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3563938" y="4365625"/>
            <a:ext cx="1279525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95288" y="4365625"/>
            <a:ext cx="1208087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1979613" y="4365625"/>
            <a:ext cx="1350962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0</a:t>
            </a:r>
          </a:p>
        </p:txBody>
      </p:sp>
      <p:pic>
        <p:nvPicPr>
          <p:cNvPr id="50183" name="Picture 7" descr="tani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0"/>
            <a:ext cx="1531938" cy="1441450"/>
          </a:xfrm>
          <a:prstGeom prst="rect">
            <a:avLst/>
          </a:prstGeom>
          <a:noFill/>
        </p:spPr>
      </p:pic>
      <p:pic>
        <p:nvPicPr>
          <p:cNvPr id="50187" name="Picture 11" descr="kniga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908050"/>
            <a:ext cx="2592388" cy="1655763"/>
          </a:xfrm>
          <a:prstGeom prst="rect">
            <a:avLst/>
          </a:prstGeom>
          <a:noFill/>
        </p:spPr>
      </p:pic>
      <p:pic>
        <p:nvPicPr>
          <p:cNvPr id="50195" name="Picture 19" descr="tcvet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5125"/>
            <a:ext cx="2692400" cy="14128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557338"/>
            <a:ext cx="5256213" cy="509587"/>
          </a:xfrm>
        </p:spPr>
        <p:txBody>
          <a:bodyPr anchor="ctr"/>
          <a:lstStyle/>
          <a:p>
            <a:r>
              <a:rPr lang="ru-RU" sz="3200" i="1">
                <a:solidFill>
                  <a:srgbClr val="A50021"/>
                </a:solidFill>
                <a:latin typeface="Arial" charset="0"/>
                <a:cs typeface="Arial" charset="0"/>
              </a:rPr>
              <a:t>Гуси-путешественники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420938"/>
            <a:ext cx="8229600" cy="19446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Семь гусей пустились в путь. 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Два решили отдохнуть.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Сколько их под облаками?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Сосчитайте, дети, сами.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250825" y="4508500"/>
            <a:ext cx="1279525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1835150" y="4868863"/>
            <a:ext cx="1368425" cy="6397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492500" y="4508500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4</a:t>
            </a:r>
          </a:p>
        </p:txBody>
      </p:sp>
      <p:pic>
        <p:nvPicPr>
          <p:cNvPr id="38919" name="Picture 7" descr="Г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73238"/>
            <a:ext cx="3092450" cy="309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0" name="Picture 8" descr="tani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31938" cy="1441450"/>
          </a:xfrm>
          <a:prstGeom prst="rect">
            <a:avLst/>
          </a:prstGeom>
          <a:noFill/>
        </p:spPr>
      </p:pic>
      <p:pic>
        <p:nvPicPr>
          <p:cNvPr id="38921" name="Picture 9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88913"/>
            <a:ext cx="2517775" cy="1335087"/>
          </a:xfrm>
          <a:prstGeom prst="rect">
            <a:avLst/>
          </a:prstGeom>
          <a:noFill/>
        </p:spPr>
      </p:pic>
      <p:pic>
        <p:nvPicPr>
          <p:cNvPr id="38922" name="Picture 10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69000"/>
            <a:ext cx="2413000" cy="889000"/>
          </a:xfrm>
          <a:prstGeom prst="rect">
            <a:avLst/>
          </a:prstGeom>
          <a:noFill/>
        </p:spPr>
      </p:pic>
      <p:pic>
        <p:nvPicPr>
          <p:cNvPr id="38923" name="Picture 11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969000"/>
            <a:ext cx="2413000" cy="889000"/>
          </a:xfrm>
          <a:prstGeom prst="rect">
            <a:avLst/>
          </a:prstGeom>
          <a:noFill/>
        </p:spPr>
      </p:pic>
      <p:pic>
        <p:nvPicPr>
          <p:cNvPr id="38924" name="Picture 12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5969000"/>
            <a:ext cx="2413000" cy="889000"/>
          </a:xfrm>
          <a:prstGeom prst="rect">
            <a:avLst/>
          </a:prstGeom>
          <a:noFill/>
        </p:spPr>
      </p:pic>
      <p:pic>
        <p:nvPicPr>
          <p:cNvPr id="38925" name="Picture 13" descr="trava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0" y="5969000"/>
            <a:ext cx="2413000" cy="88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61975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61975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908050"/>
            <a:ext cx="6707187" cy="509588"/>
          </a:xfrm>
        </p:spPr>
        <p:txBody>
          <a:bodyPr anchor="ctr"/>
          <a:lstStyle/>
          <a:p>
            <a:r>
              <a:rPr lang="ru-RU" sz="4000" i="1">
                <a:solidFill>
                  <a:srgbClr val="A50021"/>
                </a:solidFill>
                <a:latin typeface="Arial" charset="0"/>
                <a:cs typeface="Arial" charset="0"/>
              </a:rPr>
              <a:t>Поросята-чистюли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4787900" y="2205038"/>
            <a:ext cx="4248150" cy="21605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Семь весёлых поросят 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У корытца в ряд стоят. 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Два ушли в кровать ложиться, </a:t>
            </a:r>
          </a:p>
          <a:p>
            <a:pPr>
              <a:buFontTx/>
              <a:buNone/>
            </a:pPr>
            <a:r>
              <a:rPr lang="ru-RU" sz="2400" b="1" i="1">
                <a:latin typeface="Arial" charset="0"/>
              </a:rPr>
              <a:t>Сколько свинок у корытца?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4859338" y="5373688"/>
            <a:ext cx="1279525" cy="6397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300788" y="4724400"/>
            <a:ext cx="1208087" cy="639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7596188" y="5445125"/>
            <a:ext cx="1277937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9</a:t>
            </a:r>
          </a:p>
        </p:txBody>
      </p:sp>
      <p:pic>
        <p:nvPicPr>
          <p:cNvPr id="40968" name="Picture 8" descr="Св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4695825" cy="3335337"/>
          </a:xfrm>
          <a:prstGeom prst="rect">
            <a:avLst/>
          </a:prstGeom>
          <a:noFill/>
        </p:spPr>
      </p:pic>
      <p:pic>
        <p:nvPicPr>
          <p:cNvPr id="40969" name="Picture 9" descr="tani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0"/>
            <a:ext cx="1531938" cy="1441450"/>
          </a:xfrm>
          <a:prstGeom prst="rect">
            <a:avLst/>
          </a:prstGeom>
          <a:noFill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61975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561975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Содержимое 2"/>
          <p:cNvSpPr>
            <a:spLocks noGrp="1"/>
          </p:cNvSpPr>
          <p:nvPr>
            <p:ph idx="4294967295"/>
          </p:nvPr>
        </p:nvSpPr>
        <p:spPr>
          <a:xfrm>
            <a:off x="4071934" y="1857364"/>
            <a:ext cx="4546600" cy="19431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400" b="1" i="1" dirty="0" smtClean="0">
                <a:latin typeface="Arial Narrow" pitchFamily="34" charset="0"/>
              </a:rPr>
              <a:t>Вот девять маленьких ребят,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b="1" i="1" dirty="0" smtClean="0">
                <a:latin typeface="Arial Narrow" pitchFamily="34" charset="0"/>
              </a:rPr>
              <a:t>Они на двух скамьях сидят.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b="1" i="1" dirty="0" smtClean="0">
                <a:latin typeface="Arial Narrow" pitchFamily="34" charset="0"/>
              </a:rPr>
              <a:t>Семь ребятишек на одной,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b="1" i="1" dirty="0" smtClean="0">
                <a:latin typeface="Arial Narrow" pitchFamily="34" charset="0"/>
              </a:rPr>
              <a:t>А сколько деток на другой?</a:t>
            </a:r>
          </a:p>
          <a:p>
            <a:pPr>
              <a:buFontTx/>
              <a:buNone/>
            </a:pPr>
            <a:endParaRPr lang="ru-RU" sz="2000" b="1" i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3" name="Picture 12" descr="tani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531937" cy="1441450"/>
          </a:xfrm>
          <a:prstGeom prst="rect">
            <a:avLst/>
          </a:prstGeom>
          <a:noFill/>
        </p:spPr>
      </p:pic>
      <p:sp>
        <p:nvSpPr>
          <p:cNvPr id="24" name="Скругленный прямоугольник 23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643438" y="4643446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5" name="Скругленный прямоугольник 2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6072198" y="5357826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6" name="Скругленный прямоугольник 2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071802" y="5286388"/>
            <a:ext cx="1350963" cy="638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Arial" charset="0"/>
                <a:cs typeface="Arial" charset="0"/>
              </a:rPr>
              <a:t>5</a:t>
            </a:r>
          </a:p>
        </p:txBody>
      </p:sp>
      <p:pic>
        <p:nvPicPr>
          <p:cNvPr id="27" name="Рисунок 26" descr="Скамейка детская «Кит М1» (Арт. СП220): купить в Москве по доступной цене |  Завод игрового оборудования №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Методическая разработка на тему: Семинар – практикум для родителей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50476" cy="2500309"/>
          </a:xfrm>
          <a:prstGeom prst="rect">
            <a:avLst/>
          </a:prstGeom>
          <a:noFill/>
        </p:spPr>
      </p:pic>
      <p:pic>
        <p:nvPicPr>
          <p:cNvPr id="8196" name="Picture 4" descr="«Дети, мальчики, девочки - в клипарте от tapenik» — карточка пользователя  наталья к. в Яндекс.Коллекция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11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FEF7CE"/>
      </a:accent1>
      <a:accent2>
        <a:srgbClr val="EBF7FF"/>
      </a:accent2>
      <a:accent3>
        <a:srgbClr val="FFFFFF"/>
      </a:accent3>
      <a:accent4>
        <a:srgbClr val="005682"/>
      </a:accent4>
      <a:accent5>
        <a:srgbClr val="FEFAE3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10">
        <a:dk1>
          <a:srgbClr val="006699"/>
        </a:dk1>
        <a:lt1>
          <a:srgbClr val="FFFFCC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E2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11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FEF7CE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EFAE3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12">
        <a:dk1>
          <a:srgbClr val="006699"/>
        </a:dk1>
        <a:lt1>
          <a:srgbClr val="FF66FF"/>
        </a:lt1>
        <a:dk2>
          <a:srgbClr val="006666"/>
        </a:dk2>
        <a:lt2>
          <a:srgbClr val="FFFFCC"/>
        </a:lt2>
        <a:accent1>
          <a:srgbClr val="FEF7CE"/>
        </a:accent1>
        <a:accent2>
          <a:srgbClr val="EBF7FF"/>
        </a:accent2>
        <a:accent3>
          <a:srgbClr val="FFB8FF"/>
        </a:accent3>
        <a:accent4>
          <a:srgbClr val="005682"/>
        </a:accent4>
        <a:accent5>
          <a:srgbClr val="FEFAE3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2143</TotalTime>
  <Words>314</Words>
  <Application>Microsoft Office PowerPoint</Application>
  <PresentationFormat>Экран (4:3)</PresentationFormat>
  <Paragraphs>111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Шары</vt:lpstr>
      <vt:lpstr>Весёлая математика</vt:lpstr>
      <vt:lpstr>Презентация PowerPoint</vt:lpstr>
      <vt:lpstr>Презентация PowerPoint</vt:lpstr>
      <vt:lpstr>Белка-мастерица</vt:lpstr>
      <vt:lpstr>День рождения Ежа.</vt:lpstr>
      <vt:lpstr> </vt:lpstr>
      <vt:lpstr>Гуси-путешественники</vt:lpstr>
      <vt:lpstr>Поросята-чистюли</vt:lpstr>
      <vt:lpstr>Презентация PowerPoint</vt:lpstr>
      <vt:lpstr>Потеряшка</vt:lpstr>
      <vt:lpstr>Презентация PowerPoint</vt:lpstr>
      <vt:lpstr>Презентация PowerPoint</vt:lpstr>
      <vt:lpstr>Павлуша</vt:lpstr>
      <vt:lpstr>Презентация PowerPoint</vt:lpstr>
    </vt:vector>
  </TitlesOfParts>
  <Company>ind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ind</dc:creator>
  <cp:lastModifiedBy>aleksei-byakinaleksei-byakin@outlook.com</cp:lastModifiedBy>
  <cp:revision>777</cp:revision>
  <dcterms:created xsi:type="dcterms:W3CDTF">2007-04-26T13:09:51Z</dcterms:created>
  <dcterms:modified xsi:type="dcterms:W3CDTF">2020-04-22T15:55:22Z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0008002410000000000001023720</vt:lpwstr>
  </property>
</Properties>
</file>