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6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2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3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18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16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04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59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4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8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5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3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3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9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8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1DF720-517E-4B98-9472-9C95F4DD9C6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BF91785-ED65-42EE-9679-DF5A877A5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4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1373" y="720924"/>
            <a:ext cx="8689976" cy="159853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Муниципальное дошкольное образовательное учреждение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«Детский сад №20 комбинированного вида»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810109"/>
            <a:ext cx="8689976" cy="137159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Наш Бассейн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077" y="5163015"/>
            <a:ext cx="377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воспитатель</a:t>
            </a:r>
          </a:p>
          <a:p>
            <a:r>
              <a:rPr lang="ru-RU" dirty="0" smtClean="0"/>
              <a:t>Радаева И.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1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85" y="871405"/>
            <a:ext cx="7059785" cy="5177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2303" y="1438507"/>
            <a:ext cx="4549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>
                <a:latin typeface="Monotype Corsiva" panose="03010101010201010101" pitchFamily="66" charset="0"/>
              </a:rPr>
              <a:t>Плаванью нужно долго учиться,</a:t>
            </a:r>
          </a:p>
          <a:p>
            <a:r>
              <a:rPr lang="ru-RU" altLang="ru-RU" sz="2400" dirty="0">
                <a:latin typeface="Monotype Corsiva" panose="03010101010201010101" pitchFamily="66" charset="0"/>
              </a:rPr>
              <a:t>Характер и волю свои </a:t>
            </a:r>
            <a:r>
              <a:rPr lang="ru-RU" altLang="ru-RU" sz="2400" dirty="0" smtClean="0">
                <a:latin typeface="Monotype Corsiva" panose="03010101010201010101" pitchFamily="66" charset="0"/>
              </a:rPr>
              <a:t>проявлять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altLang="ru-RU" sz="2400" dirty="0">
                <a:latin typeface="Monotype Corsiva" panose="03010101010201010101" pitchFamily="66" charset="0"/>
              </a:rPr>
              <a:t>И тот, кто воды ни чуть не боится,</a:t>
            </a:r>
          </a:p>
          <a:p>
            <a:r>
              <a:rPr lang="ru-RU" altLang="ru-RU" sz="2400" dirty="0">
                <a:latin typeface="Monotype Corsiva" panose="03010101010201010101" pitchFamily="66" charset="0"/>
              </a:rPr>
              <a:t>На пьедестале будет стоять!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950820" y="4312930"/>
            <a:ext cx="3579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145" y="111512"/>
            <a:ext cx="509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Бассейн </a:t>
            </a:r>
            <a:r>
              <a:rPr lang="ru-RU" sz="2800" dirty="0" err="1" smtClean="0"/>
              <a:t>скиммерного</a:t>
            </a:r>
            <a:r>
              <a:rPr lang="ru-RU" sz="2800" dirty="0" smtClean="0"/>
              <a:t> типа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81" y="891210"/>
            <a:ext cx="4084599" cy="54461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553308" y="747132"/>
            <a:ext cx="541949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Бассейн имеет чашу</a:t>
            </a:r>
          </a:p>
          <a:p>
            <a:r>
              <a:rPr lang="ru-RU" sz="1600" dirty="0" smtClean="0"/>
              <a:t>10 метров в длину и 4 метра в ширину</a:t>
            </a:r>
          </a:p>
          <a:p>
            <a:r>
              <a:rPr lang="ru-RU" sz="1600" dirty="0" smtClean="0"/>
              <a:t>Глубина бассейна 0,7 метра</a:t>
            </a:r>
          </a:p>
          <a:p>
            <a:endParaRPr lang="ru-RU" sz="1600" dirty="0"/>
          </a:p>
          <a:p>
            <a:r>
              <a:rPr lang="ru-RU" sz="1600" b="1" dirty="0" smtClean="0"/>
              <a:t>Температура воды в чаше</a:t>
            </a:r>
          </a:p>
          <a:p>
            <a:r>
              <a:rPr lang="ru-RU" sz="1600" dirty="0" smtClean="0"/>
              <a:t>30-33 градуса по С</a:t>
            </a:r>
          </a:p>
          <a:p>
            <a:endParaRPr lang="ru-RU" sz="1600" dirty="0"/>
          </a:p>
          <a:p>
            <a:r>
              <a:rPr lang="ru-RU" sz="1600" b="1" dirty="0" smtClean="0"/>
              <a:t>Температура воздуха в помещении</a:t>
            </a:r>
          </a:p>
          <a:p>
            <a:r>
              <a:rPr lang="ru-RU" sz="1600" dirty="0" smtClean="0"/>
              <a:t>27 градусов по С</a:t>
            </a:r>
          </a:p>
          <a:p>
            <a:endParaRPr lang="ru-RU" sz="1600" dirty="0"/>
          </a:p>
          <a:p>
            <a:r>
              <a:rPr lang="ru-RU" sz="1600" b="1" dirty="0" smtClean="0"/>
              <a:t>Время полного </a:t>
            </a:r>
            <a:r>
              <a:rPr lang="ru-RU" sz="1600" b="1" dirty="0" err="1" smtClean="0"/>
              <a:t>водообмена</a:t>
            </a:r>
            <a:r>
              <a:rPr lang="ru-RU" sz="1600" b="1" dirty="0" smtClean="0"/>
              <a:t> </a:t>
            </a:r>
          </a:p>
          <a:p>
            <a:r>
              <a:rPr lang="ru-RU" sz="1600" dirty="0" smtClean="0"/>
              <a:t>Не более 1 часа</a:t>
            </a:r>
          </a:p>
          <a:p>
            <a:endParaRPr lang="ru-RU" sz="1600" dirty="0"/>
          </a:p>
          <a:p>
            <a:r>
              <a:rPr lang="ru-RU" sz="1600" b="1" dirty="0" err="1"/>
              <a:t>Скиммер</a:t>
            </a:r>
            <a:r>
              <a:rPr lang="ru-RU" sz="1600" dirty="0"/>
              <a:t> представляет собой устройство, через которое забирается верхний, </a:t>
            </a:r>
            <a:r>
              <a:rPr lang="ru-RU" sz="1600" dirty="0" smtClean="0"/>
              <a:t>самый загрязненный </a:t>
            </a:r>
            <a:r>
              <a:rPr lang="ru-RU" sz="1600" dirty="0"/>
              <a:t>слой воды бассейна. </a:t>
            </a:r>
          </a:p>
          <a:p>
            <a:r>
              <a:rPr lang="ru-RU" sz="1600" dirty="0" smtClean="0"/>
              <a:t>Система </a:t>
            </a:r>
            <a:r>
              <a:rPr lang="ru-RU" sz="1600" dirty="0"/>
              <a:t>очистки воды осуществляется через песчаный фильтр, который очищает </a:t>
            </a:r>
            <a:r>
              <a:rPr lang="ru-RU" sz="1600" dirty="0" smtClean="0"/>
              <a:t>и </a:t>
            </a:r>
            <a:r>
              <a:rPr lang="ru-RU" sz="1600" dirty="0"/>
              <a:t>осветляет воду . </a:t>
            </a:r>
          </a:p>
          <a:p>
            <a:r>
              <a:rPr lang="ru-RU" sz="1600" dirty="0" smtClean="0"/>
              <a:t>Для </a:t>
            </a:r>
            <a:r>
              <a:rPr lang="ru-RU" sz="1600" dirty="0"/>
              <a:t>обеззараживания воды применяются комбинации химических </a:t>
            </a:r>
            <a:r>
              <a:rPr lang="ru-RU" sz="1600" dirty="0" smtClean="0"/>
              <a:t>методов: хлорирования </a:t>
            </a:r>
            <a:r>
              <a:rPr lang="ru-RU" sz="1600" dirty="0"/>
              <a:t>и ультрафиолетовое излучение, снижающие  содержание  остаточного </a:t>
            </a:r>
            <a:r>
              <a:rPr lang="ru-RU" sz="1600" dirty="0" smtClean="0"/>
              <a:t>хлора </a:t>
            </a:r>
            <a:r>
              <a:rPr lang="ru-RU" sz="1600" dirty="0"/>
              <a:t>, что позволяет допускать к занятиям в бассейне детей, страдающих  аллергическими </a:t>
            </a:r>
            <a:r>
              <a:rPr lang="ru-RU" sz="1600" dirty="0" smtClean="0"/>
              <a:t>заболеваниями </a:t>
            </a:r>
            <a:r>
              <a:rPr lang="ru-RU" sz="1600" dirty="0"/>
              <a:t>кожи.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569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0150" y="256480"/>
            <a:ext cx="596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Вход в бассейн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09" y="681567"/>
            <a:ext cx="3559562" cy="4746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04" y="681567"/>
            <a:ext cx="3631038" cy="4841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8047" y="1382751"/>
            <a:ext cx="28101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 пути в бассейн дети проходят через наш зимний сад. Так же дети могут полюбоваться коллекцией ракушек</a:t>
            </a:r>
            <a:r>
              <a:rPr lang="ru-RU" sz="2000" dirty="0"/>
              <a:t> и</a:t>
            </a:r>
            <a:r>
              <a:rPr lang="ru-RU" sz="2000" dirty="0" smtClean="0"/>
              <a:t> бабочек. </a:t>
            </a:r>
          </a:p>
          <a:p>
            <a:pPr algn="ctr"/>
            <a:r>
              <a:rPr lang="ru-RU" sz="2000" dirty="0" smtClean="0"/>
              <a:t>Так же дети могут понаблюдать за рыбками, которые живут в нашем аквариуме.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93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2" y="1683834"/>
            <a:ext cx="3596268" cy="47950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23" y="217447"/>
            <a:ext cx="2199580" cy="2932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72" y="3575012"/>
            <a:ext cx="3071581" cy="23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5570" y="602166"/>
            <a:ext cx="503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Душевая, сушилка и раздевалка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82790" y="1382752"/>
            <a:ext cx="28993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 помещения бассейна оборудованы теплыми полами.</a:t>
            </a:r>
          </a:p>
          <a:p>
            <a:r>
              <a:rPr lang="ru-RU" dirty="0"/>
              <a:t>В раздевалку дети входят из коридора раздеваются и проходят в душевую, оборудованную 3 душевыми </a:t>
            </a:r>
            <a:r>
              <a:rPr lang="ru-RU" dirty="0" smtClean="0"/>
              <a:t>кабинами.</a:t>
            </a:r>
          </a:p>
          <a:p>
            <a:endParaRPr lang="ru-RU" dirty="0"/>
          </a:p>
          <a:p>
            <a:r>
              <a:rPr lang="ru-RU" dirty="0"/>
              <a:t>После чего проходят в помещение бассейна через ножные ванны с проточной водой, по ширине занимающие весь проход, что исключает возможность их обхода или перепрыгивания.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4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777" y="412594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Правила поведения в бассейне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345365" y="1025910"/>
            <a:ext cx="82853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в любом </a:t>
            </a:r>
            <a:r>
              <a:rPr lang="ru-RU" b="1" dirty="0"/>
              <a:t>бассейне</a:t>
            </a:r>
            <a:r>
              <a:rPr lang="ru-RU" dirty="0"/>
              <a:t>, в </a:t>
            </a:r>
            <a:r>
              <a:rPr lang="ru-RU" b="1" dirty="0"/>
              <a:t>бассейне</a:t>
            </a:r>
            <a:r>
              <a:rPr lang="ru-RU" dirty="0"/>
              <a:t> детского сада тоже существуют свои </a:t>
            </a:r>
            <a:r>
              <a:rPr lang="ru-RU" b="1" dirty="0"/>
              <a:t>правила</a:t>
            </a:r>
            <a:r>
              <a:rPr lang="ru-RU" dirty="0"/>
              <a:t>. Эти </a:t>
            </a:r>
            <a:r>
              <a:rPr lang="ru-RU" b="1" dirty="0"/>
              <a:t>правила</a:t>
            </a:r>
            <a:r>
              <a:rPr lang="ru-RU" dirty="0"/>
              <a:t> должны особенно выполняться, так как речь идет о здоровье детей. Прежде чем начать занятия с новой группой, я рассказываю </a:t>
            </a:r>
            <a:r>
              <a:rPr lang="ru-RU" b="1" dirty="0"/>
              <a:t>правила</a:t>
            </a:r>
            <a:r>
              <a:rPr lang="ru-RU" dirty="0"/>
              <a:t>, а для большей наглядности, ведь малыши лучше воспринимают зрительную информацию, показываю слайды.</a:t>
            </a:r>
          </a:p>
          <a:p>
            <a:r>
              <a:rPr lang="ru-RU" b="1" dirty="0"/>
              <a:t>Правила поведения в бассейне</a:t>
            </a:r>
            <a:r>
              <a:rPr lang="ru-RU" dirty="0"/>
              <a:t>.</a:t>
            </a:r>
          </a:p>
          <a:p>
            <a:r>
              <a:rPr lang="ru-RU" dirty="0"/>
              <a:t>Чтоб в </a:t>
            </a:r>
            <a:r>
              <a:rPr lang="ru-RU" b="1" dirty="0"/>
              <a:t>бассейне заниматься</a:t>
            </a:r>
            <a:endParaRPr lang="ru-RU" dirty="0"/>
          </a:p>
          <a:p>
            <a:r>
              <a:rPr lang="ru-RU" dirty="0"/>
              <a:t>Было безопасно,</a:t>
            </a:r>
          </a:p>
          <a:p>
            <a:r>
              <a:rPr lang="ru-RU" dirty="0"/>
              <a:t>Нужно слушать тренера</a:t>
            </a:r>
          </a:p>
          <a:p>
            <a:r>
              <a:rPr lang="ru-RU" dirty="0"/>
              <a:t>И запомнить </a:t>
            </a:r>
            <a:r>
              <a:rPr lang="ru-RU" b="1" dirty="0"/>
              <a:t>правила</a:t>
            </a:r>
            <a:r>
              <a:rPr lang="ru-RU" dirty="0"/>
              <a:t>:</a:t>
            </a:r>
          </a:p>
          <a:p>
            <a:r>
              <a:rPr lang="ru-RU" dirty="0"/>
              <a:t>1. Для занятий плаванием имейте шапочку, полотенце, купальник или плавки.</a:t>
            </a:r>
          </a:p>
          <a:p>
            <a:r>
              <a:rPr lang="ru-RU" dirty="0"/>
              <a:t>2. В помещении </a:t>
            </a:r>
            <a:r>
              <a:rPr lang="ru-RU" b="1" dirty="0"/>
              <a:t>бассейна</a:t>
            </a:r>
            <a:r>
              <a:rPr lang="ru-RU" dirty="0"/>
              <a:t> можно передвигаться только шагом по специальным резиновым коврикам.</a:t>
            </a:r>
          </a:p>
          <a:p>
            <a:r>
              <a:rPr lang="ru-RU" dirty="0"/>
              <a:t>3. Входить и выходить из воды можно только после разрешения инструктора.</a:t>
            </a:r>
          </a:p>
          <a:p>
            <a:r>
              <a:rPr lang="ru-RU" dirty="0"/>
              <a:t>4. Спускаться в </a:t>
            </a:r>
            <a:r>
              <a:rPr lang="ru-RU" b="1" dirty="0"/>
              <a:t>бассейн</a:t>
            </a:r>
            <a:r>
              <a:rPr lang="ru-RU" dirty="0"/>
              <a:t> нужно только по специально оборудованной лестнице.</a:t>
            </a:r>
          </a:p>
          <a:p>
            <a:r>
              <a:rPr lang="ru-RU" dirty="0"/>
              <a:t>5. В </a:t>
            </a:r>
            <a:r>
              <a:rPr lang="ru-RU" b="1" dirty="0"/>
              <a:t>бассейне нельзя кричать</a:t>
            </a:r>
            <a:r>
              <a:rPr lang="ru-RU" dirty="0"/>
              <a:t>, брызгаться, топить друг друга.</a:t>
            </a:r>
          </a:p>
          <a:p>
            <a:r>
              <a:rPr lang="ru-RU" dirty="0"/>
              <a:t>6. Пользоваться оборудованием для плавания можно только с разрешения инструктора.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6" y="1025909"/>
            <a:ext cx="3114909" cy="46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41" y="602167"/>
            <a:ext cx="7828156" cy="5988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0195" y="78947"/>
            <a:ext cx="511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Обучение технике плавания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20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608">
            <a:off x="835580" y="2587908"/>
            <a:ext cx="5478514" cy="3667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538">
            <a:off x="2233245" y="384419"/>
            <a:ext cx="4197595" cy="2798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2785" y="231837"/>
            <a:ext cx="349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Обучение плаванию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12673" y="755057"/>
            <a:ext cx="535258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Обучение плаванию </a:t>
            </a:r>
            <a:r>
              <a:rPr lang="ru-RU" sz="1600" b="1" dirty="0"/>
              <a:t>в средней группе </a:t>
            </a:r>
            <a:r>
              <a:rPr lang="ru-RU" sz="1600" dirty="0"/>
              <a:t>нацелено: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 разучивание </a:t>
            </a:r>
            <a:r>
              <a:rPr lang="ru-RU" sz="1600" dirty="0"/>
              <a:t>движений ног;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 </a:t>
            </a:r>
            <a:r>
              <a:rPr lang="ru-RU" sz="1600" dirty="0"/>
              <a:t>обучение движениям рук, лежанию  и скольжению на спине;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Обучаются более сложным передвижениям </a:t>
            </a:r>
            <a:r>
              <a:rPr lang="ru-RU" sz="1600" dirty="0"/>
              <a:t>в воде;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 формирование умения правильно</a:t>
            </a:r>
            <a:r>
              <a:rPr lang="ru-RU" sz="1600" dirty="0"/>
              <a:t>, ритмично чередовать вдох над водой и выдох в воду.</a:t>
            </a:r>
          </a:p>
          <a:p>
            <a:endParaRPr lang="ru-RU" sz="1600" dirty="0" smtClean="0"/>
          </a:p>
          <a:p>
            <a:r>
              <a:rPr lang="ru-RU" sz="1600" b="1" dirty="0"/>
              <a:t>В старшей и подготовительной группах </a:t>
            </a:r>
            <a:r>
              <a:rPr lang="ru-RU" sz="1600" dirty="0"/>
              <a:t>овладение техникой плавания предполагает: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продолжается </a:t>
            </a:r>
            <a:r>
              <a:rPr lang="ru-RU" sz="1600" dirty="0"/>
              <a:t>разучивание скольжения на груди и спине, как  на задержке дыхания, так и с полным выдохом;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согласованность </a:t>
            </a:r>
            <a:r>
              <a:rPr lang="ru-RU" sz="1600" dirty="0"/>
              <a:t>движений ног и дыхания;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обучение </a:t>
            </a:r>
            <a:r>
              <a:rPr lang="ru-RU" sz="1600" dirty="0"/>
              <a:t>движениям рук;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разучивание </a:t>
            </a:r>
            <a:r>
              <a:rPr lang="ru-RU" sz="1600" dirty="0"/>
              <a:t>движений рук в сочетании с дыханием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согласованность движений рук и ног;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согласованность </a:t>
            </a:r>
            <a:r>
              <a:rPr lang="ru-RU" sz="1600" dirty="0"/>
              <a:t>движений рук и ног в сочетании с дыханием;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разучивание </a:t>
            </a:r>
            <a:r>
              <a:rPr lang="ru-RU" sz="1600" dirty="0"/>
              <a:t>кроля на груди и кроля  на спине в полной координации движений (подготовительная группа).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1" y="1774478"/>
            <a:ext cx="2108162" cy="28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032" y="247860"/>
            <a:ext cx="7523321" cy="65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04" y="3679902"/>
            <a:ext cx="3809133" cy="27074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614" y="3278458"/>
            <a:ext cx="3389670" cy="2395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25" y="903248"/>
            <a:ext cx="3285065" cy="2463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2088" y="139833"/>
            <a:ext cx="4884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Подвижные игры в бассейне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79244" y="663053"/>
            <a:ext cx="6472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Подвижные игры используются на каждом занятии. Они придают эмоциональную окраску и позволяют детям непринужденно и смело выполнять различные действия и упражнения. </a:t>
            </a: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Благодаря игровым приемам дети быстрее усваивают программный материал.</a:t>
            </a:r>
          </a:p>
          <a:p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44" y="2865242"/>
            <a:ext cx="2835662" cy="36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96</TotalTime>
  <Words>412</Words>
  <Application>Microsoft Office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Monotype Corsiva</vt:lpstr>
      <vt:lpstr>Капля</vt:lpstr>
      <vt:lpstr>Муниципальное дошкольное образовательное учреждение «Детский сад №20 комбинированного вида»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Радаев</dc:creator>
  <cp:lastModifiedBy>Александр Радаев</cp:lastModifiedBy>
  <cp:revision>11</cp:revision>
  <dcterms:created xsi:type="dcterms:W3CDTF">2018-01-11T08:54:42Z</dcterms:created>
  <dcterms:modified xsi:type="dcterms:W3CDTF">2018-01-11T14:45:02Z</dcterms:modified>
</cp:coreProperties>
</file>