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9" r:id="rId2"/>
    <p:sldId id="268" r:id="rId3"/>
    <p:sldId id="270" r:id="rId4"/>
    <p:sldId id="271" r:id="rId5"/>
    <p:sldId id="272" r:id="rId6"/>
    <p:sldId id="275" r:id="rId7"/>
    <p:sldId id="273" r:id="rId8"/>
    <p:sldId id="274" r:id="rId9"/>
    <p:sldId id="257" r:id="rId10"/>
    <p:sldId id="264" r:id="rId11"/>
    <p:sldId id="256" r:id="rId12"/>
    <p:sldId id="263" r:id="rId13"/>
    <p:sldId id="261" r:id="rId14"/>
    <p:sldId id="259" r:id="rId15"/>
    <p:sldId id="262" r:id="rId16"/>
    <p:sldId id="258" r:id="rId17"/>
    <p:sldId id="267" r:id="rId18"/>
    <p:sldId id="276" r:id="rId19"/>
    <p:sldId id="265" r:id="rId20"/>
    <p:sldId id="26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086" autoAdjust="0"/>
  </p:normalViewPr>
  <p:slideViewPr>
    <p:cSldViewPr>
      <p:cViewPr>
        <p:scale>
          <a:sx n="76" d="100"/>
          <a:sy n="76" d="100"/>
        </p:scale>
        <p:origin x="-12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187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FFFAC9-A48F-43AE-8C3B-F2C03F7A5506}" type="datetimeFigureOut">
              <a:rPr lang="ru-RU" smtClean="0"/>
              <a:pPr/>
              <a:t>10.04.2020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BD32D0-4648-42D9-BFCA-746C15E206C4}" type="slidenum">
              <a:rPr lang="ru-RU" smtClean="0"/>
              <a:pPr/>
              <a:t>‹#›</a:t>
            </a:fld>
            <a:endParaRPr lang="ru-RU"/>
          </a:p>
        </p:txBody>
      </p:sp>
    </p:spTree>
    <p:extLst>
      <p:ext uri="{BB962C8B-B14F-4D97-AF65-F5344CB8AC3E}">
        <p14:creationId xmlns:p14="http://schemas.microsoft.com/office/powerpoint/2010/main" val="2437396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3DAA8-E090-41D9-BC10-222092C412A4}" type="datetimeFigureOut">
              <a:rPr lang="ru-RU" smtClean="0"/>
              <a:pPr/>
              <a:t>10.04.2020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0FE29-8364-4BD5-B09A-09FBAA9C4705}" type="slidenum">
              <a:rPr lang="ru-RU" smtClean="0"/>
              <a:pPr/>
              <a:t>‹#›</a:t>
            </a:fld>
            <a:endParaRPr lang="ru-RU"/>
          </a:p>
        </p:txBody>
      </p:sp>
    </p:spTree>
    <p:extLst>
      <p:ext uri="{BB962C8B-B14F-4D97-AF65-F5344CB8AC3E}">
        <p14:creationId xmlns:p14="http://schemas.microsoft.com/office/powerpoint/2010/main" val="340443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FE0FE29-8364-4BD5-B09A-09FBAA9C4705}" type="slidenum">
              <a:rPr lang="ru-RU" smtClean="0"/>
              <a:pPr/>
              <a:t>3</a:t>
            </a:fld>
            <a:endParaRPr lang="ru-RU"/>
          </a:p>
        </p:txBody>
      </p:sp>
    </p:spTree>
    <p:extLst>
      <p:ext uri="{BB962C8B-B14F-4D97-AF65-F5344CB8AC3E}">
        <p14:creationId xmlns:p14="http://schemas.microsoft.com/office/powerpoint/2010/main" val="204460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12E67C-7673-4004-AC81-3B27742CC43F}" type="datetimeFigureOut">
              <a:rPr lang="ru-RU" smtClean="0"/>
              <a:pPr/>
              <a:t>10.04.2020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A9DA89-9A29-4B26-A149-0C7567D5FEB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2E67C-7673-4004-AC81-3B27742CC43F}" type="datetimeFigureOut">
              <a:rPr lang="ru-RU" smtClean="0"/>
              <a:pPr/>
              <a:t>10.04.2020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9DA89-9A29-4B26-A149-0C7567D5FEB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Users\&#1045;&#1074;&#1075;&#1077;&#1085;&#1080;&#1081;\Desktop\&#1101;&#1090;&#1086;&#1090;%20&#1079;&#1072;&#1075;&#1072;&#1076;&#1086;&#1095;&#1085;&#1099;&#1081;%20&#1082;&#1086;&#1089;&#1084;&#1086;&#1089;\PPK-Voskreshenie-Covetskaya-kosmicheskaya-muzyka1985(muzofon.com).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33256"/>
            <a:ext cx="4330824" cy="936104"/>
          </a:xfrm>
        </p:spPr>
        <p:txBody>
          <a:bodyPr>
            <a:normAutofit fontScale="90000"/>
          </a:bodyPr>
          <a:lstStyle/>
          <a:p>
            <a:r>
              <a:rPr lang="ru-RU" sz="2700" dirty="0" smtClean="0"/>
              <a:t>Подготовила </a:t>
            </a:r>
            <a:r>
              <a:rPr lang="ru-RU" sz="2700" dirty="0" smtClean="0"/>
              <a:t>воспитатель: Авдонина Т.А.</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251520" y="1700808"/>
            <a:ext cx="8435280" cy="5157192"/>
          </a:xfrm>
        </p:spPr>
        <p:txBody>
          <a:bodyPr>
            <a:normAutofit/>
          </a:bodyPr>
          <a:lstStyle/>
          <a:p>
            <a:pPr algn="ctr">
              <a:buNone/>
            </a:pPr>
            <a:r>
              <a:rPr lang="ru-RU" sz="9600" b="1" dirty="0" smtClean="0"/>
              <a:t>«</a:t>
            </a:r>
            <a:r>
              <a:rPr lang="ru-RU" sz="7200" b="1" dirty="0" smtClean="0"/>
              <a:t>Космос и </a:t>
            </a:r>
            <a:r>
              <a:rPr lang="ru-RU" sz="7200" b="1" dirty="0" smtClean="0"/>
              <a:t>далекие </a:t>
            </a:r>
            <a:r>
              <a:rPr lang="ru-RU" sz="7200" b="1" dirty="0" smtClean="0"/>
              <a:t>звезды»</a:t>
            </a:r>
            <a:endParaRPr lang="ru-RU" sz="7200" b="1" dirty="0"/>
          </a:p>
        </p:txBody>
      </p:sp>
      <p:pic>
        <p:nvPicPr>
          <p:cNvPr id="2051" name="Picture 3" descr="C:\Users\Евгений\Desktop\i30I9W4QM.jpg"/>
          <p:cNvPicPr>
            <a:picLocks noChangeAspect="1" noChangeArrowheads="1"/>
          </p:cNvPicPr>
          <p:nvPr/>
        </p:nvPicPr>
        <p:blipFill>
          <a:blip r:embed="rId2" cstate="print"/>
          <a:srcRect/>
          <a:stretch>
            <a:fillRect/>
          </a:stretch>
        </p:blipFill>
        <p:spPr bwMode="auto">
          <a:xfrm>
            <a:off x="0" y="0"/>
            <a:ext cx="3059832" cy="2132856"/>
          </a:xfrm>
          <a:prstGeom prst="rect">
            <a:avLst/>
          </a:prstGeom>
          <a:noFill/>
        </p:spPr>
      </p:pic>
      <p:pic>
        <p:nvPicPr>
          <p:cNvPr id="2052" name="Picture 4" descr="C:\Users\Евгений\Desktop\iLE2PF9PJ.jpg"/>
          <p:cNvPicPr>
            <a:picLocks noChangeAspect="1" noChangeArrowheads="1"/>
          </p:cNvPicPr>
          <p:nvPr/>
        </p:nvPicPr>
        <p:blipFill>
          <a:blip r:embed="rId3" cstate="print"/>
          <a:srcRect/>
          <a:stretch>
            <a:fillRect/>
          </a:stretch>
        </p:blipFill>
        <p:spPr bwMode="auto">
          <a:xfrm>
            <a:off x="5327700" y="4590672"/>
            <a:ext cx="3815767" cy="223224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686800" cy="1484784"/>
          </a:xfrm>
        </p:spPr>
        <p:txBody>
          <a:bodyPr>
            <a:noAutofit/>
          </a:bodyPr>
          <a:lstStyle/>
          <a:p>
            <a:r>
              <a:rPr lang="ru-RU" sz="2400" dirty="0" smtClean="0"/>
              <a:t>Венера – вторая планета от Солнца. Она проходит к Земле ближе, чем какая-либо другая планета. Температура поверхности Венеры +480 градусов.  На планете постоянно дуют сильные ветры</a:t>
            </a:r>
            <a:r>
              <a:rPr lang="ru-RU" sz="1600" dirty="0" smtClean="0"/>
              <a:t>.</a:t>
            </a:r>
            <a:endParaRPr lang="ru-RU" sz="1600" dirty="0"/>
          </a:p>
        </p:txBody>
      </p:sp>
      <p:pic>
        <p:nvPicPr>
          <p:cNvPr id="11266" name="Picture 2" descr="C:\Users\Евгений\Desktop\космос\планеты\Venus-Wallpapers.jpg"/>
          <p:cNvPicPr>
            <a:picLocks noGrp="1" noChangeAspect="1" noChangeArrowheads="1"/>
          </p:cNvPicPr>
          <p:nvPr>
            <p:ph idx="1"/>
          </p:nvPr>
        </p:nvPicPr>
        <p:blipFill>
          <a:blip r:embed="rId2" cstate="print"/>
          <a:srcRect/>
          <a:stretch>
            <a:fillRect/>
          </a:stretch>
        </p:blipFill>
        <p:spPr bwMode="auto">
          <a:xfrm>
            <a:off x="0" y="1484784"/>
            <a:ext cx="9143999" cy="5373216"/>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484784"/>
          </a:xfrm>
        </p:spPr>
        <p:txBody>
          <a:bodyPr>
            <a:noAutofit/>
          </a:bodyPr>
          <a:lstStyle/>
          <a:p>
            <a:r>
              <a:rPr lang="ru-RU" sz="2400" dirty="0" smtClean="0"/>
              <a:t>Земля – третья от Солнца большая планета Солнечной системы. Благодаря своим уникальным, быть может единственным во Вселенной природным условиям, стала местом, где возникла и получила развитие жизнь! </a:t>
            </a:r>
            <a:endParaRPr lang="ru-RU" sz="2400"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Евгений\Desktop\космос\планеты\Planeta-Terra.jpg"/>
          <p:cNvPicPr>
            <a:picLocks noChangeAspect="1" noChangeArrowheads="1"/>
          </p:cNvPicPr>
          <p:nvPr/>
        </p:nvPicPr>
        <p:blipFill>
          <a:blip r:embed="rId2" cstate="print"/>
          <a:srcRect/>
          <a:stretch>
            <a:fillRect/>
          </a:stretch>
        </p:blipFill>
        <p:spPr bwMode="auto">
          <a:xfrm>
            <a:off x="0" y="1484784"/>
            <a:ext cx="9144000" cy="5373216"/>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Autofit/>
          </a:bodyPr>
          <a:lstStyle/>
          <a:p>
            <a:r>
              <a:rPr lang="ru-RU" sz="2800" dirty="0" smtClean="0"/>
              <a:t>Марс – четвертая планета Солнечной системы. На Марсе имеется смена времен года, похожая на земную. Поверхность планеты покрыта валунами различного размера и слоем пыли.</a:t>
            </a:r>
            <a:endParaRPr lang="ru-RU" sz="2800" dirty="0"/>
          </a:p>
        </p:txBody>
      </p:sp>
      <p:pic>
        <p:nvPicPr>
          <p:cNvPr id="8194" name="Picture 2" descr="C:\Users\Евгений\Desktop\Samsung%20GALAXY%20Note%2010_1%20Wallpaper%201.jpg"/>
          <p:cNvPicPr>
            <a:picLocks noGrp="1" noChangeAspect="1" noChangeArrowheads="1"/>
          </p:cNvPicPr>
          <p:nvPr>
            <p:ph idx="1"/>
          </p:nvPr>
        </p:nvPicPr>
        <p:blipFill>
          <a:blip r:embed="rId2" cstate="print"/>
          <a:srcRect b="3658"/>
          <a:stretch>
            <a:fillRect/>
          </a:stretch>
        </p:blipFill>
        <p:spPr bwMode="auto">
          <a:xfrm>
            <a:off x="0" y="1700808"/>
            <a:ext cx="9144000" cy="5157192"/>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44824"/>
          </a:xfrm>
        </p:spPr>
        <p:txBody>
          <a:bodyPr>
            <a:normAutofit fontScale="90000"/>
          </a:bodyPr>
          <a:lstStyle/>
          <a:p>
            <a:r>
              <a:rPr lang="ru-RU" sz="2400" dirty="0" smtClean="0"/>
              <a:t>Юпитер – пятая и самая большая планета Солнечной системы. Юпитер – не твердая планета, она представляет собой газовый шар. Скорость вращения Юпитера очень велика, что является причиной очень сильных ветров на планете, где облака вытягиваются длинными красочными лентами.</a:t>
            </a:r>
            <a:endParaRPr lang="ru-RU" sz="2400" dirty="0"/>
          </a:p>
        </p:txBody>
      </p:sp>
      <p:pic>
        <p:nvPicPr>
          <p:cNvPr id="8194" name="Picture 2" descr="C:\Users\Евгений\Desktop\космос\планеты\юпитер.jpg"/>
          <p:cNvPicPr>
            <a:picLocks noGrp="1" noChangeAspect="1" noChangeArrowheads="1"/>
          </p:cNvPicPr>
          <p:nvPr>
            <p:ph idx="1"/>
          </p:nvPr>
        </p:nvPicPr>
        <p:blipFill>
          <a:blip r:embed="rId2" cstate="print"/>
          <a:srcRect/>
          <a:stretch>
            <a:fillRect/>
          </a:stretch>
        </p:blipFill>
        <p:spPr bwMode="auto">
          <a:xfrm>
            <a:off x="0" y="1772816"/>
            <a:ext cx="9144000" cy="5085184"/>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rmAutofit fontScale="90000"/>
          </a:bodyPr>
          <a:lstStyle/>
          <a:p>
            <a:r>
              <a:rPr lang="ru-RU" sz="2400" dirty="0" smtClean="0"/>
              <a:t>Сатурн – шестая планета от Солнца. Вторая по величине планета после Юпитера. Как и Юпитер – это гигантский газовый шар. Сатурн окружен блестящими кольцами, один из самых привлекательных объектов Солнечной системы. Кажется, что кольца год от года меняют свою форму  при движении Сатурна по орбите вокруг Солнца.</a:t>
            </a:r>
            <a:endParaRPr lang="ru-RU" sz="2400" dirty="0"/>
          </a:p>
        </p:txBody>
      </p:sp>
      <p:pic>
        <p:nvPicPr>
          <p:cNvPr id="6146" name="Picture 2" descr="C:\Users\Евгений\Desktop\космос\планеты\сатурн.jpg"/>
          <p:cNvPicPr>
            <a:picLocks noGrp="1" noChangeAspect="1" noChangeArrowheads="1"/>
          </p:cNvPicPr>
          <p:nvPr>
            <p:ph idx="1"/>
          </p:nvPr>
        </p:nvPicPr>
        <p:blipFill>
          <a:blip r:embed="rId2" cstate="print"/>
          <a:srcRect/>
          <a:stretch>
            <a:fillRect/>
          </a:stretch>
        </p:blipFill>
        <p:spPr bwMode="auto">
          <a:xfrm>
            <a:off x="0" y="1700808"/>
            <a:ext cx="9144000" cy="5157192"/>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Autofit/>
          </a:bodyPr>
          <a:lstStyle/>
          <a:p>
            <a:r>
              <a:rPr lang="ru-RU" sz="2400" dirty="0" smtClean="0"/>
              <a:t>Уран – седьмая планета Солнечной системы. Она находится очень далеко от Солнца, поэтому  получает мало тепла. Температура на поверхности Урана составляет   -2200 градусов.  У Урана имеется несколько тонких тёмных колец и 15 спутников.</a:t>
            </a:r>
            <a:endParaRPr lang="ru-RU" sz="2400" dirty="0"/>
          </a:p>
        </p:txBody>
      </p:sp>
      <p:pic>
        <p:nvPicPr>
          <p:cNvPr id="9218" name="Picture 2" descr="C:\Users\Евгений\Desktop\космос\планеты\уран.jpg"/>
          <p:cNvPicPr>
            <a:picLocks noGrp="1" noChangeAspect="1" noChangeArrowheads="1"/>
          </p:cNvPicPr>
          <p:nvPr>
            <p:ph idx="1"/>
          </p:nvPr>
        </p:nvPicPr>
        <p:blipFill>
          <a:blip r:embed="rId2" cstate="print"/>
          <a:srcRect/>
          <a:stretch>
            <a:fillRect/>
          </a:stretch>
        </p:blipFill>
        <p:spPr bwMode="auto">
          <a:xfrm>
            <a:off x="0" y="1628800"/>
            <a:ext cx="9144000" cy="5229200"/>
          </a:xfrm>
          <a:prstGeom prst="rect">
            <a:avLst/>
          </a:prstGeom>
          <a:noFill/>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40768"/>
          </a:xfrm>
        </p:spPr>
        <p:txBody>
          <a:bodyPr>
            <a:normAutofit/>
          </a:bodyPr>
          <a:lstStyle/>
          <a:p>
            <a:r>
              <a:rPr lang="ru-RU" sz="2400" dirty="0" smtClean="0"/>
              <a:t>Нептун – восьмая от Солнца планета и четвёртая по размеру среди планет. Нептун очень удален от Солнца.  Недавно у Нептуна открыли кольца. Спутников у планеты 8. Самый крупный – Тритон.</a:t>
            </a:r>
            <a:endParaRPr lang="ru-RU" sz="2400" dirty="0"/>
          </a:p>
        </p:txBody>
      </p:sp>
      <p:pic>
        <p:nvPicPr>
          <p:cNvPr id="5122" name="Picture 2" descr="C:\Users\Евгений\Desktop\космос\планеты\нептун.jpg"/>
          <p:cNvPicPr>
            <a:picLocks noGrp="1" noChangeAspect="1" noChangeArrowheads="1"/>
          </p:cNvPicPr>
          <p:nvPr>
            <p:ph idx="1"/>
          </p:nvPr>
        </p:nvPicPr>
        <p:blipFill>
          <a:blip r:embed="rId2" cstate="print"/>
          <a:srcRect/>
          <a:stretch>
            <a:fillRect/>
          </a:stretch>
        </p:blipFill>
        <p:spPr bwMode="auto">
          <a:xfrm>
            <a:off x="0" y="1268760"/>
            <a:ext cx="9144000" cy="5589240"/>
          </a:xfrm>
          <a:prstGeom prst="rect">
            <a:avLst/>
          </a:prstGeom>
          <a:noFill/>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700808"/>
          </a:xfrm>
        </p:spPr>
        <p:txBody>
          <a:bodyPr>
            <a:normAutofit/>
          </a:bodyPr>
          <a:lstStyle/>
          <a:p>
            <a:r>
              <a:rPr lang="ru-RU" sz="2400" dirty="0" smtClean="0"/>
              <a:t>Ребята, а теперь посмотрим на звездное небо. Звезды кажутся нам из далека светящимися огоньками, потому что они находятся очень далеко. На самом деле каждая звезда – это гигантский газовый шар, подобный нашему солнцу, который излучает тепло и свет.  </a:t>
            </a:r>
            <a:endParaRPr lang="ru-RU" sz="2400" dirty="0"/>
          </a:p>
        </p:txBody>
      </p:sp>
      <p:pic>
        <p:nvPicPr>
          <p:cNvPr id="16386" name="Picture 2" descr="C:\Users\Евгений\Desktop\космос\звездное небо.jpg"/>
          <p:cNvPicPr>
            <a:picLocks noGrp="1" noChangeAspect="1" noChangeArrowheads="1"/>
          </p:cNvPicPr>
          <p:nvPr>
            <p:ph idx="1"/>
          </p:nvPr>
        </p:nvPicPr>
        <p:blipFill>
          <a:blip r:embed="rId2" cstate="print"/>
          <a:srcRect/>
          <a:stretch>
            <a:fillRect/>
          </a:stretch>
        </p:blipFill>
        <p:spPr bwMode="auto">
          <a:xfrm>
            <a:off x="1" y="1700808"/>
            <a:ext cx="9144000" cy="5157192"/>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p:spPr>
        <p:txBody>
          <a:bodyPr>
            <a:normAutofit/>
          </a:bodyPr>
          <a:lstStyle/>
          <a:p>
            <a:r>
              <a:rPr lang="ru-RU" sz="2800" dirty="0" smtClean="0"/>
              <a:t>Звёзды собираются в созвездия. Созвездие – это узор из звезд , создающих какую-либо фигуру.</a:t>
            </a:r>
            <a:r>
              <a:rPr lang="ru-RU" sz="2400" dirty="0" smtClean="0"/>
              <a:t/>
            </a:r>
            <a:br>
              <a:rPr lang="ru-RU" sz="2400" dirty="0" smtClean="0"/>
            </a:br>
            <a:endParaRPr lang="ru-RU" sz="2400" dirty="0"/>
          </a:p>
        </p:txBody>
      </p:sp>
      <p:pic>
        <p:nvPicPr>
          <p:cNvPr id="10242" name="Picture 2" descr="C:\Users\Евгений\Desktop\untitled.png"/>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84784"/>
          </a:xfrm>
        </p:spPr>
        <p:txBody>
          <a:bodyPr>
            <a:normAutofit fontScale="90000"/>
          </a:bodyPr>
          <a:lstStyle/>
          <a:p>
            <a:r>
              <a:rPr lang="ru-RU" sz="2400" b="1" dirty="0" smtClean="0"/>
              <a:t/>
            </a:r>
            <a:br>
              <a:rPr lang="ru-RU" sz="2400" b="1" dirty="0" smtClean="0"/>
            </a:br>
            <a:r>
              <a:rPr lang="ru-RU" sz="2700" dirty="0" smtClean="0"/>
              <a:t>В космосе много интересных объектов. К ним относится и Черная дыра. Черная дыра обладает огромнейшей силой притяжения, она поглощает всё, что попадает в ее пределы.  </a:t>
            </a:r>
            <a:r>
              <a:rPr lang="ru-RU" sz="2400" dirty="0" smtClean="0"/>
              <a:t/>
            </a:r>
            <a:br>
              <a:rPr lang="ru-RU" sz="2400" dirty="0" smtClean="0"/>
            </a:br>
            <a:r>
              <a:rPr lang="ru-RU" sz="2400" dirty="0" smtClean="0"/>
              <a:t>          </a:t>
            </a:r>
            <a:br>
              <a:rPr lang="ru-RU" sz="2400" dirty="0" smtClean="0"/>
            </a:br>
            <a:endParaRPr lang="ru-RU" sz="2400" dirty="0"/>
          </a:p>
        </p:txBody>
      </p:sp>
      <p:pic>
        <p:nvPicPr>
          <p:cNvPr id="12290" name="Picture 2" descr="C:\Users\Евгений\Desktop\космос\черная-дыра2.jpg"/>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r>
              <a:rPr lang="ru-RU" b="1" dirty="0" smtClean="0"/>
              <a:t>Здравствуйте, ребята!</a:t>
            </a:r>
            <a:endParaRPr lang="ru-RU" b="1" dirty="0"/>
          </a:p>
        </p:txBody>
      </p:sp>
      <p:sp>
        <p:nvSpPr>
          <p:cNvPr id="3" name="Содержимое 2"/>
          <p:cNvSpPr>
            <a:spLocks noGrp="1"/>
          </p:cNvSpPr>
          <p:nvPr>
            <p:ph idx="1"/>
          </p:nvPr>
        </p:nvSpPr>
        <p:spPr>
          <a:xfrm>
            <a:off x="0" y="836713"/>
            <a:ext cx="9144000" cy="2016223"/>
          </a:xfrm>
        </p:spPr>
        <p:txBody>
          <a:bodyPr>
            <a:noAutofit/>
          </a:bodyPr>
          <a:lstStyle/>
          <a:p>
            <a:pPr algn="just">
              <a:buNone/>
            </a:pPr>
            <a:r>
              <a:rPr lang="ru-RU" sz="2400" dirty="0" smtClean="0"/>
              <a:t>     </a:t>
            </a:r>
            <a:r>
              <a:rPr lang="ru-RU" sz="2400" b="1" dirty="0" smtClean="0"/>
              <a:t>Я предлагаю вам сегодня вместе со мной отправится в космос, и увидеть все то, что видят космонавты и узнать, что же находится там за облаками нашей любимой планеты. - Но для этого нужно крепко зажмурится  и громко – </a:t>
            </a:r>
            <a:r>
              <a:rPr lang="ru-RU" sz="2400" b="1" dirty="0" err="1" smtClean="0"/>
              <a:t>громко</a:t>
            </a:r>
            <a:r>
              <a:rPr lang="ru-RU" sz="2400" b="1" dirty="0" smtClean="0"/>
              <a:t>  сказать поехали! Три, четыре!</a:t>
            </a:r>
            <a:endParaRPr lang="ru-RU" sz="2400" b="1" dirty="0"/>
          </a:p>
        </p:txBody>
      </p:sp>
      <p:pic>
        <p:nvPicPr>
          <p:cNvPr id="1026" name="Picture 2" descr="C:\Users\Евгений\Desktop\космос\5.jpg"/>
          <p:cNvPicPr>
            <a:picLocks noChangeAspect="1" noChangeArrowheads="1"/>
          </p:cNvPicPr>
          <p:nvPr/>
        </p:nvPicPr>
        <p:blipFill>
          <a:blip r:embed="rId3" cstate="print"/>
          <a:srcRect b="4979"/>
          <a:stretch>
            <a:fillRect/>
          </a:stretch>
        </p:blipFill>
        <p:spPr bwMode="auto">
          <a:xfrm>
            <a:off x="0" y="2708920"/>
            <a:ext cx="9144000" cy="4149080"/>
          </a:xfrm>
          <a:prstGeom prst="rect">
            <a:avLst/>
          </a:prstGeom>
          <a:noFill/>
        </p:spPr>
      </p:pic>
      <p:pic>
        <p:nvPicPr>
          <p:cNvPr id="7" name="PPK-Voskreshenie-Covetskaya-kosmicheskaya-muzyka1985(muzofon.com).mp3">
            <a:hlinkClick r:id="" action="ppaction://media"/>
          </p:cNvPr>
          <p:cNvPicPr>
            <a:picLocks noRot="1" noChangeAspect="1"/>
          </p:cNvPicPr>
          <p:nvPr>
            <a:audioFile r:link="rId1"/>
          </p:nvPr>
        </p:nvPicPr>
        <p:blipFill>
          <a:blip r:embed="rId4" cstate="print"/>
          <a:stretch>
            <a:fillRect/>
          </a:stretch>
        </p:blipFill>
        <p:spPr>
          <a:xfrm>
            <a:off x="0" y="6553200"/>
            <a:ext cx="304800" cy="3048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3"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276872"/>
          </a:xfrm>
        </p:spPr>
        <p:txBody>
          <a:bodyPr>
            <a:noAutofit/>
          </a:bodyPr>
          <a:lstStyle/>
          <a:p>
            <a:r>
              <a:rPr lang="ru-RU" sz="2200" dirty="0" smtClean="0"/>
              <a:t>Еще в космосе есть кометы. Кометы – это тела Солнечной системы, которые двигаются вокруг Солнца по очень вытянутым орбитам. Когда Комета находится далеко от Солнца, она выглядит, как слабо светящееся пятнышко овальной формы, но когда она приближается к Солнцу – у неё появляется «голова» и светящийся «хвост». Мы можем увидеть Комету и ее Светящийся «хвост» в небе всего несколько раз в столетие.</a:t>
            </a:r>
            <a:endParaRPr lang="ru-RU" sz="2200" dirty="0"/>
          </a:p>
        </p:txBody>
      </p:sp>
      <p:pic>
        <p:nvPicPr>
          <p:cNvPr id="15362" name="Picture 2" descr="C:\Users\Евгений\Desktop\космос\003.jpg"/>
          <p:cNvPicPr>
            <a:picLocks noGrp="1" noChangeAspect="1" noChangeArrowheads="1"/>
          </p:cNvPicPr>
          <p:nvPr>
            <p:ph idx="1"/>
          </p:nvPr>
        </p:nvPicPr>
        <p:blipFill>
          <a:blip r:embed="rId2" cstate="print"/>
          <a:srcRect/>
          <a:stretch>
            <a:fillRect/>
          </a:stretch>
        </p:blipFill>
        <p:spPr bwMode="auto">
          <a:xfrm>
            <a:off x="0" y="2204864"/>
            <a:ext cx="9144000" cy="4653136"/>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8" name="Picture 4" descr="C:\Users\Евгений\Desktop\44879971279c4e86c5d08f11dcd6f379.jpg"/>
          <p:cNvPicPr>
            <a:picLocks noGrp="1" noChangeAspect="1" noChangeArrowheads="1"/>
          </p:cNvPicPr>
          <p:nvPr>
            <p:ph idx="1"/>
          </p:nvPr>
        </p:nvPicPr>
        <p:blipFill>
          <a:blip r:embed="rId2" cstate="print"/>
          <a:srcRect b="2751"/>
          <a:stretch>
            <a:fillRect/>
          </a:stretch>
        </p:blipFill>
        <p:spPr bwMode="auto">
          <a:xfrm>
            <a:off x="0" y="0"/>
            <a:ext cx="9144000" cy="6858000"/>
          </a:xfrm>
          <a:prstGeom prst="rect">
            <a:avLst/>
          </a:prstGeom>
          <a:noFill/>
        </p:spPr>
      </p:pic>
      <p:sp>
        <p:nvSpPr>
          <p:cNvPr id="10" name="TextBox 9"/>
          <p:cNvSpPr txBox="1"/>
          <p:nvPr/>
        </p:nvSpPr>
        <p:spPr>
          <a:xfrm>
            <a:off x="1" y="188640"/>
            <a:ext cx="2843807" cy="3970318"/>
          </a:xfrm>
          <a:prstGeom prst="rect">
            <a:avLst/>
          </a:prstGeom>
          <a:noFill/>
        </p:spPr>
        <p:txBody>
          <a:bodyPr wrap="square" rtlCol="0">
            <a:spAutoFit/>
          </a:bodyPr>
          <a:lstStyle/>
          <a:p>
            <a:r>
              <a:rPr lang="ru-RU" sz="2800" b="1" dirty="0" smtClean="0">
                <a:solidFill>
                  <a:srgbClr val="002060"/>
                </a:solidFill>
              </a:rPr>
              <a:t>Первым человеком, покорившим космос, был советский космонавт </a:t>
            </a:r>
            <a:r>
              <a:rPr lang="ru-RU" sz="2800" b="1" dirty="0" smtClean="0">
                <a:solidFill>
                  <a:schemeClr val="bg1"/>
                </a:solidFill>
              </a:rPr>
              <a:t>Юрий Алексеевич Гагарин</a:t>
            </a:r>
            <a:endParaRPr lang="ru-RU" sz="2800" b="1" dirty="0">
              <a:solidFill>
                <a:schemeClr val="bg1"/>
              </a:solidFill>
            </a:endParaRPr>
          </a:p>
        </p:txBody>
      </p:sp>
      <p:sp>
        <p:nvSpPr>
          <p:cNvPr id="11" name="TextBox 10"/>
          <p:cNvSpPr txBox="1"/>
          <p:nvPr/>
        </p:nvSpPr>
        <p:spPr>
          <a:xfrm>
            <a:off x="6391323" y="4365104"/>
            <a:ext cx="2752677" cy="1815882"/>
          </a:xfrm>
          <a:prstGeom prst="rect">
            <a:avLst/>
          </a:prstGeom>
          <a:noFill/>
        </p:spPr>
        <p:txBody>
          <a:bodyPr wrap="square" rtlCol="0">
            <a:spAutoFit/>
          </a:bodyPr>
          <a:lstStyle/>
          <a:p>
            <a:r>
              <a:rPr lang="ru-RU" sz="2800" b="1" dirty="0" smtClean="0">
                <a:solidFill>
                  <a:srgbClr val="002060"/>
                </a:solidFill>
              </a:rPr>
              <a:t>Свой полёт он совершил</a:t>
            </a:r>
          </a:p>
          <a:p>
            <a:r>
              <a:rPr lang="ru-RU" sz="2800" b="1" dirty="0" smtClean="0">
                <a:solidFill>
                  <a:srgbClr val="002060"/>
                </a:solidFill>
              </a:rPr>
              <a:t>12 апреля 1961 года</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Евгений\Desktop\00024_I_Russian_Spacecraft_Vostok.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2051" name="Rectangle 3"/>
          <p:cNvSpPr>
            <a:spLocks noChangeArrowheads="1"/>
          </p:cNvSpPr>
          <p:nvPr/>
        </p:nvSpPr>
        <p:spPr bwMode="auto">
          <a:xfrm>
            <a:off x="0" y="0"/>
            <a:ext cx="3707904" cy="33239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В космической ракете</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С названием «Восток»</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Он первым на планете</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Подняться к звездам смог. </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Поет об этом песни</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Весенняя капель:</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Навеки будут вместе</a:t>
            </a:r>
            <a:endParaRPr kumimoji="0" lang="ru-RU" sz="2400" b="1" i="0" u="none" strike="noStrike" cap="none" normalizeH="0" baseline="0" dirty="0" smtClean="0">
              <a:ln>
                <a:noFill/>
              </a:ln>
              <a:solidFill>
                <a:srgbClr val="FF0000"/>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Helvetica Neue"/>
                <a:cs typeface="Arial" pitchFamily="34" charset="0"/>
              </a:rPr>
              <a:t>Гагарин и апрель.     </a:t>
            </a:r>
            <a:endParaRPr kumimoji="0" lang="ru-RU" sz="24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700808"/>
          </a:xfrm>
        </p:spPr>
        <p:txBody>
          <a:bodyPr>
            <a:noAutofit/>
          </a:bodyPr>
          <a:lstStyle/>
          <a:p>
            <a:r>
              <a:rPr lang="ru-RU" sz="2800" dirty="0" smtClean="0">
                <a:solidFill>
                  <a:srgbClr val="FFFF00"/>
                </a:solidFill>
              </a:rPr>
              <a:t>А теперь ре6ята пора нам возвращаться на нашу любимую Землю. Понравилось вам в космосе? Давайте же с вами вспомним, что же интересного мы увидели?</a:t>
            </a:r>
            <a:endParaRPr lang="ru-RU" sz="2800" dirty="0">
              <a:solidFill>
                <a:srgbClr val="FFFF00"/>
              </a:solidFill>
            </a:endParaRPr>
          </a:p>
        </p:txBody>
      </p:sp>
      <p:sp>
        <p:nvSpPr>
          <p:cNvPr id="3" name="Содержимое 2"/>
          <p:cNvSpPr>
            <a:spLocks noGrp="1"/>
          </p:cNvSpPr>
          <p:nvPr>
            <p:ph idx="1"/>
          </p:nvPr>
        </p:nvSpPr>
        <p:spPr>
          <a:xfrm>
            <a:off x="0" y="1628800"/>
            <a:ext cx="9144000" cy="5229200"/>
          </a:xfrm>
        </p:spPr>
        <p:txBody>
          <a:bodyPr>
            <a:noAutofit/>
          </a:bodyPr>
          <a:lstStyle/>
          <a:p>
            <a:pPr>
              <a:buNone/>
            </a:pPr>
            <a:r>
              <a:rPr lang="ru-RU" sz="2400" dirty="0" smtClean="0"/>
              <a:t>      - Как называется наша планета?  (Земля)</a:t>
            </a:r>
            <a:br>
              <a:rPr lang="ru-RU" sz="2400" dirty="0" smtClean="0"/>
            </a:br>
            <a:r>
              <a:rPr lang="ru-RU" sz="2400" dirty="0" smtClean="0"/>
              <a:t>- Какую форму она имеет? (Форму шара) </a:t>
            </a:r>
            <a:br>
              <a:rPr lang="ru-RU" sz="2400" dirty="0" smtClean="0"/>
            </a:br>
            <a:r>
              <a:rPr lang="ru-RU" sz="2400" dirty="0" smtClean="0"/>
              <a:t>- Как называется спутник Земли? (Луна)</a:t>
            </a:r>
            <a:br>
              <a:rPr lang="ru-RU" sz="2400" dirty="0" smtClean="0"/>
            </a:br>
            <a:r>
              <a:rPr lang="ru-RU" sz="2400" dirty="0" smtClean="0"/>
              <a:t>- Сколько планет в Солнечной системе? (8)</a:t>
            </a:r>
            <a:br>
              <a:rPr lang="ru-RU" sz="2400" dirty="0" smtClean="0"/>
            </a:br>
            <a:r>
              <a:rPr lang="ru-RU" sz="2400" dirty="0" smtClean="0"/>
              <a:t>- Солнце – планета или звезда? (Звезда) </a:t>
            </a:r>
            <a:br>
              <a:rPr lang="ru-RU" sz="2400" dirty="0" smtClean="0"/>
            </a:br>
            <a:r>
              <a:rPr lang="ru-RU" sz="2400" dirty="0" smtClean="0"/>
              <a:t>- Какая планета самая большая. (Юпитер) </a:t>
            </a:r>
            <a:br>
              <a:rPr lang="ru-RU" sz="2400" dirty="0" smtClean="0"/>
            </a:br>
            <a:r>
              <a:rPr lang="ru-RU" sz="2400" dirty="0" smtClean="0"/>
              <a:t>- Самая маленькая? (Меркурий) </a:t>
            </a:r>
            <a:br>
              <a:rPr lang="ru-RU" sz="2400" dirty="0" smtClean="0"/>
            </a:br>
            <a:r>
              <a:rPr lang="ru-RU" sz="2400" dirty="0" smtClean="0"/>
              <a:t>- Как называется профессия тех, кто летает в космос? (Космонавт) </a:t>
            </a:r>
            <a:br>
              <a:rPr lang="ru-RU" sz="2400" dirty="0" smtClean="0"/>
            </a:br>
            <a:r>
              <a:rPr lang="ru-RU" sz="2400" dirty="0" smtClean="0"/>
              <a:t>- Кто был первым космонавтом? (Гагарин).</a:t>
            </a:r>
            <a:br>
              <a:rPr lang="ru-RU" sz="2400" dirty="0" smtClean="0"/>
            </a:br>
            <a:r>
              <a:rPr lang="ru-RU" sz="2400" dirty="0" smtClean="0"/>
              <a:t>- У какой из планет есть кольца? (У Сатурна) </a:t>
            </a:r>
            <a:br>
              <a:rPr lang="ru-RU" sz="2400" dirty="0" smtClean="0"/>
            </a:br>
            <a:r>
              <a:rPr lang="ru-RU" sz="2400" dirty="0" smtClean="0"/>
              <a:t>- Назовите планеты Солнечной системы? (Меркурий, Венера, Земля, Марс, Юпитер, Сатурн, Уран, Нептун) </a:t>
            </a:r>
            <a:br>
              <a:rPr lang="ru-RU" sz="2400" dirty="0" smtClean="0"/>
            </a:br>
            <a:r>
              <a:rPr lang="ru-RU" sz="2200" dirty="0" smtClean="0"/>
              <a:t/>
            </a:r>
            <a:br>
              <a:rPr lang="ru-RU" sz="2200" dirty="0" smtClean="0"/>
            </a:br>
            <a:r>
              <a:rPr lang="ru-RU" sz="2200" dirty="0" smtClean="0"/>
              <a:t/>
            </a:r>
            <a:br>
              <a:rPr lang="ru-RU" sz="2200" dirty="0" smtClean="0"/>
            </a:br>
            <a:endParaRPr lang="ru-RU"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88640"/>
            <a:ext cx="6779096" cy="1944216"/>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sz="2000" dirty="0"/>
          </a:p>
        </p:txBody>
      </p:sp>
      <p:sp>
        <p:nvSpPr>
          <p:cNvPr id="5" name="Текст 4"/>
          <p:cNvSpPr>
            <a:spLocks noGrp="1"/>
          </p:cNvSpPr>
          <p:nvPr>
            <p:ph type="body" idx="1"/>
          </p:nvPr>
        </p:nvSpPr>
        <p:spPr>
          <a:xfrm>
            <a:off x="0" y="4581128"/>
            <a:ext cx="4040188" cy="1512168"/>
          </a:xfrm>
        </p:spPr>
        <p:txBody>
          <a:bodyPr>
            <a:normAutofit fontScale="85000" lnSpcReduction="10000"/>
          </a:bodyPr>
          <a:lstStyle/>
          <a:p>
            <a:r>
              <a:rPr lang="ru-RU" sz="2600" b="0" dirty="0" smtClean="0"/>
              <a:t>3. У ракеты есть водитель,</a:t>
            </a:r>
            <a:br>
              <a:rPr lang="ru-RU" sz="2600" b="0" dirty="0" smtClean="0"/>
            </a:br>
            <a:r>
              <a:rPr lang="ru-RU" sz="2600" b="0" dirty="0" smtClean="0"/>
              <a:t>    Невесомости любитель.</a:t>
            </a:r>
            <a:br>
              <a:rPr lang="ru-RU" sz="2600" b="0" dirty="0" smtClean="0"/>
            </a:br>
            <a:r>
              <a:rPr lang="ru-RU" sz="2600" b="0" dirty="0" smtClean="0"/>
              <a:t>    По-английски: «астронавт»,</a:t>
            </a:r>
            <a:br>
              <a:rPr lang="ru-RU" sz="2600" b="0" dirty="0" smtClean="0"/>
            </a:br>
            <a:r>
              <a:rPr lang="ru-RU" sz="2600" b="0" dirty="0" smtClean="0"/>
              <a:t>    А по-русски … </a:t>
            </a:r>
          </a:p>
          <a:p>
            <a:endParaRPr lang="ru-RU" b="0" dirty="0"/>
          </a:p>
        </p:txBody>
      </p:sp>
      <p:sp>
        <p:nvSpPr>
          <p:cNvPr id="6" name="Содержимое 5"/>
          <p:cNvSpPr>
            <a:spLocks noGrp="1"/>
          </p:cNvSpPr>
          <p:nvPr>
            <p:ph sz="half" idx="2"/>
          </p:nvPr>
        </p:nvSpPr>
        <p:spPr>
          <a:xfrm>
            <a:off x="0" y="0"/>
            <a:ext cx="4211960" cy="1700808"/>
          </a:xfrm>
        </p:spPr>
        <p:txBody>
          <a:bodyPr>
            <a:normAutofit fontScale="92500"/>
          </a:bodyPr>
          <a:lstStyle/>
          <a:p>
            <a:pPr>
              <a:buNone/>
            </a:pPr>
            <a:r>
              <a:rPr lang="ru-RU" dirty="0" smtClean="0"/>
              <a:t>1. Чтобы глаз вооружить</a:t>
            </a:r>
          </a:p>
          <a:p>
            <a:pPr>
              <a:buNone/>
            </a:pPr>
            <a:r>
              <a:rPr lang="ru-RU" dirty="0" smtClean="0"/>
              <a:t>    И со звездами дружить.</a:t>
            </a:r>
          </a:p>
          <a:p>
            <a:pPr>
              <a:buNone/>
            </a:pPr>
            <a:r>
              <a:rPr lang="ru-RU" dirty="0" smtClean="0"/>
              <a:t>    Млечный путь увидеть чтоб</a:t>
            </a:r>
          </a:p>
          <a:p>
            <a:pPr>
              <a:buNone/>
            </a:pPr>
            <a:r>
              <a:rPr lang="ru-RU" dirty="0" smtClean="0"/>
              <a:t>    Нужен мощный …</a:t>
            </a:r>
          </a:p>
          <a:p>
            <a:pPr>
              <a:buNone/>
            </a:pPr>
            <a:endParaRPr lang="ru-RU" dirty="0"/>
          </a:p>
        </p:txBody>
      </p:sp>
      <p:sp>
        <p:nvSpPr>
          <p:cNvPr id="7" name="Текст 6"/>
          <p:cNvSpPr>
            <a:spLocks noGrp="1"/>
          </p:cNvSpPr>
          <p:nvPr>
            <p:ph type="body" sz="quarter" idx="3"/>
          </p:nvPr>
        </p:nvSpPr>
        <p:spPr>
          <a:xfrm>
            <a:off x="4572000" y="0"/>
            <a:ext cx="4572000" cy="1556792"/>
          </a:xfrm>
        </p:spPr>
        <p:txBody>
          <a:bodyPr>
            <a:normAutofit fontScale="92500" lnSpcReduction="10000"/>
          </a:bodyPr>
          <a:lstStyle/>
          <a:p>
            <a:r>
              <a:rPr lang="ru-RU" b="0" dirty="0" smtClean="0"/>
              <a:t>2. На корабле воздушном,</a:t>
            </a:r>
          </a:p>
          <a:p>
            <a:r>
              <a:rPr lang="ru-RU" b="0" dirty="0" smtClean="0"/>
              <a:t>     Космическом, послушном</a:t>
            </a:r>
          </a:p>
          <a:p>
            <a:r>
              <a:rPr lang="ru-RU" b="0" dirty="0" smtClean="0"/>
              <a:t>     Мы, обгоняя ветер</a:t>
            </a:r>
          </a:p>
          <a:p>
            <a:r>
              <a:rPr lang="ru-RU" b="0" dirty="0" smtClean="0"/>
              <a:t>     Несемся на …</a:t>
            </a:r>
            <a:endParaRPr lang="ru-RU" b="0" dirty="0"/>
          </a:p>
        </p:txBody>
      </p:sp>
      <p:pic>
        <p:nvPicPr>
          <p:cNvPr id="38914" name="Picture 2" descr="C:\Users\Евгений\Desktop\astronomy_telescope_sky_2272.jpg"/>
          <p:cNvPicPr>
            <a:picLocks noChangeAspect="1" noChangeArrowheads="1"/>
          </p:cNvPicPr>
          <p:nvPr/>
        </p:nvPicPr>
        <p:blipFill>
          <a:blip r:embed="rId2" cstate="print"/>
          <a:srcRect b="10526"/>
          <a:stretch>
            <a:fillRect/>
          </a:stretch>
        </p:blipFill>
        <p:spPr bwMode="auto">
          <a:xfrm>
            <a:off x="0" y="1628800"/>
            <a:ext cx="3240360" cy="2448272"/>
          </a:xfrm>
          <a:prstGeom prst="rect">
            <a:avLst/>
          </a:prstGeom>
          <a:noFill/>
        </p:spPr>
      </p:pic>
      <p:pic>
        <p:nvPicPr>
          <p:cNvPr id="38915" name="Picture 3" descr="C:\Users\Евгений\Desktop\dcf41f7446d245409ae17b3ec8a2cc4apsd-datei22.jpg"/>
          <p:cNvPicPr>
            <a:picLocks noChangeAspect="1" noChangeArrowheads="1"/>
          </p:cNvPicPr>
          <p:nvPr/>
        </p:nvPicPr>
        <p:blipFill>
          <a:blip r:embed="rId3" cstate="print"/>
          <a:srcRect/>
          <a:stretch>
            <a:fillRect/>
          </a:stretch>
        </p:blipFill>
        <p:spPr bwMode="auto">
          <a:xfrm>
            <a:off x="4644008" y="1556792"/>
            <a:ext cx="4230638" cy="2520279"/>
          </a:xfrm>
          <a:prstGeom prst="rect">
            <a:avLst/>
          </a:prstGeom>
          <a:noFill/>
        </p:spPr>
      </p:pic>
      <p:pic>
        <p:nvPicPr>
          <p:cNvPr id="38916" name="Picture 4" descr="C:\Users\Евгений\Desktop\artworks-000101603099-xqsoql-t500x500.jpg"/>
          <p:cNvPicPr>
            <a:picLocks noGrp="1" noChangeAspect="1" noChangeArrowheads="1"/>
          </p:cNvPicPr>
          <p:nvPr>
            <p:ph sz="quarter" idx="4"/>
          </p:nvPr>
        </p:nvPicPr>
        <p:blipFill>
          <a:blip r:embed="rId4" cstate="print"/>
          <a:srcRect/>
          <a:stretch>
            <a:fillRect/>
          </a:stretch>
        </p:blipFill>
        <p:spPr bwMode="auto">
          <a:xfrm>
            <a:off x="4644008" y="4149080"/>
            <a:ext cx="4248472" cy="2708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blinds(horizontal)">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8916"/>
                                        </p:tgtEl>
                                        <p:attrNameLst>
                                          <p:attrName>style.visibility</p:attrName>
                                        </p:attrNameLst>
                                      </p:cBhvr>
                                      <p:to>
                                        <p:strVal val="visible"/>
                                      </p:to>
                                    </p:set>
                                    <p:animEffect transition="in" filter="box(in)">
                                      <p:cBhvr>
                                        <p:cTn id="1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923928" cy="1700808"/>
          </a:xfrm>
        </p:spPr>
        <p:txBody>
          <a:bodyPr>
            <a:normAutofit fontScale="90000"/>
          </a:bodyPr>
          <a:lstStyle/>
          <a:p>
            <a:r>
              <a:rPr lang="ru-RU" sz="2400" dirty="0" smtClean="0"/>
              <a:t>4. Самый первый в космосе,          Летел с огромной скоростью</a:t>
            </a:r>
            <a:br>
              <a:rPr lang="ru-RU" sz="2400" dirty="0" smtClean="0"/>
            </a:br>
            <a:r>
              <a:rPr lang="ru-RU" sz="2400" dirty="0" smtClean="0"/>
              <a:t>Отважный русский парень</a:t>
            </a:r>
            <a:br>
              <a:rPr lang="ru-RU" sz="2400" dirty="0" smtClean="0"/>
            </a:br>
            <a:r>
              <a:rPr lang="ru-RU" sz="2400" dirty="0" smtClean="0"/>
              <a:t>Наш космонавт …</a:t>
            </a:r>
            <a:br>
              <a:rPr lang="ru-RU" sz="2400" dirty="0" smtClean="0"/>
            </a:br>
            <a:endParaRPr lang="ru-RU" sz="2400" dirty="0"/>
          </a:p>
        </p:txBody>
      </p:sp>
      <p:sp>
        <p:nvSpPr>
          <p:cNvPr id="3" name="Текст 2"/>
          <p:cNvSpPr>
            <a:spLocks noGrp="1"/>
          </p:cNvSpPr>
          <p:nvPr>
            <p:ph type="body" idx="1"/>
          </p:nvPr>
        </p:nvSpPr>
        <p:spPr/>
        <p:txBody>
          <a:bodyPr>
            <a:normAutofit/>
          </a:bodyPr>
          <a:lstStyle/>
          <a:p>
            <a:endParaRPr lang="ru-RU" dirty="0"/>
          </a:p>
        </p:txBody>
      </p:sp>
      <p:sp>
        <p:nvSpPr>
          <p:cNvPr id="4" name="Содержимое 3"/>
          <p:cNvSpPr>
            <a:spLocks noGrp="1"/>
          </p:cNvSpPr>
          <p:nvPr>
            <p:ph sz="half" idx="2"/>
          </p:nvPr>
        </p:nvSpPr>
        <p:spPr>
          <a:xfrm>
            <a:off x="0" y="4149080"/>
            <a:ext cx="4040188" cy="1944216"/>
          </a:xfrm>
        </p:spPr>
        <p:txBody>
          <a:bodyPr/>
          <a:lstStyle/>
          <a:p>
            <a:pPr>
              <a:buNone/>
            </a:pPr>
            <a:r>
              <a:rPr lang="ru-RU" dirty="0" smtClean="0"/>
              <a:t>6. Планета голубая,</a:t>
            </a:r>
          </a:p>
          <a:p>
            <a:pPr>
              <a:buNone/>
            </a:pPr>
            <a:r>
              <a:rPr lang="ru-RU" dirty="0" smtClean="0"/>
              <a:t>    Любимая, родная.</a:t>
            </a:r>
          </a:p>
          <a:p>
            <a:pPr>
              <a:buNone/>
            </a:pPr>
            <a:r>
              <a:rPr lang="ru-RU" dirty="0" smtClean="0"/>
              <a:t>    Она твоя, она моя,</a:t>
            </a:r>
          </a:p>
          <a:p>
            <a:pPr>
              <a:buNone/>
            </a:pPr>
            <a:r>
              <a:rPr lang="ru-RU" dirty="0" smtClean="0"/>
              <a:t>    А называется… </a:t>
            </a:r>
            <a:endParaRPr lang="ru-RU" dirty="0"/>
          </a:p>
        </p:txBody>
      </p:sp>
      <p:sp>
        <p:nvSpPr>
          <p:cNvPr id="5" name="Текст 4"/>
          <p:cNvSpPr>
            <a:spLocks noGrp="1"/>
          </p:cNvSpPr>
          <p:nvPr>
            <p:ph type="body" sz="quarter" idx="3"/>
          </p:nvPr>
        </p:nvSpPr>
        <p:spPr>
          <a:xfrm>
            <a:off x="4644008" y="0"/>
            <a:ext cx="4499992" cy="1412776"/>
          </a:xfrm>
        </p:spPr>
        <p:txBody>
          <a:bodyPr>
            <a:normAutofit lnSpcReduction="10000"/>
          </a:bodyPr>
          <a:lstStyle/>
          <a:p>
            <a:r>
              <a:rPr lang="ru-RU" b="0" dirty="0" smtClean="0"/>
              <a:t>5. Освещает ночью путь,</a:t>
            </a:r>
            <a:br>
              <a:rPr lang="ru-RU" b="0" dirty="0" smtClean="0"/>
            </a:br>
            <a:r>
              <a:rPr lang="ru-RU" b="0" dirty="0" smtClean="0"/>
              <a:t>    Звездам не дает заснуть.</a:t>
            </a:r>
            <a:br>
              <a:rPr lang="ru-RU" b="0" dirty="0" smtClean="0"/>
            </a:br>
            <a:r>
              <a:rPr lang="ru-RU" b="0" dirty="0" smtClean="0"/>
              <a:t>    Пусть все спят, ей не до сна,</a:t>
            </a:r>
            <a:br>
              <a:rPr lang="ru-RU" b="0" dirty="0" smtClean="0"/>
            </a:br>
            <a:r>
              <a:rPr lang="ru-RU" b="0" dirty="0" smtClean="0"/>
              <a:t>    В небе светит нам … </a:t>
            </a:r>
            <a:endParaRPr lang="ru-RU" b="0" dirty="0"/>
          </a:p>
        </p:txBody>
      </p:sp>
      <p:pic>
        <p:nvPicPr>
          <p:cNvPr id="39938" name="Picture 2" descr="C:\Users\Евгений\Desktop\original.jpg"/>
          <p:cNvPicPr>
            <a:picLocks noChangeAspect="1" noChangeArrowheads="1"/>
          </p:cNvPicPr>
          <p:nvPr/>
        </p:nvPicPr>
        <p:blipFill>
          <a:blip r:embed="rId2" cstate="print"/>
          <a:srcRect/>
          <a:stretch>
            <a:fillRect/>
          </a:stretch>
        </p:blipFill>
        <p:spPr bwMode="auto">
          <a:xfrm>
            <a:off x="0" y="1340768"/>
            <a:ext cx="3707904" cy="2664296"/>
          </a:xfrm>
          <a:prstGeom prst="rect">
            <a:avLst/>
          </a:prstGeom>
          <a:noFill/>
        </p:spPr>
      </p:pic>
      <p:pic>
        <p:nvPicPr>
          <p:cNvPr id="39939" name="Picture 3" descr="C:\Users\Евгений\Desktop\000047_disp.jpg"/>
          <p:cNvPicPr>
            <a:picLocks noChangeAspect="1" noChangeArrowheads="1"/>
          </p:cNvPicPr>
          <p:nvPr/>
        </p:nvPicPr>
        <p:blipFill>
          <a:blip r:embed="rId3" cstate="print"/>
          <a:srcRect/>
          <a:stretch>
            <a:fillRect/>
          </a:stretch>
        </p:blipFill>
        <p:spPr bwMode="auto">
          <a:xfrm>
            <a:off x="4860032" y="1340768"/>
            <a:ext cx="3960440" cy="2664296"/>
          </a:xfrm>
          <a:prstGeom prst="rect">
            <a:avLst/>
          </a:prstGeom>
          <a:noFill/>
        </p:spPr>
      </p:pic>
      <p:pic>
        <p:nvPicPr>
          <p:cNvPr id="39940" name="Picture 4" descr="C:\Users\Евгений\Desktop\global.jpg"/>
          <p:cNvPicPr>
            <a:picLocks noGrp="1" noChangeAspect="1" noChangeArrowheads="1"/>
          </p:cNvPicPr>
          <p:nvPr>
            <p:ph sz="quarter" idx="4"/>
          </p:nvPr>
        </p:nvPicPr>
        <p:blipFill>
          <a:blip r:embed="rId4" cstate="print"/>
          <a:srcRect/>
          <a:stretch>
            <a:fillRect/>
          </a:stretch>
        </p:blipFill>
        <p:spPr bwMode="auto">
          <a:xfrm>
            <a:off x="4932040" y="4149080"/>
            <a:ext cx="3807272" cy="2708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in)">
                                      <p:cBhvr>
                                        <p:cTn id="7" dur="20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 calcmode="lin" valueType="num">
                                      <p:cBhvr>
                                        <p:cTn id="12" dur="1000" fill="hold"/>
                                        <p:tgtEl>
                                          <p:spTgt spid="39939"/>
                                        </p:tgtEl>
                                        <p:attrNameLst>
                                          <p:attrName>ppt_x</p:attrName>
                                        </p:attrNameLst>
                                      </p:cBhvr>
                                      <p:tavLst>
                                        <p:tav tm="0">
                                          <p:val>
                                            <p:strVal val="#ppt_x-.2"/>
                                          </p:val>
                                        </p:tav>
                                        <p:tav tm="100000">
                                          <p:val>
                                            <p:strVal val="#ppt_x"/>
                                          </p:val>
                                        </p:tav>
                                      </p:tavLst>
                                    </p:anim>
                                    <p:anim calcmode="lin" valueType="num">
                                      <p:cBhvr>
                                        <p:cTn id="13" dur="1000" fill="hold"/>
                                        <p:tgtEl>
                                          <p:spTgt spid="3993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993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9940"/>
                                        </p:tgtEl>
                                        <p:attrNameLst>
                                          <p:attrName>style.visibility</p:attrName>
                                        </p:attrNameLst>
                                      </p:cBhvr>
                                      <p:to>
                                        <p:strVal val="visible"/>
                                      </p:to>
                                    </p:set>
                                    <p:anim calcmode="lin" valueType="num">
                                      <p:cBhvr>
                                        <p:cTn id="19" dur="1000" fill="hold"/>
                                        <p:tgtEl>
                                          <p:spTgt spid="39940"/>
                                        </p:tgtEl>
                                        <p:attrNameLst>
                                          <p:attrName>ppt_x</p:attrName>
                                        </p:attrNameLst>
                                      </p:cBhvr>
                                      <p:tavLst>
                                        <p:tav tm="0">
                                          <p:val>
                                            <p:strVal val="#ppt_x-.2"/>
                                          </p:val>
                                        </p:tav>
                                        <p:tav tm="100000">
                                          <p:val>
                                            <p:strVal val="#ppt_x"/>
                                          </p:val>
                                        </p:tav>
                                      </p:tavLst>
                                    </p:anim>
                                    <p:anim calcmode="lin" valueType="num">
                                      <p:cBhvr>
                                        <p:cTn id="20" dur="1000" fill="hold"/>
                                        <p:tgtEl>
                                          <p:spTgt spid="3994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427984" cy="1417638"/>
          </a:xfrm>
        </p:spPr>
        <p:txBody>
          <a:bodyPr>
            <a:normAutofit fontScale="90000"/>
          </a:bodyPr>
          <a:lstStyle/>
          <a:p>
            <a:pPr algn="l"/>
            <a:r>
              <a:rPr lang="ru-RU" sz="2400" dirty="0" smtClean="0"/>
              <a:t>7. В космосе сквозь толщу лет</a:t>
            </a:r>
            <a:br>
              <a:rPr lang="ru-RU" sz="2400" dirty="0" smtClean="0"/>
            </a:br>
            <a:r>
              <a:rPr lang="ru-RU" sz="2400" dirty="0" smtClean="0"/>
              <a:t>    Ледяной летит объект.</a:t>
            </a:r>
            <a:br>
              <a:rPr lang="ru-RU" sz="2400" dirty="0" smtClean="0"/>
            </a:br>
            <a:r>
              <a:rPr lang="ru-RU" sz="2400" dirty="0" smtClean="0"/>
              <a:t>    Хвост его - полоска света,</a:t>
            </a:r>
            <a:br>
              <a:rPr lang="ru-RU" sz="2400" dirty="0" smtClean="0"/>
            </a:br>
            <a:r>
              <a:rPr lang="ru-RU" sz="2400" dirty="0" smtClean="0"/>
              <a:t>    А зовут объект…</a:t>
            </a:r>
            <a:endParaRPr lang="ru-RU" sz="2400" dirty="0"/>
          </a:p>
        </p:txBody>
      </p:sp>
      <p:sp>
        <p:nvSpPr>
          <p:cNvPr id="3" name="Текст 2"/>
          <p:cNvSpPr>
            <a:spLocks noGrp="1"/>
          </p:cNvSpPr>
          <p:nvPr>
            <p:ph type="body" idx="1"/>
          </p:nvPr>
        </p:nvSpPr>
        <p:spPr>
          <a:xfrm>
            <a:off x="0" y="4365104"/>
            <a:ext cx="4283968" cy="2492896"/>
          </a:xfrm>
        </p:spPr>
        <p:txBody>
          <a:bodyPr>
            <a:normAutofit lnSpcReduction="10000"/>
          </a:bodyPr>
          <a:lstStyle/>
          <a:p>
            <a:r>
              <a:rPr lang="ru-RU" b="0" dirty="0" smtClean="0"/>
              <a:t>9. Объект есть во Вселенной </a:t>
            </a:r>
            <a:br>
              <a:rPr lang="ru-RU" b="0" dirty="0" smtClean="0"/>
            </a:br>
            <a:r>
              <a:rPr lang="ru-RU" b="0" dirty="0" smtClean="0"/>
              <a:t>    Коварный, не простой,</a:t>
            </a:r>
            <a:br>
              <a:rPr lang="ru-RU" b="0" dirty="0" smtClean="0"/>
            </a:br>
            <a:r>
              <a:rPr lang="ru-RU" b="0" dirty="0" smtClean="0"/>
              <a:t>    Он звезды пожирает</a:t>
            </a:r>
            <a:br>
              <a:rPr lang="ru-RU" b="0" dirty="0" smtClean="0"/>
            </a:br>
            <a:r>
              <a:rPr lang="ru-RU" b="0" dirty="0" smtClean="0"/>
              <a:t>    Как бутерброд с икрой.</a:t>
            </a:r>
            <a:br>
              <a:rPr lang="ru-RU" b="0" dirty="0" smtClean="0"/>
            </a:br>
            <a:r>
              <a:rPr lang="ru-RU" b="0" dirty="0" smtClean="0"/>
              <a:t>    Опасно незаметная</a:t>
            </a:r>
            <a:br>
              <a:rPr lang="ru-RU" b="0" dirty="0" smtClean="0"/>
            </a:br>
            <a:r>
              <a:rPr lang="ru-RU" b="0" dirty="0" smtClean="0"/>
              <a:t>    И глазом не видна,</a:t>
            </a:r>
            <a:br>
              <a:rPr lang="ru-RU" b="0" dirty="0" smtClean="0"/>
            </a:br>
            <a:r>
              <a:rPr lang="ru-RU" b="0" dirty="0" smtClean="0"/>
              <a:t>    Такая темно-темная …. </a:t>
            </a:r>
            <a:endParaRPr lang="ru-RU" b="0" dirty="0"/>
          </a:p>
        </p:txBody>
      </p:sp>
      <p:sp>
        <p:nvSpPr>
          <p:cNvPr id="5" name="Текст 4"/>
          <p:cNvSpPr>
            <a:spLocks noGrp="1"/>
          </p:cNvSpPr>
          <p:nvPr>
            <p:ph type="body" sz="quarter" idx="3"/>
          </p:nvPr>
        </p:nvSpPr>
        <p:spPr>
          <a:xfrm>
            <a:off x="4499992" y="0"/>
            <a:ext cx="4644008" cy="1556792"/>
          </a:xfrm>
        </p:spPr>
        <p:txBody>
          <a:bodyPr>
            <a:normAutofit/>
          </a:bodyPr>
          <a:lstStyle/>
          <a:p>
            <a:r>
              <a:rPr lang="ru-RU" sz="2300" b="0" dirty="0" smtClean="0"/>
              <a:t>8. Что видим мы, взглянув в             оконце,</a:t>
            </a:r>
            <a:br>
              <a:rPr lang="ru-RU" sz="2300" b="0" dirty="0" smtClean="0"/>
            </a:br>
            <a:r>
              <a:rPr lang="ru-RU" sz="2300" b="0" dirty="0" smtClean="0"/>
              <a:t> Нам ярким светом светит … </a:t>
            </a:r>
          </a:p>
          <a:p>
            <a:endParaRPr lang="ru-RU" dirty="0"/>
          </a:p>
        </p:txBody>
      </p:sp>
      <p:pic>
        <p:nvPicPr>
          <p:cNvPr id="40962" name="Picture 2" descr="C:\Users\Евгений\Desktop\1066458152.jpg"/>
          <p:cNvPicPr>
            <a:picLocks noGrp="1" noChangeAspect="1" noChangeArrowheads="1"/>
          </p:cNvPicPr>
          <p:nvPr>
            <p:ph sz="half" idx="2"/>
          </p:nvPr>
        </p:nvPicPr>
        <p:blipFill>
          <a:blip r:embed="rId2" cstate="print"/>
          <a:srcRect/>
          <a:stretch>
            <a:fillRect/>
          </a:stretch>
        </p:blipFill>
        <p:spPr bwMode="auto">
          <a:xfrm>
            <a:off x="251520" y="1556792"/>
            <a:ext cx="3816424" cy="2741941"/>
          </a:xfrm>
          <a:prstGeom prst="rect">
            <a:avLst/>
          </a:prstGeom>
          <a:noFill/>
        </p:spPr>
      </p:pic>
      <p:pic>
        <p:nvPicPr>
          <p:cNvPr id="40963" name="Picture 3" descr="C:\Users\Евгений\Desktop\2015-05-22_16-05-06_9982851441.png"/>
          <p:cNvPicPr>
            <a:picLocks noGrp="1" noChangeAspect="1" noChangeArrowheads="1"/>
          </p:cNvPicPr>
          <p:nvPr>
            <p:ph sz="quarter" idx="4"/>
          </p:nvPr>
        </p:nvPicPr>
        <p:blipFill>
          <a:blip r:embed="rId3" cstate="print"/>
          <a:srcRect/>
          <a:stretch>
            <a:fillRect/>
          </a:stretch>
        </p:blipFill>
        <p:spPr bwMode="auto">
          <a:xfrm>
            <a:off x="4788024" y="1484784"/>
            <a:ext cx="3810000" cy="2736304"/>
          </a:xfrm>
          <a:prstGeom prst="rect">
            <a:avLst/>
          </a:prstGeom>
          <a:noFill/>
        </p:spPr>
      </p:pic>
      <p:pic>
        <p:nvPicPr>
          <p:cNvPr id="40964" name="Picture 4" descr="C:\Users\Евгений\Desktop\artifonru_kosmos_135.jpg"/>
          <p:cNvPicPr>
            <a:picLocks noChangeAspect="1" noChangeArrowheads="1"/>
          </p:cNvPicPr>
          <p:nvPr/>
        </p:nvPicPr>
        <p:blipFill>
          <a:blip r:embed="rId4" cstate="print"/>
          <a:srcRect/>
          <a:stretch>
            <a:fillRect/>
          </a:stretch>
        </p:blipFill>
        <p:spPr bwMode="auto">
          <a:xfrm>
            <a:off x="4788024" y="4437112"/>
            <a:ext cx="3816424" cy="242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ppt_x</p:attrName>
                                        </p:attrNameLst>
                                      </p:cBhvr>
                                      <p:tavLst>
                                        <p:tav tm="0">
                                          <p:val>
                                            <p:strVal val="#ppt_x-.2"/>
                                          </p:val>
                                        </p:tav>
                                        <p:tav tm="100000">
                                          <p:val>
                                            <p:strVal val="#ppt_x"/>
                                          </p:val>
                                        </p:tav>
                                      </p:tavLst>
                                    </p:anim>
                                    <p:anim calcmode="lin" valueType="num">
                                      <p:cBhvr>
                                        <p:cTn id="8"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0963"/>
                                        </p:tgtEl>
                                        <p:attrNameLst>
                                          <p:attrName>style.visibility</p:attrName>
                                        </p:attrNameLst>
                                      </p:cBhvr>
                                      <p:to>
                                        <p:strVal val="visible"/>
                                      </p:to>
                                    </p:set>
                                    <p:animEffect transition="in" filter="diamond(in)">
                                      <p:cBhvr>
                                        <p:cTn id="14" dur="2000"/>
                                        <p:tgtEl>
                                          <p:spTgt spid="40963"/>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0964"/>
                                        </p:tgtEl>
                                        <p:attrNameLst>
                                          <p:attrName>style.visibility</p:attrName>
                                        </p:attrNameLst>
                                      </p:cBhvr>
                                      <p:to>
                                        <p:strVal val="visible"/>
                                      </p:to>
                                    </p:set>
                                    <p:animEffect transition="in" filter="box(in)">
                                      <p:cBhvr>
                                        <p:cTn id="19"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noAutofit/>
          </a:bodyPr>
          <a:lstStyle/>
          <a:p>
            <a:r>
              <a:rPr lang="ru-RU" sz="9600" dirty="0" smtClean="0">
                <a:latin typeface="Impact" pitchFamily="34" charset="0"/>
                <a:cs typeface="Arial" pitchFamily="34" charset="0"/>
              </a:rPr>
              <a:t>Молодцы!!!</a:t>
            </a:r>
            <a:endParaRPr lang="ru-RU" sz="9600" dirty="0">
              <a:latin typeface="Impact" pitchFamily="34" charset="0"/>
              <a:cs typeface="Arial" pitchFamily="34" charset="0"/>
            </a:endParaRPr>
          </a:p>
        </p:txBody>
      </p:sp>
      <p:sp>
        <p:nvSpPr>
          <p:cNvPr id="8" name="Подзаголовок 7"/>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0"/>
            <a:ext cx="8229600" cy="1417638"/>
          </a:xfrm>
        </p:spPr>
        <p:txBody>
          <a:bodyPr>
            <a:normAutofit fontScale="90000"/>
          </a:bodyPr>
          <a:lstStyle/>
          <a:p>
            <a:r>
              <a:rPr lang="ru-RU" dirty="0" smtClean="0"/>
              <a:t>В необъятных просторах космоса вращается наша Земля</a:t>
            </a:r>
            <a:endParaRPr lang="ru-RU" dirty="0"/>
          </a:p>
        </p:txBody>
      </p:sp>
      <p:pic>
        <p:nvPicPr>
          <p:cNvPr id="3074" name="Picture 2" descr="C:\Users\Евгений\Desktop\1600x1200_162811_[www_ArtFile_ru].jpg"/>
          <p:cNvPicPr>
            <a:picLocks noGrp="1" noChangeAspect="1" noChangeArrowheads="1"/>
          </p:cNvPicPr>
          <p:nvPr>
            <p:ph sz="half" idx="4294967295"/>
          </p:nvPr>
        </p:nvPicPr>
        <p:blipFill>
          <a:blip r:embed="rId3" cstate="print"/>
          <a:srcRect b="2087"/>
          <a:stretch>
            <a:fillRect/>
          </a:stretch>
        </p:blipFill>
        <p:spPr bwMode="auto">
          <a:xfrm>
            <a:off x="0" y="1268760"/>
            <a:ext cx="9144000" cy="558924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noAutofit/>
          </a:bodyPr>
          <a:lstStyle/>
          <a:p>
            <a:r>
              <a:rPr lang="ru-RU" sz="3600" dirty="0" smtClean="0"/>
              <a:t>Земля – одна из планет солнечной системы.</a:t>
            </a:r>
            <a:endParaRPr lang="ru-RU" sz="3600" dirty="0"/>
          </a:p>
        </p:txBody>
      </p:sp>
      <p:pic>
        <p:nvPicPr>
          <p:cNvPr id="5122" name="Picture 2" descr="C:\Users\Евгений\Desktop\0(6).jpg"/>
          <p:cNvPicPr>
            <a:picLocks noChangeAspect="1" noChangeArrowheads="1"/>
          </p:cNvPicPr>
          <p:nvPr/>
        </p:nvPicPr>
        <p:blipFill>
          <a:blip r:embed="rId2" cstate="print"/>
          <a:srcRect/>
          <a:stretch>
            <a:fillRect/>
          </a:stretch>
        </p:blipFill>
        <p:spPr bwMode="auto">
          <a:xfrm>
            <a:off x="0" y="764704"/>
            <a:ext cx="9144000" cy="6093296"/>
          </a:xfrm>
          <a:prstGeom prst="rect">
            <a:avLst/>
          </a:prstGeom>
          <a:noFill/>
        </p:spPr>
      </p:pic>
    </p:spTree>
  </p:cSld>
  <p:clrMapOvr>
    <a:masterClrMapping/>
  </p:clrMapOvr>
  <p:transition>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348880"/>
          </a:xfrm>
        </p:spPr>
        <p:txBody>
          <a:bodyPr>
            <a:noAutofit/>
          </a:bodyPr>
          <a:lstStyle/>
          <a:p>
            <a:r>
              <a:rPr lang="ru-RU" sz="2800" dirty="0" smtClean="0"/>
              <a:t>Солнечная система – это объединение планет и их спутников – вращающихся вокруг звезды – Солнца. Планет всего восемь, все они разные. В глубокой космической мерзлоте, на границе солнечной системы, движутся планеты – небольшие тела изо льда, пыли и камней.</a:t>
            </a:r>
            <a:endParaRPr lang="ru-RU" sz="2800" dirty="0"/>
          </a:p>
        </p:txBody>
      </p:sp>
      <p:pic>
        <p:nvPicPr>
          <p:cNvPr id="6146" name="Picture 2" descr="C:\Users\Евгений\Desktop\2(145).jpg"/>
          <p:cNvPicPr>
            <a:picLocks noChangeAspect="1" noChangeArrowheads="1"/>
          </p:cNvPicPr>
          <p:nvPr/>
        </p:nvPicPr>
        <p:blipFill>
          <a:blip r:embed="rId2" cstate="print"/>
          <a:srcRect r="6688"/>
          <a:stretch>
            <a:fillRect/>
          </a:stretch>
        </p:blipFill>
        <p:spPr bwMode="auto">
          <a:xfrm>
            <a:off x="0" y="2276872"/>
            <a:ext cx="9144000" cy="4581128"/>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988840"/>
          </a:xfrm>
        </p:spPr>
        <p:txBody>
          <a:bodyPr>
            <a:normAutofit/>
          </a:bodyPr>
          <a:lstStyle/>
          <a:p>
            <a:r>
              <a:rPr lang="ru-RU" sz="2400" dirty="0" smtClean="0"/>
              <a:t>У всех планет есть спутники. У Земли – это Луна. Луна – это единственный естественный спутник Земли. Как Земля вращается вокруг Солнца, так и Луна вращается вокруг Земли.  Также Луна является первым внеземным объектом, на котором побывал человек.</a:t>
            </a:r>
            <a:endParaRPr lang="ru-RU" sz="2400" dirty="0"/>
          </a:p>
        </p:txBody>
      </p:sp>
      <p:pic>
        <p:nvPicPr>
          <p:cNvPr id="9218" name="Picture 2" descr="C:\Users\Евгений\Desktop\hello_html_328ba584.png"/>
          <p:cNvPicPr>
            <a:picLocks noChangeAspect="1" noChangeArrowheads="1"/>
          </p:cNvPicPr>
          <p:nvPr/>
        </p:nvPicPr>
        <p:blipFill>
          <a:blip r:embed="rId2" cstate="print"/>
          <a:srcRect r="11413" b="26027"/>
          <a:stretch>
            <a:fillRect/>
          </a:stretch>
        </p:blipFill>
        <p:spPr bwMode="auto">
          <a:xfrm>
            <a:off x="0" y="1988840"/>
            <a:ext cx="9144000" cy="4869160"/>
          </a:xfrm>
          <a:prstGeom prst="rect">
            <a:avLst/>
          </a:prstGeom>
          <a:noFill/>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68760"/>
          </a:xfrm>
        </p:spPr>
        <p:txBody>
          <a:bodyPr>
            <a:normAutofit/>
          </a:bodyPr>
          <a:lstStyle/>
          <a:p>
            <a:r>
              <a:rPr lang="ru-RU" sz="3200" dirty="0" smtClean="0"/>
              <a:t>Все планеты находятся в постоянном движении: они вращаются вокруг своей оси и вокруг Солнца. </a:t>
            </a:r>
            <a:endParaRPr lang="ru-RU" sz="3200" dirty="0"/>
          </a:p>
        </p:txBody>
      </p:sp>
      <p:pic>
        <p:nvPicPr>
          <p:cNvPr id="7171" name="Picture 3" descr="C:\Users\Евгений\Desktop\819721439204197.png"/>
          <p:cNvPicPr>
            <a:picLocks noChangeAspect="1" noChangeArrowheads="1"/>
          </p:cNvPicPr>
          <p:nvPr/>
        </p:nvPicPr>
        <p:blipFill>
          <a:blip r:embed="rId2" cstate="print"/>
          <a:srcRect t="6280"/>
          <a:stretch>
            <a:fillRect/>
          </a:stretch>
        </p:blipFill>
        <p:spPr bwMode="auto">
          <a:xfrm>
            <a:off x="0" y="1124744"/>
            <a:ext cx="9144000" cy="573325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188640"/>
            <a:ext cx="9144000" cy="1916832"/>
          </a:xfrm>
        </p:spPr>
        <p:txBody>
          <a:bodyPr>
            <a:noAutofit/>
          </a:bodyPr>
          <a:lstStyle/>
          <a:p>
            <a:pPr algn="l"/>
            <a:r>
              <a:rPr lang="ru-RU" sz="2200" dirty="0" smtClean="0"/>
              <a:t>Солнце – это звезда, такая же, как и мерцающие объекты, которые мы видим на темном небе ночью. Оно отдает огромное количество тепла и света. Солнце является центром нашей солнечной системы. Энергия Солнца определяет и погоду на Земле – солнечное тепло вызывает ветер, а также дождь. Без солнечного света и тепла на Земле не могло бы существовать все живое.</a:t>
            </a:r>
            <a:br>
              <a:rPr lang="ru-RU" sz="2200" dirty="0" smtClean="0"/>
            </a:br>
            <a:endParaRPr lang="ru-RU" sz="2200" dirty="0"/>
          </a:p>
        </p:txBody>
      </p:sp>
      <p:pic>
        <p:nvPicPr>
          <p:cNvPr id="6" name="Picture 2" descr="C:\Users\Евгений\Desktop\космос\планеты\солнце.jpg"/>
          <p:cNvPicPr>
            <a:picLocks noChangeAspect="1" noChangeArrowheads="1"/>
          </p:cNvPicPr>
          <p:nvPr/>
        </p:nvPicPr>
        <p:blipFill>
          <a:blip r:embed="rId2" cstate="print"/>
          <a:srcRect/>
          <a:stretch>
            <a:fillRect/>
          </a:stretch>
        </p:blipFill>
        <p:spPr bwMode="auto">
          <a:xfrm>
            <a:off x="0" y="1988840"/>
            <a:ext cx="9144000" cy="4869160"/>
          </a:xfrm>
          <a:prstGeom prst="rect">
            <a:avLst/>
          </a:prstGeom>
          <a:noFill/>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40768"/>
          </a:xfrm>
        </p:spPr>
        <p:txBody>
          <a:bodyPr>
            <a:normAutofit/>
          </a:bodyPr>
          <a:lstStyle/>
          <a:p>
            <a:r>
              <a:rPr lang="ru-RU" sz="2400" dirty="0" smtClean="0"/>
              <a:t>Меркурий является ближайшей планетой к Солнцу.  Это самая маленькая планета.  Дневная температура составляет +500 градусов, а ночью планета остывает до -180 градусов.</a:t>
            </a:r>
            <a:endParaRPr lang="ru-RU" sz="2400" dirty="0"/>
          </a:p>
        </p:txBody>
      </p:sp>
      <p:pic>
        <p:nvPicPr>
          <p:cNvPr id="2050" name="Picture 2" descr="C:\Users\Евгений\Desktop\космос\планеты\меркурий.jpg"/>
          <p:cNvPicPr>
            <a:picLocks noGrp="1" noChangeAspect="1" noChangeArrowheads="1"/>
          </p:cNvPicPr>
          <p:nvPr>
            <p:ph idx="1"/>
          </p:nvPr>
        </p:nvPicPr>
        <p:blipFill>
          <a:blip r:embed="rId2" cstate="print"/>
          <a:srcRect/>
          <a:stretch>
            <a:fillRect/>
          </a:stretch>
        </p:blipFill>
        <p:spPr bwMode="auto">
          <a:xfrm>
            <a:off x="0" y="1340768"/>
            <a:ext cx="9144000" cy="5661248"/>
          </a:xfrm>
          <a:prstGeom prst="rect">
            <a:avLst/>
          </a:prstGeom>
          <a:noFill/>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868</Words>
  <Application>Microsoft Office PowerPoint</Application>
  <PresentationFormat>Экран (4:3)</PresentationFormat>
  <Paragraphs>56</Paragraphs>
  <Slides>27</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Подготовила воспитатель: Авдонина Т.А. </vt:lpstr>
      <vt:lpstr>Здравствуйте, ребята!</vt:lpstr>
      <vt:lpstr>В необъятных просторах космоса вращается наша Земля</vt:lpstr>
      <vt:lpstr>Земля – одна из планет солнечной системы.</vt:lpstr>
      <vt:lpstr>Солнечная система – это объединение планет и их спутников – вращающихся вокруг звезды – Солнца. Планет всего восемь, все они разные. В глубокой космической мерзлоте, на границе солнечной системы, движутся планеты – небольшие тела изо льда, пыли и камней.</vt:lpstr>
      <vt:lpstr>У всех планет есть спутники. У Земли – это Луна. Луна – это единственный естественный спутник Земли. Как Земля вращается вокруг Солнца, так и Луна вращается вокруг Земли.  Также Луна является первым внеземным объектом, на котором побывал человек.</vt:lpstr>
      <vt:lpstr>Все планеты находятся в постоянном движении: они вращаются вокруг своей оси и вокруг Солнца. </vt:lpstr>
      <vt:lpstr>Солнце – это звезда, такая же, как и мерцающие объекты, которые мы видим на темном небе ночью. Оно отдает огромное количество тепла и света. Солнце является центром нашей солнечной системы. Энергия Солнца определяет и погоду на Земле – солнечное тепло вызывает ветер, а также дождь. Без солнечного света и тепла на Земле не могло бы существовать все живое. </vt:lpstr>
      <vt:lpstr>Меркурий является ближайшей планетой к Солнцу.  Это самая маленькая планета.  Дневная температура составляет +500 градусов, а ночью планета остывает до -180 градусов.</vt:lpstr>
      <vt:lpstr>Венера – вторая планета от Солнца. Она проходит к Земле ближе, чем какая-либо другая планета. Температура поверхности Венеры +480 градусов.  На планете постоянно дуют сильные ветры.</vt:lpstr>
      <vt:lpstr>Земля – третья от Солнца большая планета Солнечной системы. Благодаря своим уникальным, быть может единственным во Вселенной природным условиям, стала местом, где возникла и получила развитие жизнь! </vt:lpstr>
      <vt:lpstr>Марс – четвертая планета Солнечной системы. На Марсе имеется смена времен года, похожая на земную. Поверхность планеты покрыта валунами различного размера и слоем пыли.</vt:lpstr>
      <vt:lpstr>Юпитер – пятая и самая большая планета Солнечной системы. Юпитер – не твердая планета, она представляет собой газовый шар. Скорость вращения Юпитера очень велика, что является причиной очень сильных ветров на планете, где облака вытягиваются длинными красочными лентами.</vt:lpstr>
      <vt:lpstr>Сатурн – шестая планета от Солнца. Вторая по величине планета после Юпитера. Как и Юпитер – это гигантский газовый шар. Сатурн окружен блестящими кольцами, один из самых привлекательных объектов Солнечной системы. Кажется, что кольца год от года меняют свою форму  при движении Сатурна по орбите вокруг Солнца.</vt:lpstr>
      <vt:lpstr>Уран – седьмая планета Солнечной системы. Она находится очень далеко от Солнца, поэтому  получает мало тепла. Температура на поверхности Урана составляет   -2200 градусов.  У Урана имеется несколько тонких тёмных колец и 15 спутников.</vt:lpstr>
      <vt:lpstr>Нептун – восьмая от Солнца планета и четвёртая по размеру среди планет. Нептун очень удален от Солнца.  Недавно у Нептуна открыли кольца. Спутников у планеты 8. Самый крупный – Тритон.</vt:lpstr>
      <vt:lpstr>Ребята, а теперь посмотрим на звездное небо. Звезды кажутся нам из далека светящимися огоньками, потому что они находятся очень далеко. На самом деле каждая звезда – это гигантский газовый шар, подобный нашему солнцу, который излучает тепло и свет.  </vt:lpstr>
      <vt:lpstr>Звёзды собираются в созвездия. Созвездие – это узор из звезд , создающих какую-либо фигуру. </vt:lpstr>
      <vt:lpstr> В космосе много интересных объектов. К ним относится и Черная дыра. Черная дыра обладает огромнейшей силой притяжения, она поглощает всё, что попадает в ее пределы.              </vt:lpstr>
      <vt:lpstr>Еще в космосе есть кометы. Кометы – это тела Солнечной системы, которые двигаются вокруг Солнца по очень вытянутым орбитам. Когда Комета находится далеко от Солнца, она выглядит, как слабо светящееся пятнышко овальной формы, но когда она приближается к Солнцу – у неё появляется «голова» и светящийся «хвост». Мы можем увидеть Комету и ее Светящийся «хвост» в небе всего несколько раз в столетие.</vt:lpstr>
      <vt:lpstr>Презентация PowerPoint</vt:lpstr>
      <vt:lpstr>Презентация PowerPoint</vt:lpstr>
      <vt:lpstr>А теперь ре6ята пора нам возвращаться на нашу любимую Землю. Понравилось вам в космосе? Давайте же с вами вспомним, что же интересного мы увидели?</vt:lpstr>
      <vt:lpstr>     </vt:lpstr>
      <vt:lpstr>4. Самый первый в космосе,          Летел с огромной скоростью Отважный русский парень Наш космонавт … </vt:lpstr>
      <vt:lpstr>7. В космосе сквозь толщу лет     Ледяной летит объект.     Хвост его - полоска света,     А зовут объект…</vt:lpstr>
      <vt:lpstr>Молодцы!!!</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Евгений</dc:creator>
  <cp:lastModifiedBy>Танюшка</cp:lastModifiedBy>
  <cp:revision>63</cp:revision>
  <dcterms:created xsi:type="dcterms:W3CDTF">2016-01-26T17:28:41Z</dcterms:created>
  <dcterms:modified xsi:type="dcterms:W3CDTF">2020-04-10T08:24:21Z</dcterms:modified>
</cp:coreProperties>
</file>