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60" r:id="rId3"/>
    <p:sldId id="261" r:id="rId4"/>
    <p:sldId id="262" r:id="rId5"/>
    <p:sldId id="263" r:id="rId6"/>
    <p:sldId id="264" r:id="rId7"/>
    <p:sldId id="311" r:id="rId8"/>
    <p:sldId id="265" r:id="rId9"/>
    <p:sldId id="266" r:id="rId10"/>
    <p:sldId id="312" r:id="rId11"/>
    <p:sldId id="267" r:id="rId12"/>
    <p:sldId id="268" r:id="rId13"/>
    <p:sldId id="269" r:id="rId14"/>
    <p:sldId id="270" r:id="rId15"/>
    <p:sldId id="277" r:id="rId16"/>
    <p:sldId id="276" r:id="rId17"/>
    <p:sldId id="275" r:id="rId18"/>
    <p:sldId id="317" r:id="rId19"/>
    <p:sldId id="274" r:id="rId20"/>
    <p:sldId id="273" r:id="rId21"/>
    <p:sldId id="310" r:id="rId22"/>
    <p:sldId id="302" r:id="rId23"/>
    <p:sldId id="272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301" r:id="rId33"/>
    <p:sldId id="300" r:id="rId34"/>
    <p:sldId id="286" r:id="rId35"/>
    <p:sldId id="287" r:id="rId36"/>
    <p:sldId id="297" r:id="rId37"/>
    <p:sldId id="298" r:id="rId38"/>
    <p:sldId id="299" r:id="rId39"/>
    <p:sldId id="288" r:id="rId40"/>
    <p:sldId id="315" r:id="rId41"/>
    <p:sldId id="289" r:id="rId42"/>
    <p:sldId id="303" r:id="rId43"/>
    <p:sldId id="316" r:id="rId44"/>
    <p:sldId id="296" r:id="rId45"/>
    <p:sldId id="304" r:id="rId46"/>
    <p:sldId id="295" r:id="rId47"/>
    <p:sldId id="314" r:id="rId48"/>
    <p:sldId id="294" r:id="rId49"/>
    <p:sldId id="293" r:id="rId50"/>
    <p:sldId id="313" r:id="rId51"/>
    <p:sldId id="305" r:id="rId52"/>
    <p:sldId id="306" r:id="rId53"/>
    <p:sldId id="290" r:id="rId54"/>
    <p:sldId id="291" r:id="rId55"/>
    <p:sldId id="292" r:id="rId56"/>
    <p:sldId id="307" r:id="rId57"/>
    <p:sldId id="308" r:id="rId58"/>
    <p:sldId id="309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F12FF-1F8A-4F26-A435-76D383B41729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0A5FD-DCA2-4AA6-A56E-13EB553DE46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0A5FD-DCA2-4AA6-A56E-13EB553DE46C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МИНИСТЕРСТВО ОБРАЗОВАНИЯ РМ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340768"/>
            <a:ext cx="6228184" cy="5040560"/>
          </a:xfrm>
        </p:spPr>
        <p:txBody>
          <a:bodyPr>
            <a:normAutofit fontScale="40000" lnSpcReduction="20000"/>
          </a:bodyPr>
          <a:lstStyle/>
          <a:p>
            <a:r>
              <a:rPr lang="ru-RU" sz="4500" b="1" dirty="0" smtClean="0">
                <a:solidFill>
                  <a:srgbClr val="00B050"/>
                </a:solidFill>
                <a:latin typeface="Bookman Old Style" pitchFamily="18" charset="0"/>
              </a:rPr>
              <a:t>ПОРТФОЛИО  </a:t>
            </a:r>
          </a:p>
          <a:p>
            <a:r>
              <a:rPr lang="ru-RU" sz="4500" b="1" dirty="0" smtClean="0">
                <a:solidFill>
                  <a:srgbClr val="00B050"/>
                </a:solidFill>
                <a:latin typeface="Bookman Old Style" pitchFamily="18" charset="0"/>
              </a:rPr>
              <a:t>Максимовой Натальи Владимировны, </a:t>
            </a:r>
          </a:p>
          <a:p>
            <a:r>
              <a:rPr lang="ru-RU" sz="4500" b="1" dirty="0" smtClean="0">
                <a:solidFill>
                  <a:srgbClr val="00B050"/>
                </a:solidFill>
                <a:latin typeface="Bookman Old Style" pitchFamily="18" charset="0"/>
              </a:rPr>
              <a:t>воспитателя МАДОУ </a:t>
            </a:r>
          </a:p>
          <a:p>
            <a:r>
              <a:rPr lang="ru-RU" sz="4500" b="1" dirty="0" smtClean="0">
                <a:solidFill>
                  <a:srgbClr val="00B050"/>
                </a:solidFill>
                <a:latin typeface="Bookman Old Style" pitchFamily="18" charset="0"/>
              </a:rPr>
              <a:t>«Центр развития ребенка – детский сад №58»</a:t>
            </a:r>
          </a:p>
          <a:p>
            <a:endParaRPr lang="ru-RU" sz="3800" b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pPr algn="l"/>
            <a:endParaRPr lang="ru-RU" dirty="0" smtClean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Дата рождения: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06.11. 1986 г.</a:t>
            </a:r>
            <a:endParaRPr lang="ru-RU" b="1" i="1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Профессиональное образование:                                               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«Мордовский государственный педагогический                               институт им. М. Е. </a:t>
            </a:r>
            <a:r>
              <a:rPr lang="ru-RU" b="1" i="1" dirty="0" err="1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Евсевьева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»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Специальность: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«Олигофренопедагогика»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Квалификация: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«</a:t>
            </a:r>
            <a:r>
              <a:rPr lang="ru-RU" b="1" i="1" dirty="0" err="1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Учитель-олигофренопедагог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                                                        и учитель-логопед»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		Диплом: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ВСГ 4588060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		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Дата выдачи: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30.01.2010 г.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Общий трудовой стаж: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12 лет</a:t>
            </a:r>
            <a:endParaRPr lang="ru-RU" b="1" i="1" dirty="0" smtClean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Стаж педагогической работы (по специальности):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12 лет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Наличие квалификационной категории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: высшая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Дата последней аттестации: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22.05.2017 г.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Gruppa 4\Desktop\055f3d0b7cb70faa8c8ac4e6b63ea4a3.jpg"/>
          <p:cNvPicPr>
            <a:picLocks noChangeAspect="1" noChangeArrowheads="1"/>
          </p:cNvPicPr>
          <p:nvPr/>
        </p:nvPicPr>
        <p:blipFill>
          <a:blip r:embed="rId3" cstate="print"/>
          <a:srcRect r="11429"/>
          <a:stretch>
            <a:fillRect/>
          </a:stretch>
        </p:blipFill>
        <p:spPr bwMode="auto">
          <a:xfrm>
            <a:off x="6300192" y="188640"/>
            <a:ext cx="2592288" cy="3744416"/>
          </a:xfrm>
          <a:prstGeom prst="round2Diag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 descr="E:\аттестации\аттестация максимовой\Новая папка\инновация респу ти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124855" cy="5832648"/>
          </a:xfrm>
          <a:prstGeom prst="rect">
            <a:avLst/>
          </a:prstGeom>
          <a:noFill/>
        </p:spPr>
      </p:pic>
      <p:pic>
        <p:nvPicPr>
          <p:cNvPr id="6147" name="Picture 3" descr="E:\аттестации\аттестация максимовой\Новая папка\инновация респ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3960440" cy="5840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8280920" cy="468052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B050"/>
                </a:solidFill>
                <a:latin typeface="Bookman Old Style" pitchFamily="18" charset="0"/>
              </a:rPr>
              <a:t>МУНИЦИПАЛЬНЫЙ УРОВЕНЬ:        </a:t>
            </a:r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        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«Внедрение в работу ДОО инновационных технологий по укреплению здоровья дошкольников средствами физической культуры и хореографии»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3" descr="C:\Users\Gruppa 4\Downloads\выписка0003 (2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4063812" cy="5760640"/>
          </a:xfrm>
          <a:prstGeom prst="rect">
            <a:avLst/>
          </a:prstGeom>
          <a:noFill/>
        </p:spPr>
      </p:pic>
      <p:pic>
        <p:nvPicPr>
          <p:cNvPr id="5122" name="Picture 2" descr="E:\аттестации\аттестация максимовой\Новая папка\инновация до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4664"/>
            <a:ext cx="4032448" cy="5826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3314" name="Picture 2" descr="E:\аттестации\аттестация максимовой\Новая папка\тит доу.JPG"/>
          <p:cNvPicPr>
            <a:picLocks noChangeAspect="1" noChangeArrowheads="1"/>
          </p:cNvPicPr>
          <p:nvPr/>
        </p:nvPicPr>
        <p:blipFill>
          <a:blip r:embed="rId3" cstate="print"/>
          <a:srcRect l="3626" t="2564" b="1282"/>
          <a:stretch>
            <a:fillRect/>
          </a:stretch>
        </p:blipFill>
        <p:spPr bwMode="auto">
          <a:xfrm>
            <a:off x="1979712" y="188640"/>
            <a:ext cx="4392488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141277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Наставничество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2" descr="E:\аттестации\аттестация Русяйкиной\наставничест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196752"/>
            <a:ext cx="3960440" cy="5192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980728"/>
            <a:ext cx="9036496" cy="352839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Наличие публикаций, включая </a:t>
            </a:r>
            <a:r>
              <a:rPr lang="ru-RU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интернет-публикации</a:t>
            </a:r>
            <a:r>
              <a:rPr lang="ru-RU" b="1" i="1" dirty="0" smtClean="0">
                <a:solidFill>
                  <a:srgbClr val="00B0F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00B0F0"/>
                </a:solidFill>
                <a:latin typeface="Bookman Old Style" pitchFamily="18" charset="0"/>
              </a:rPr>
            </a:b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856984" cy="112474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latin typeface="Bookman Old Style" pitchFamily="18" charset="0"/>
              </a:rPr>
              <a:t>Международный уровень</a:t>
            </a:r>
            <a:endParaRPr lang="ru-RU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 descr="E:\аттестации\аттестация максимовой\119bea84fc7c3345d2fe1a85d8b76dba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96752"/>
            <a:ext cx="6336704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784976" cy="980727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latin typeface="Bookman Old Style" pitchFamily="18" charset="0"/>
              </a:rPr>
              <a:t>Республиканский уровень</a:t>
            </a:r>
            <a:endParaRPr lang="ru-RU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2" descr="E:\аттестации\аттестация максимовой\максимова\Максимов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908720"/>
            <a:ext cx="3881924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784976" cy="980727"/>
          </a:xfrm>
        </p:spPr>
        <p:txBody>
          <a:bodyPr>
            <a:normAutofit/>
          </a:bodyPr>
          <a:lstStyle/>
          <a:p>
            <a:endParaRPr lang="ru-RU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2" descr="E:\аттестации\аттестация максимовой\часть 1_page-0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88640"/>
            <a:ext cx="3203848" cy="4528419"/>
          </a:xfrm>
          <a:prstGeom prst="rect">
            <a:avLst/>
          </a:prstGeom>
          <a:noFill/>
        </p:spPr>
      </p:pic>
      <p:pic>
        <p:nvPicPr>
          <p:cNvPr id="7" name="Picture 2" descr="E:\аттестации\аттестация кирюшкиной\часть 1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8640"/>
            <a:ext cx="2592288" cy="3528392"/>
          </a:xfrm>
          <a:prstGeom prst="rect">
            <a:avLst/>
          </a:prstGeom>
          <a:noFill/>
        </p:spPr>
      </p:pic>
      <p:pic>
        <p:nvPicPr>
          <p:cNvPr id="8" name="Picture 3" descr="E:\аттестации\аттестация кирюшкиной\часть 1_page-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335294" y="2857394"/>
            <a:ext cx="3969356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8280920" cy="468052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Результаты участия обучающихся в:                           выставках, турнирах, соревнованиях, акциях, фестивалях, конкурсах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141277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Представление инновационного педагогического опыта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8496944" cy="468052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00B050"/>
                </a:solidFill>
                <a:latin typeface="Bookman Old Style" pitchFamily="18" charset="0"/>
              </a:rPr>
              <a:t>https://upload2.schoolrm.ru/iblock/536/5360995d04bcad5ee15815bab8922c7e/Predstavlenie-pedagogicheskogo-opyta-vospitatelya-Maksimovoy-Natali-Vladimirovny.pdf</a:t>
            </a:r>
            <a:endParaRPr lang="ru-RU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8" name="Picture 2" descr="E:\аттестации\аттестация максимовой\Новая папка\дети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34477" y="2802227"/>
            <a:ext cx="3210950" cy="4608512"/>
          </a:xfrm>
          <a:prstGeom prst="rect">
            <a:avLst/>
          </a:prstGeom>
          <a:noFill/>
        </p:spPr>
      </p:pic>
      <p:pic>
        <p:nvPicPr>
          <p:cNvPr id="4099" name="Picture 3" descr="E:\аттестации\аттестация максимовой\Новая папка\дет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497460" y="-545132"/>
            <a:ext cx="3284984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141277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latin typeface="Bookman Old Style" pitchFamily="18" charset="0"/>
              </a:rPr>
              <a:t>Международный уровень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2" descr="C:\Users\Gruppa 4\Downloads\IMG-c67bffa5a33b3a9d1380b4342694b9a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124744"/>
            <a:ext cx="374441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836711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B050"/>
                </a:solidFill>
                <a:latin typeface="Bookman Old Style" pitchFamily="18" charset="0"/>
              </a:rPr>
              <a:t>Всероссийский уровень</a:t>
            </a:r>
            <a:endParaRPr lang="ru-RU" sz="4000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7410" name="Picture 2" descr="C:\Users\Gruppa 4\Downloads\diplom_27344 (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836712"/>
            <a:ext cx="4225968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856984" cy="1052735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B050"/>
                </a:solidFill>
                <a:latin typeface="Bookman Old Style" pitchFamily="18" charset="0"/>
              </a:rPr>
              <a:t>Муниципальный уровень</a:t>
            </a:r>
            <a:endParaRPr lang="ru-RU" sz="4000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 descr="E:\аттестации\аттестация максимовой\дипломы детей\дегтяревы.JPG"/>
          <p:cNvPicPr>
            <a:picLocks noChangeAspect="1" noChangeArrowheads="1"/>
          </p:cNvPicPr>
          <p:nvPr/>
        </p:nvPicPr>
        <p:blipFill>
          <a:blip r:embed="rId3" cstate="print"/>
          <a:srcRect l="5172" b="2475"/>
          <a:stretch>
            <a:fillRect/>
          </a:stretch>
        </p:blipFill>
        <p:spPr bwMode="auto">
          <a:xfrm>
            <a:off x="395536" y="1268760"/>
            <a:ext cx="3672408" cy="5341684"/>
          </a:xfrm>
          <a:prstGeom prst="rect">
            <a:avLst/>
          </a:prstGeom>
          <a:noFill/>
        </p:spPr>
      </p:pic>
      <p:pic>
        <p:nvPicPr>
          <p:cNvPr id="3075" name="Picture 3" descr="E:\аттестации\аттестация максимовой\дипломы детей\климк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3888432" cy="5390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098" name="Picture 2" descr="E:\аттестации\аттестация максимовой\дипломы детей\лябуш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3816424" cy="5472608"/>
          </a:xfrm>
          <a:prstGeom prst="rect">
            <a:avLst/>
          </a:prstGeom>
          <a:noFill/>
        </p:spPr>
      </p:pic>
      <p:pic>
        <p:nvPicPr>
          <p:cNvPr id="4099" name="Picture 3" descr="E:\аттестации\аттестация максимовой\дипломы детей\туж.JPG"/>
          <p:cNvPicPr>
            <a:picLocks noChangeAspect="1" noChangeArrowheads="1"/>
          </p:cNvPicPr>
          <p:nvPr/>
        </p:nvPicPr>
        <p:blipFill>
          <a:blip r:embed="rId4" cstate="print"/>
          <a:srcRect l="1837" t="1299" b="1299"/>
          <a:stretch>
            <a:fillRect/>
          </a:stretch>
        </p:blipFill>
        <p:spPr bwMode="auto">
          <a:xfrm>
            <a:off x="4716016" y="548680"/>
            <a:ext cx="3848328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2" descr="E:\Сертификаты разные\Луч\IMG_5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7128792" cy="5651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3" descr="E:\Сертификаты разные\Луч\IMG_5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104456" cy="5976664"/>
          </a:xfrm>
          <a:prstGeom prst="rect">
            <a:avLst/>
          </a:prstGeom>
          <a:noFill/>
        </p:spPr>
      </p:pic>
      <p:pic>
        <p:nvPicPr>
          <p:cNvPr id="5122" name="Picture 2" descr="E:\аттестации\аттестация максимовой\дипломы детей\строк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8640"/>
            <a:ext cx="4320480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 descr="E:\аттестации\аттестация максимовой\дипломы детей\соловье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6672"/>
            <a:ext cx="7848872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170" name="Picture 2" descr="E:\аттестации\аттестация максимовой\Максимова дипломы\дипломы детей\Репникова Дар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204823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568952" cy="1556791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Наличие авторских программ, методических пособий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2" descr="E:\аттестации\аттестация максимовой\плагиат_page-0001.jpg"/>
          <p:cNvPicPr>
            <a:picLocks noChangeAspect="1" noChangeArrowheads="1"/>
          </p:cNvPicPr>
          <p:nvPr/>
        </p:nvPicPr>
        <p:blipFill>
          <a:blip r:embed="rId3" cstate="print"/>
          <a:srcRect l="13462" t="9512" r="17308" b="53797"/>
          <a:stretch>
            <a:fillRect/>
          </a:stretch>
        </p:blipFill>
        <p:spPr bwMode="auto">
          <a:xfrm>
            <a:off x="4355976" y="764704"/>
            <a:ext cx="4680520" cy="3600400"/>
          </a:xfrm>
          <a:prstGeom prst="rect">
            <a:avLst/>
          </a:prstGeom>
          <a:noFill/>
        </p:spPr>
      </p:pic>
      <p:pic>
        <p:nvPicPr>
          <p:cNvPr id="1027" name="Picture 3" descr="E:\аттестации\аттестация максимовой\плагиат_page-0002.jpg"/>
          <p:cNvPicPr>
            <a:picLocks noChangeAspect="1" noChangeArrowheads="1"/>
          </p:cNvPicPr>
          <p:nvPr/>
        </p:nvPicPr>
        <p:blipFill>
          <a:blip r:embed="rId4" cstate="print"/>
          <a:srcRect l="3670" t="11671" r="4575"/>
          <a:stretch>
            <a:fillRect/>
          </a:stretch>
        </p:blipFill>
        <p:spPr bwMode="auto">
          <a:xfrm>
            <a:off x="395536" y="620688"/>
            <a:ext cx="3600400" cy="4904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208912" cy="54006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9219" name="Picture 3" descr="E:\аттестации\аттестация максимовой\Новая папка\конферен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07704" y="-459432"/>
            <a:ext cx="5184576" cy="7632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2" descr="E:\аттестации\аттестация максимовой\Новая папка\конференции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44458" y="-728233"/>
            <a:ext cx="5472608" cy="77384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980727"/>
          </a:xfrm>
        </p:spPr>
        <p:txBody>
          <a:bodyPr>
            <a:normAutofit/>
          </a:bodyPr>
          <a:lstStyle/>
          <a:p>
            <a:endParaRPr lang="ru-RU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5362" name="Picture 2" descr="E:\аттестации\аттестация максимовой\Максимова дипломы\сертификат МГП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4032448" cy="5544616"/>
          </a:xfrm>
          <a:prstGeom prst="rect">
            <a:avLst/>
          </a:prstGeom>
          <a:noFill/>
        </p:spPr>
      </p:pic>
      <p:pic>
        <p:nvPicPr>
          <p:cNvPr id="4" name="Picture 2" descr="E:\аттестации\аттестация максимовой\Справка Максимова  Осовск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836712"/>
            <a:ext cx="3888432" cy="5570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712968" cy="57606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B050"/>
                </a:solidFill>
                <a:latin typeface="Bookman Old Style" pitchFamily="18" charset="0"/>
              </a:rPr>
              <a:t>Всероссийский уровень</a:t>
            </a:r>
            <a:endParaRPr lang="ru-RU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Picture 2" descr="E:\аттестации\аттестация максимовой\максимова\максимовап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24744"/>
            <a:ext cx="705678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Picture 2" descr="C:\Users\Gruppa 4\Downloads\doc (1) (6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36712"/>
            <a:ext cx="7128792" cy="5043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Picture 2" descr="C:\Users\Gruppa 4\Downloads\doc (3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7200800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Picture 2" descr="C:\Users\Gruppa 4\Downloads\doc (1) (8) (1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48680"/>
            <a:ext cx="7128792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Picture 2" descr="E:\аттестации\аттестация максимовой\максимова\Максимова Наталья   Владимировна 1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248472" cy="5832648"/>
          </a:xfrm>
          <a:prstGeom prst="rect">
            <a:avLst/>
          </a:prstGeom>
          <a:noFill/>
        </p:spPr>
      </p:pic>
      <p:pic>
        <p:nvPicPr>
          <p:cNvPr id="8" name="Picture 3" descr="E:\аттестации\аттестация максимовой\максимова\Максимова Наталья   Владимировн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4183783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42" name="Picture 2" descr="E:\аттестации\аттестация максимовой\максимова\нат 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4664"/>
            <a:ext cx="7632848" cy="5451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784976" cy="141277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 Участие в инновационной (экспериментальной) деятельности</a:t>
            </a:r>
            <a:r>
              <a:rPr lang="ru-RU" b="1" dirty="0" smtClean="0">
                <a:solidFill>
                  <a:schemeClr val="tx2"/>
                </a:solidFill>
                <a:latin typeface="Bookman Old Style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Bookman Old Style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8424936" cy="468052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B050"/>
                </a:solidFill>
                <a:latin typeface="Bookman Old Style" pitchFamily="18" charset="0"/>
              </a:rPr>
              <a:t>ВСЕРОССИЙСКИЙ УРОВЕНЬ:                                   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«Развитие качества дошкольного образования с использованием Инструментария мониторинга качества дошкольного образования на образовательной платформе «Вдохновение»»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105273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latin typeface="Bookman Old Style" pitchFamily="18" charset="0"/>
              </a:rPr>
              <a:t>Региональный уровень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 descr="E:\аттестации\аттестация максимовой\фору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980728"/>
            <a:ext cx="4032448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1412775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Проведение открытых занятий, мастер-классов, мероприятий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42" name="Picture 2" descr="E:\аттестации\аттестация максимовой\Новая папка\откр просм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3600400" cy="5091055"/>
          </a:xfrm>
          <a:prstGeom prst="rect">
            <a:avLst/>
          </a:prstGeom>
          <a:noFill/>
        </p:spPr>
      </p:pic>
      <p:pic>
        <p:nvPicPr>
          <p:cNvPr id="10243" name="Picture 3" descr="E:\аттестации\аттестация максимовой\Новая папка\откр прос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95200" y="669496"/>
            <a:ext cx="3590511" cy="50770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836711"/>
          </a:xfrm>
        </p:spPr>
        <p:txBody>
          <a:bodyPr>
            <a:normAutofit/>
          </a:bodyPr>
          <a:lstStyle/>
          <a:p>
            <a:endParaRPr lang="ru-RU" sz="3600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2" descr="E:\аттестации\аттестация Русяйкиной\Программа марафона по ФЭМП 2019 год (мастер-классы)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4032448" cy="5688632"/>
          </a:xfrm>
          <a:prstGeom prst="rect">
            <a:avLst/>
          </a:prstGeom>
          <a:noFill/>
        </p:spPr>
      </p:pic>
      <p:pic>
        <p:nvPicPr>
          <p:cNvPr id="6" name="Picture 3" descr="E:\аттестации\аттестация Русяйкиной\Программа марафона по ФЭМП 2019 год (мастер-классы)_page-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92696"/>
            <a:ext cx="4223308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836711"/>
          </a:xfrm>
        </p:spPr>
        <p:txBody>
          <a:bodyPr>
            <a:normAutofit/>
          </a:bodyPr>
          <a:lstStyle/>
          <a:p>
            <a:endParaRPr lang="ru-RU" sz="3600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2" descr="E:\аттестации\аттестация максимовой\Мастер-класс Максимова_page-0001.jpg"/>
          <p:cNvPicPr>
            <a:picLocks noChangeAspect="1" noChangeArrowheads="1"/>
          </p:cNvPicPr>
          <p:nvPr/>
        </p:nvPicPr>
        <p:blipFill>
          <a:blip r:embed="rId3" cstate="print"/>
          <a:srcRect l="15240" t="16162" r="8557" b="8081"/>
          <a:stretch>
            <a:fillRect/>
          </a:stretch>
        </p:blipFill>
        <p:spPr bwMode="auto">
          <a:xfrm>
            <a:off x="395536" y="1052736"/>
            <a:ext cx="3816424" cy="5400600"/>
          </a:xfrm>
          <a:prstGeom prst="snip2DiagRect">
            <a:avLst/>
          </a:prstGeom>
          <a:noFill/>
        </p:spPr>
      </p:pic>
      <p:pic>
        <p:nvPicPr>
          <p:cNvPr id="1027" name="Picture 3" descr="E:\аттестации\аттестация максимовой\Мастер-класс Максимова_page-0002.jpg"/>
          <p:cNvPicPr>
            <a:picLocks noChangeAspect="1" noChangeArrowheads="1"/>
          </p:cNvPicPr>
          <p:nvPr/>
        </p:nvPicPr>
        <p:blipFill>
          <a:blip r:embed="rId4" cstate="print"/>
          <a:srcRect l="18421" t="7008" r="10526" b="33333"/>
          <a:stretch>
            <a:fillRect/>
          </a:stretch>
        </p:blipFill>
        <p:spPr bwMode="auto">
          <a:xfrm>
            <a:off x="5148064" y="908720"/>
            <a:ext cx="3384376" cy="3816424"/>
          </a:xfrm>
          <a:prstGeom prst="round2Diag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9458" name="Picture 2" descr="E:\аттестации\аттестация максимовой\максимова\нат сп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764704"/>
            <a:ext cx="3767595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836711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Экспертная деятельность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Picture 2" descr="E:\аттестации\аттестация максимовой\наташа жюр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836712"/>
            <a:ext cx="4073096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980727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Bookman Old Style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Общественно-педагогическая  активность педагога: участие в комиссиях, педагогических сообществах, жюри конкурсов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6386" name="Picture 2" descr="C:\Users\Gruppa 4\Downloads\Документ Microsoft Office Word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3816424" cy="5221683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412776"/>
            <a:ext cx="3816424" cy="521127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1412775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Bookman Old Style" pitchFamily="18" charset="0"/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latin typeface="Bookman Old Style" pitchFamily="18" charset="0"/>
              </a:rPr>
            </a:br>
            <a:endParaRPr lang="ru-RU" sz="2800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1267" name="Picture 3" descr="E:\аттестации\аттестация максимовой\Новая папка\профк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32656"/>
            <a:ext cx="4248472" cy="6007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980727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Позитивные результаты работы с обучающимися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2" descr="E:\аттестации\аттестация максимовой\Новая папка\восп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52736"/>
            <a:ext cx="2843808" cy="3582537"/>
          </a:xfrm>
          <a:prstGeom prst="rect">
            <a:avLst/>
          </a:prstGeom>
          <a:noFill/>
        </p:spPr>
      </p:pic>
      <p:pic>
        <p:nvPicPr>
          <p:cNvPr id="3074" name="Picture 2" descr="E:\аттестации\аттестация максимовой\Новая папка\восп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556792"/>
            <a:ext cx="2952328" cy="3772419"/>
          </a:xfrm>
          <a:prstGeom prst="rect">
            <a:avLst/>
          </a:prstGeom>
          <a:noFill/>
        </p:spPr>
      </p:pic>
      <p:pic>
        <p:nvPicPr>
          <p:cNvPr id="3075" name="Picture 3" descr="E:\аттестации\аттестация максимовой\Новая папка\восп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636912"/>
            <a:ext cx="2952328" cy="403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908719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Качество взаимодействия с родителями</a:t>
            </a:r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2290" name="Picture 2" descr="E:\аттестации\аттестация максимовой\Новая папка\родител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124744"/>
            <a:ext cx="4032448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799288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8280920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2" descr="C:\Users\Gruppa 4\Desktop\инновация\СвидетельствоВдохнов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2808312" cy="3573016"/>
          </a:xfrm>
          <a:prstGeom prst="rect">
            <a:avLst/>
          </a:prstGeom>
          <a:noFill/>
        </p:spPr>
      </p:pic>
      <p:pic>
        <p:nvPicPr>
          <p:cNvPr id="6" name="Picture 3" descr="C:\Users\Gruppa 4\Downloads\1327152701_svidetelstvo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8641"/>
            <a:ext cx="2808312" cy="3672407"/>
          </a:xfrm>
          <a:prstGeom prst="rect">
            <a:avLst/>
          </a:prstGeom>
          <a:noFill/>
        </p:spPr>
      </p:pic>
      <p:pic>
        <p:nvPicPr>
          <p:cNvPr id="7" name="Picture 2" descr="C:\Users\Gruppa 4\Downloads\Вдохновение выписка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844824"/>
            <a:ext cx="2736304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908719"/>
          </a:xfrm>
        </p:spPr>
        <p:txBody>
          <a:bodyPr>
            <a:noAutofit/>
          </a:bodyPr>
          <a:lstStyle/>
          <a:p>
            <a:endParaRPr lang="ru-RU" sz="3600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1" name="Picture 3" descr="E:\аттестации\аттестация максимовой\Новая папка\анкет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3672408" cy="5040560"/>
          </a:xfrm>
          <a:prstGeom prst="rect">
            <a:avLst/>
          </a:prstGeom>
          <a:noFill/>
        </p:spPr>
      </p:pic>
      <p:pic>
        <p:nvPicPr>
          <p:cNvPr id="2052" name="Picture 4" descr="E:\аттестации\аттестация максимовой\Новая папка\анкет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8640"/>
            <a:ext cx="3672408" cy="5192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1412775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Работа с детьми из социально-неблагополучных семей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8" name="Picture 4" descr="E:\аттестации\аттестация максимовой\Новая папка\небла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96752"/>
            <a:ext cx="3888432" cy="54983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1412775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/>
            </a:r>
            <a:b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/>
            </a:r>
            <a:b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/>
            </a:r>
            <a:b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/>
            </a:r>
            <a:b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/>
            </a:r>
            <a:b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5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Участие педагога в профессиональных конкурсах</a:t>
            </a:r>
            <a:endParaRPr lang="ru-RU" sz="5400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72008" cy="4680520"/>
          </a:xfrm>
        </p:spPr>
        <p:txBody>
          <a:bodyPr>
            <a:normAutofit/>
          </a:bodyPr>
          <a:lstStyle/>
          <a:p>
            <a:endParaRPr lang="ru-RU" i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9036496" cy="908719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B050"/>
                </a:solidFill>
                <a:latin typeface="Bookman Old Style" pitchFamily="18" charset="0"/>
              </a:rPr>
              <a:t>Всероссийский уровень</a:t>
            </a:r>
            <a:endParaRPr lang="ru-RU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2530" name="Picture 2" descr="E:\аттестации\аттестация максимовой\500a56307eb48bf0842c98106f711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3960440" cy="5688632"/>
          </a:xfrm>
          <a:prstGeom prst="rect">
            <a:avLst/>
          </a:prstGeom>
          <a:noFill/>
        </p:spPr>
      </p:pic>
      <p:pic>
        <p:nvPicPr>
          <p:cNvPr id="6" name="Picture 2" descr="C:\Users\Gruppa 4\Downloads\document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836712"/>
            <a:ext cx="4279424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Picture 2" descr="E:\аттестации\аттестация максимовой\максимова\тотальный тест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2"/>
            <a:ext cx="7344816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856984" cy="836711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B050"/>
                </a:solidFill>
                <a:latin typeface="Bookman Old Style" pitchFamily="18" charset="0"/>
              </a:rPr>
              <a:t>Муниципальный уровень</a:t>
            </a:r>
            <a:endParaRPr lang="ru-RU" sz="4000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Picture 2" descr="E:\аттестации\аттестация максимовой\Максимова дипломы\диплом 1 место лу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7488832" cy="5114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856984" cy="836711"/>
          </a:xfrm>
        </p:spPr>
        <p:txBody>
          <a:bodyPr>
            <a:normAutofit/>
          </a:bodyPr>
          <a:lstStyle/>
          <a:p>
            <a:endParaRPr lang="ru-RU" sz="4000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Picture 4" descr="E:\аттестации\аттестация максимовой\максимова\диплом Максимова Лу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4032448" cy="5616624"/>
          </a:xfrm>
          <a:prstGeom prst="rect">
            <a:avLst/>
          </a:prstGeom>
          <a:noFill/>
        </p:spPr>
      </p:pic>
      <p:pic>
        <p:nvPicPr>
          <p:cNvPr id="4" name="Picture 2" descr="C:\Users\Gruppa 4\Desktop\грант са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20688"/>
            <a:ext cx="4320480" cy="56772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856984" cy="836711"/>
          </a:xfrm>
        </p:spPr>
        <p:txBody>
          <a:bodyPr>
            <a:normAutofit/>
          </a:bodyPr>
          <a:lstStyle/>
          <a:p>
            <a:endParaRPr lang="ru-RU" sz="4000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3" descr="E:\аттестации\аттестация максимовой\максимова\Максимова  Наталья Владимиро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92696"/>
            <a:ext cx="7200800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856984" cy="836711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Награды и поощрения</a:t>
            </a:r>
            <a:endParaRPr lang="ru-RU" sz="4000" b="1" i="1" dirty="0">
              <a:solidFill>
                <a:schemeClr val="tx2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3888432" cy="5400600"/>
          </a:xfrm>
          <a:prstGeom prst="rect">
            <a:avLst/>
          </a:prstGeom>
        </p:spPr>
      </p:pic>
      <p:pic>
        <p:nvPicPr>
          <p:cNvPr id="7" name="Picture 2" descr="E:\аттестации\аттестация максимовой\максимова\бла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96752"/>
            <a:ext cx="3760528" cy="5318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Picture 2" descr="E:\аттестации\аттестация Русяйкиной\Выписка  инновция вдохновение и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4032448" cy="5301208"/>
          </a:xfrm>
          <a:prstGeom prst="rect">
            <a:avLst/>
          </a:prstGeom>
          <a:noFill/>
        </p:spPr>
      </p:pic>
      <p:pic>
        <p:nvPicPr>
          <p:cNvPr id="8194" name="Picture 2" descr="E:\аттестации\аттестация максимовой\Новая папка\инновация росс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4032448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170" name="Picture 2" descr="E:\аттестации\аттестация максимовой\Новая папка\инновация россия ти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04664"/>
            <a:ext cx="4023007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8496944" cy="468052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B050"/>
                </a:solidFill>
                <a:latin typeface="Bookman Old Style" pitchFamily="18" charset="0"/>
              </a:rPr>
              <a:t>РЕСПУБЛИКАНСКИЙ УРОВЕНЬ:                  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«Внедрение в работу ДОО инновационных технологий и методов экологического воспитания дошкольников в условиях реализации ФГОС ДО»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ны для презентаций\1613644009_30-p-fon-dlya-prezentatsii-romashki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5832648" cy="141277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6552728" cy="46805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Picture 3" descr="E:\аттестации\аттестация Русяйкиной\приказ педагог 13 ру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3960440" cy="5472608"/>
          </a:xfrm>
          <a:prstGeom prst="rect">
            <a:avLst/>
          </a:prstGeom>
          <a:noFill/>
        </p:spPr>
      </p:pic>
      <p:pic>
        <p:nvPicPr>
          <p:cNvPr id="7" name="Picture 3" descr="E:\аттестации\аттестация Русяйкиной\13 ру выпис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2656"/>
            <a:ext cx="3819311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213</Words>
  <Application>Microsoft Office PowerPoint</Application>
  <PresentationFormat>Экран (4:3)</PresentationFormat>
  <Paragraphs>47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МИНИСТЕРСТВО ОБРАЗОВАНИЯ РМ</vt:lpstr>
      <vt:lpstr>Представление инновационного педагогического опыта</vt:lpstr>
      <vt:lpstr>Слайд 3</vt:lpstr>
      <vt:lpstr>   Участие в инновационной (экспериментальной) деятельности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Наставничество</vt:lpstr>
      <vt:lpstr>Наличие публикаций, включая интернет-публикации </vt:lpstr>
      <vt:lpstr>Международный уровень</vt:lpstr>
      <vt:lpstr>Республиканский уровень</vt:lpstr>
      <vt:lpstr>Слайд 18</vt:lpstr>
      <vt:lpstr>Слайд 19</vt:lpstr>
      <vt:lpstr>Слайд 20</vt:lpstr>
      <vt:lpstr>Международный уровень</vt:lpstr>
      <vt:lpstr>Всероссийский уровень</vt:lpstr>
      <vt:lpstr>Муниципальный уровень</vt:lpstr>
      <vt:lpstr>Слайд 24</vt:lpstr>
      <vt:lpstr>Слайд 25</vt:lpstr>
      <vt:lpstr>Слайд 26</vt:lpstr>
      <vt:lpstr>Слайд 27</vt:lpstr>
      <vt:lpstr>Слайд 28</vt:lpstr>
      <vt:lpstr> Наличие авторских программ, методических пособий</vt:lpstr>
      <vt:lpstr>Слайд 30</vt:lpstr>
      <vt:lpstr>Слайд 31</vt:lpstr>
      <vt:lpstr>Слайд 32</vt:lpstr>
      <vt:lpstr>Слайд 33</vt:lpstr>
      <vt:lpstr>Всероссийский уровень</vt:lpstr>
      <vt:lpstr>Слайд 35</vt:lpstr>
      <vt:lpstr>Слайд 36</vt:lpstr>
      <vt:lpstr>Слайд 37</vt:lpstr>
      <vt:lpstr>Слайд 38</vt:lpstr>
      <vt:lpstr>Слайд 39</vt:lpstr>
      <vt:lpstr>Региональный уровень</vt:lpstr>
      <vt:lpstr>Проведение открытых занятий, мастер-классов, мероприятий</vt:lpstr>
      <vt:lpstr>Слайд 42</vt:lpstr>
      <vt:lpstr>Слайд 43</vt:lpstr>
      <vt:lpstr>Слайд 44</vt:lpstr>
      <vt:lpstr>Экспертная деятельность</vt:lpstr>
      <vt:lpstr> Общественно-педагогическая  активность педагога: участие в комиссиях, педагогических сообществах, жюри конкурсов</vt:lpstr>
      <vt:lpstr> </vt:lpstr>
      <vt:lpstr>Позитивные результаты работы с обучающимися</vt:lpstr>
      <vt:lpstr>Качество взаимодействия с родителями</vt:lpstr>
      <vt:lpstr>Слайд 50</vt:lpstr>
      <vt:lpstr>Работа с детьми из социально-неблагополучных семей</vt:lpstr>
      <vt:lpstr>     Участие педагога в профессиональных конкурсах</vt:lpstr>
      <vt:lpstr>Всероссийский уровень</vt:lpstr>
      <vt:lpstr>Слайд 54</vt:lpstr>
      <vt:lpstr>Муниципальный уровень</vt:lpstr>
      <vt:lpstr>Слайд 56</vt:lpstr>
      <vt:lpstr>Слайд 57</vt:lpstr>
      <vt:lpstr>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Gruppa 5</dc:creator>
  <cp:lastModifiedBy>Gruppa 4</cp:lastModifiedBy>
  <cp:revision>162</cp:revision>
  <dcterms:created xsi:type="dcterms:W3CDTF">2021-12-22T11:44:00Z</dcterms:created>
  <dcterms:modified xsi:type="dcterms:W3CDTF">2022-02-15T13:30:04Z</dcterms:modified>
</cp:coreProperties>
</file>