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28"/>
  </p:notesMasterIdLst>
  <p:sldIdLst>
    <p:sldId id="276" r:id="rId3"/>
    <p:sldId id="286" r:id="rId4"/>
    <p:sldId id="287" r:id="rId5"/>
    <p:sldId id="289" r:id="rId6"/>
    <p:sldId id="288" r:id="rId7"/>
    <p:sldId id="291" r:id="rId8"/>
    <p:sldId id="292" r:id="rId9"/>
    <p:sldId id="294" r:id="rId10"/>
    <p:sldId id="293" r:id="rId11"/>
    <p:sldId id="296" r:id="rId12"/>
    <p:sldId id="297" r:id="rId13"/>
    <p:sldId id="298" r:id="rId14"/>
    <p:sldId id="311" r:id="rId15"/>
    <p:sldId id="299" r:id="rId16"/>
    <p:sldId id="300" r:id="rId17"/>
    <p:sldId id="301" r:id="rId18"/>
    <p:sldId id="302" r:id="rId19"/>
    <p:sldId id="303" r:id="rId20"/>
    <p:sldId id="309" r:id="rId21"/>
    <p:sldId id="304" r:id="rId22"/>
    <p:sldId id="305" r:id="rId23"/>
    <p:sldId id="306" r:id="rId24"/>
    <p:sldId id="307" r:id="rId25"/>
    <p:sldId id="312" r:id="rId26"/>
    <p:sldId id="275" r:id="rId2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99"/>
    <a:srgbClr val="339933"/>
    <a:srgbClr val="66FF33"/>
    <a:srgbClr val="FFFFFF"/>
    <a:srgbClr val="26728A"/>
    <a:srgbClr val="692AA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660"/>
  </p:normalViewPr>
  <p:slideViewPr>
    <p:cSldViewPr>
      <p:cViewPr varScale="1">
        <p:scale>
          <a:sx n="78" d="100"/>
          <a:sy n="78" d="100"/>
        </p:scale>
        <p:origin x="-84" y="-2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B682277-A95E-45DA-BD5D-410637A016F9}" type="datetimeFigureOut">
              <a:rPr lang="ru-RU"/>
              <a:pPr>
                <a:defRPr/>
              </a:pPr>
              <a:t>12.11.2014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45C55B5-88A0-4780-B36C-08F76C6D10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993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E5F7529-0025-4632-BB5D-7AADA0056F57}" type="slidenum">
              <a:rPr lang="ru-RU" smtClean="0"/>
              <a:pPr/>
              <a:t>12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403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8A931E0-F606-4BBB-8F33-70D9002564B9}" type="slidenum">
              <a:rPr lang="ru-RU" smtClean="0"/>
              <a:pPr/>
              <a:t>15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 bwMode="lt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4114800" y="5691188"/>
            <a:ext cx="1079500" cy="633412"/>
            <a:chOff x="2680" y="3678"/>
            <a:chExt cx="680" cy="399"/>
          </a:xfrm>
        </p:grpSpPr>
        <p:sp>
          <p:nvSpPr>
            <p:cNvPr id="5" name="Text Box 14"/>
            <p:cNvSpPr txBox="1">
              <a:spLocks noChangeArrowheads="1"/>
            </p:cNvSpPr>
            <p:nvPr/>
          </p:nvSpPr>
          <p:spPr bwMode="gray">
            <a:xfrm>
              <a:off x="2680" y="3789"/>
              <a:ext cx="68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400" b="1">
                  <a:solidFill>
                    <a:schemeClr val="bg1"/>
                  </a:solidFill>
                </a:rPr>
                <a:t>LOGO</a:t>
              </a:r>
            </a:p>
          </p:txBody>
        </p:sp>
        <p:sp>
          <p:nvSpPr>
            <p:cNvPr id="6" name="AutoShape 15"/>
            <p:cNvSpPr>
              <a:spLocks noChangeArrowheads="1"/>
            </p:cNvSpPr>
            <p:nvPr/>
          </p:nvSpPr>
          <p:spPr bwMode="gray">
            <a:xfrm rot="5400000">
              <a:off x="2928" y="3493"/>
              <a:ext cx="172" cy="542"/>
            </a:xfrm>
            <a:prstGeom prst="moon">
              <a:avLst>
                <a:gd name="adj" fmla="val 21208"/>
              </a:avLst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39850"/>
            <a:ext cx="7696200" cy="1241425"/>
          </a:xfrm>
          <a:effectLst>
            <a:outerShdw dist="53882" dir="2700000" algn="ctr" rotWithShape="0">
              <a:schemeClr val="tx1"/>
            </a:outerShdw>
          </a:effectLst>
        </p:spPr>
        <p:txBody>
          <a:bodyPr/>
          <a:lstStyle>
            <a:lvl1pPr>
              <a:defRPr sz="5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2743200"/>
            <a:ext cx="6324600" cy="3810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77000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77000"/>
            <a:ext cx="28956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77000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52FF88-E98A-454D-9357-8AB2E23CAA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F2A71D-63C3-4D67-AEBA-544D311F70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19900" y="152400"/>
            <a:ext cx="2095500" cy="6172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152400"/>
            <a:ext cx="6134100" cy="6172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B5FDD4-F4B3-41EB-9AE6-E3FE5DC8A4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7620000" cy="563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533400" y="1066800"/>
            <a:ext cx="8229600" cy="5257800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9084F8-F5D2-43CC-A201-F1E2F4C1C0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07E4B-78E5-4160-A934-472D102974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D659FD-9C76-438A-ADFE-B3716AE898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D9DF8-CF2E-444D-A86F-5B077AFA5E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5ECD56-2F88-4322-96D9-048600687C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381CBE-7284-4C34-8A9E-EE764A9925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4B18A3-4A9B-4809-A65D-DBAFC2E793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E8CEA5-4E0D-40E8-9A1C-1F58F770AF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6B8AD8-96FC-44DF-96F6-1108773DF3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751B16-1A95-43A4-A3CD-72245596A8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9B651D-CDF9-4E52-94CC-4CE32A81AD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EFB97D-388C-4C04-945C-4AF3DF457D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719350-D703-4FD1-8B96-C5DA36E714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083E69-6EC2-4332-AB2D-297982A7C1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33400" y="10668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24400" y="10668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72FE6-FB12-4F09-AA13-0623150F01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9B542-130F-43B8-A0B5-00289E1653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07DFD-A863-4267-A323-A225792080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DC85DD-10CE-42B7-B8B6-1C6BBB7B5B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EB2820-E4FD-4284-B39D-5662514E92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105CC-AC4C-480A-9ACB-A3B3EFDCC7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AutoShape 43"/>
          <p:cNvSpPr>
            <a:spLocks noChangeArrowheads="1"/>
          </p:cNvSpPr>
          <p:nvPr/>
        </p:nvSpPr>
        <p:spPr bwMode="white">
          <a:xfrm>
            <a:off x="239713" y="773113"/>
            <a:ext cx="8653462" cy="5780087"/>
          </a:xfrm>
          <a:prstGeom prst="roundRect">
            <a:avLst>
              <a:gd name="adj" fmla="val 6648"/>
            </a:avLst>
          </a:prstGeom>
          <a:gradFill rotWithShape="1">
            <a:gsLst>
              <a:gs pos="0">
                <a:schemeClr val="bg2"/>
              </a:gs>
              <a:gs pos="50000">
                <a:schemeClr val="bg2">
                  <a:gamma/>
                  <a:tint val="21176"/>
                  <a:invGamma/>
                </a:schemeClr>
              </a:gs>
              <a:gs pos="100000">
                <a:schemeClr val="bg2"/>
              </a:gs>
            </a:gsLst>
            <a:lin ang="5400000" scaled="1"/>
          </a:gra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066" name="AutoShape 42"/>
          <p:cNvSpPr>
            <a:spLocks noChangeArrowheads="1"/>
          </p:cNvSpPr>
          <p:nvPr/>
        </p:nvSpPr>
        <p:spPr bwMode="auto">
          <a:xfrm>
            <a:off x="304800" y="838200"/>
            <a:ext cx="8534400" cy="5649913"/>
          </a:xfrm>
          <a:prstGeom prst="roundRect">
            <a:avLst>
              <a:gd name="adj" fmla="val 6250"/>
            </a:avLst>
          </a:prstGeom>
          <a:solidFill>
            <a:schemeClr val="bg1">
              <a:alpha val="89999"/>
            </a:schemeClr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057" name="AutoShape 33"/>
          <p:cNvSpPr>
            <a:spLocks noChangeArrowheads="1"/>
          </p:cNvSpPr>
          <p:nvPr/>
        </p:nvSpPr>
        <p:spPr bwMode="gray">
          <a:xfrm rot="-37800000">
            <a:off x="163513" y="338138"/>
            <a:ext cx="381000" cy="228600"/>
          </a:xfrm>
          <a:prstGeom prst="triangle">
            <a:avLst>
              <a:gd name="adj" fmla="val 50000"/>
            </a:avLst>
          </a:prstGeom>
          <a:solidFill>
            <a:schemeClr val="tx1">
              <a:alpha val="84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058" name="AutoShape 34"/>
          <p:cNvSpPr>
            <a:spLocks noChangeArrowheads="1"/>
          </p:cNvSpPr>
          <p:nvPr/>
        </p:nvSpPr>
        <p:spPr bwMode="gray">
          <a:xfrm rot="-37800000">
            <a:off x="468313" y="338138"/>
            <a:ext cx="381000" cy="228600"/>
          </a:xfrm>
          <a:prstGeom prst="triangle">
            <a:avLst>
              <a:gd name="adj" fmla="val 50000"/>
            </a:avLst>
          </a:prstGeom>
          <a:solidFill>
            <a:schemeClr val="tx1">
              <a:alpha val="56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059" name="AutoShape 35"/>
          <p:cNvSpPr>
            <a:spLocks noChangeArrowheads="1"/>
          </p:cNvSpPr>
          <p:nvPr/>
        </p:nvSpPr>
        <p:spPr bwMode="gray">
          <a:xfrm rot="-37800000">
            <a:off x="773113" y="338138"/>
            <a:ext cx="381000" cy="228600"/>
          </a:xfrm>
          <a:prstGeom prst="triangle">
            <a:avLst>
              <a:gd name="adj" fmla="val 50000"/>
            </a:avLst>
          </a:prstGeom>
          <a:solidFill>
            <a:schemeClr val="tx1">
              <a:alpha val="27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0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066800"/>
            <a:ext cx="8229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586538"/>
            <a:ext cx="2133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86538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86538"/>
            <a:ext cx="2133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E6EA01D-0EDF-4475-995B-6A765141AF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152400"/>
            <a:ext cx="76200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85" r:id="rId2"/>
    <p:sldLayoutId id="2147483684" r:id="rId3"/>
    <p:sldLayoutId id="2147483683" r:id="rId4"/>
    <p:sldLayoutId id="2147483682" r:id="rId5"/>
    <p:sldLayoutId id="2147483681" r:id="rId6"/>
    <p:sldLayoutId id="2147483680" r:id="rId7"/>
    <p:sldLayoutId id="2147483679" r:id="rId8"/>
    <p:sldLayoutId id="2147483678" r:id="rId9"/>
    <p:sldLayoutId id="2147483677" r:id="rId10"/>
    <p:sldLayoutId id="2147483676" r:id="rId11"/>
    <p:sldLayoutId id="214748367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v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AF00821F-8228-4E94-A508-456D646DB8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5" r:id="rId2"/>
    <p:sldLayoutId id="2147483694" r:id="rId3"/>
    <p:sldLayoutId id="2147483693" r:id="rId4"/>
    <p:sldLayoutId id="2147483692" r:id="rId5"/>
    <p:sldLayoutId id="2147483691" r:id="rId6"/>
    <p:sldLayoutId id="2147483690" r:id="rId7"/>
    <p:sldLayoutId id="2147483689" r:id="rId8"/>
    <p:sldLayoutId id="2147483688" r:id="rId9"/>
    <p:sldLayoutId id="2147483687" r:id="rId10"/>
    <p:sldLayoutId id="214748368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42938" y="142875"/>
            <a:ext cx="7815262" cy="18034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3600" dirty="0" smtClean="0"/>
              <a:t>Методический кабинет ДОУ. Создание условий для педагогической деятельности.</a:t>
            </a:r>
            <a:endParaRPr lang="en-US" sz="3600" dirty="0">
              <a:solidFill>
                <a:schemeClr val="folHlink"/>
              </a:solidFill>
            </a:endParaRPr>
          </a:p>
        </p:txBody>
      </p:sp>
      <p:sp>
        <p:nvSpPr>
          <p:cNvPr id="27650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143000" y="1857375"/>
            <a:ext cx="6324600" cy="500063"/>
          </a:xfrm>
        </p:spPr>
        <p:txBody>
          <a:bodyPr/>
          <a:lstStyle/>
          <a:p>
            <a:pPr eaLnBrk="1" hangingPunct="1"/>
            <a:r>
              <a:rPr lang="ru-RU" smtClean="0"/>
              <a:t>Выступление из опыта работы.</a:t>
            </a: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214313" y="5929313"/>
            <a:ext cx="3143250" cy="714375"/>
          </a:xfrm>
          <a:prstGeom prst="wedgeRoundRectCallout">
            <a:avLst/>
          </a:prstGeom>
          <a:solidFill>
            <a:srgbClr val="339933"/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600" dirty="0"/>
              <a:t>Подготовила: старший воспитатель </a:t>
            </a:r>
          </a:p>
          <a:p>
            <a:pPr>
              <a:defRPr/>
            </a:pPr>
            <a:r>
              <a:rPr lang="ru-RU" sz="1600" dirty="0"/>
              <a:t>Шлычкова О.В.</a:t>
            </a:r>
          </a:p>
        </p:txBody>
      </p:sp>
      <p:pic>
        <p:nvPicPr>
          <p:cNvPr id="27652" name="Picture 2" descr="F:\Татьяна Ивановна\фото\слайд 1\IMG_40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75" y="2500313"/>
            <a:ext cx="5072063" cy="380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5" name="Group 3"/>
          <p:cNvGrpSpPr>
            <a:grpSpLocks/>
          </p:cNvGrpSpPr>
          <p:nvPr/>
        </p:nvGrpSpPr>
        <p:grpSpPr bwMode="auto">
          <a:xfrm>
            <a:off x="2895600" y="1905000"/>
            <a:ext cx="3197225" cy="2563813"/>
            <a:chOff x="1872" y="1824"/>
            <a:chExt cx="2014" cy="1615"/>
          </a:xfrm>
        </p:grpSpPr>
        <p:sp>
          <p:nvSpPr>
            <p:cNvPr id="46084" name="AutoShape 4"/>
            <p:cNvSpPr>
              <a:spLocks noChangeArrowheads="1"/>
            </p:cNvSpPr>
            <p:nvPr/>
          </p:nvSpPr>
          <p:spPr bwMode="gray">
            <a:xfrm rot="16200000" flipH="1">
              <a:off x="1822" y="2527"/>
              <a:ext cx="309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6085" name="AutoShape 5"/>
            <p:cNvSpPr>
              <a:spLocks noChangeArrowheads="1"/>
            </p:cNvSpPr>
            <p:nvPr/>
          </p:nvSpPr>
          <p:spPr bwMode="gray">
            <a:xfrm rot="5400000" flipH="1">
              <a:off x="3630" y="2493"/>
              <a:ext cx="309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6880" name="Oval 7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6881" name="Oval 8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6089" name="Oval 9"/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6883" name="Oval 10"/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46091" name="Oval 11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6885" name="Oval 12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sp>
        <p:nvSpPr>
          <p:cNvPr id="46093" name="AutoShape 13"/>
          <p:cNvSpPr>
            <a:spLocks noChangeArrowheads="1"/>
          </p:cNvSpPr>
          <p:nvPr/>
        </p:nvSpPr>
        <p:spPr bwMode="gray">
          <a:xfrm>
            <a:off x="785813" y="4000500"/>
            <a:ext cx="1828800" cy="1143000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hlink">
                  <a:gamma/>
                  <a:shade val="46275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Дидактический и </a:t>
            </a:r>
          </a:p>
          <a:p>
            <a:pPr algn="ctr"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наглядно-</a:t>
            </a:r>
          </a:p>
          <a:p>
            <a:pPr algn="ctr"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иллюстративный</a:t>
            </a:r>
          </a:p>
          <a:p>
            <a:pPr algn="ctr"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материал</a:t>
            </a:r>
          </a:p>
        </p:txBody>
      </p:sp>
      <p:sp>
        <p:nvSpPr>
          <p:cNvPr id="46094" name="AutoShape 14"/>
          <p:cNvSpPr>
            <a:spLocks noChangeArrowheads="1"/>
          </p:cNvSpPr>
          <p:nvPr/>
        </p:nvSpPr>
        <p:spPr bwMode="gray">
          <a:xfrm>
            <a:off x="785813" y="3000375"/>
            <a:ext cx="1900237" cy="928688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hlink">
                  <a:gamma/>
                  <a:shade val="46275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46095" name="AutoShape 15"/>
          <p:cNvSpPr>
            <a:spLocks noChangeArrowheads="1"/>
          </p:cNvSpPr>
          <p:nvPr/>
        </p:nvSpPr>
        <p:spPr bwMode="gray">
          <a:xfrm>
            <a:off x="785813" y="1857375"/>
            <a:ext cx="1928812" cy="1119188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hlink">
                  <a:gamma/>
                  <a:shade val="46275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46096" name="AutoShape 16"/>
          <p:cNvSpPr>
            <a:spLocks noChangeArrowheads="1"/>
          </p:cNvSpPr>
          <p:nvPr/>
        </p:nvSpPr>
        <p:spPr bwMode="gray">
          <a:xfrm>
            <a:off x="6429375" y="4071938"/>
            <a:ext cx="1905000" cy="857250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46097" name="AutoShape 17"/>
          <p:cNvSpPr>
            <a:spLocks noChangeArrowheads="1"/>
          </p:cNvSpPr>
          <p:nvPr/>
        </p:nvSpPr>
        <p:spPr bwMode="gray">
          <a:xfrm>
            <a:off x="6357938" y="3000375"/>
            <a:ext cx="1905000" cy="8858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46098" name="AutoShape 18"/>
          <p:cNvSpPr>
            <a:spLocks noChangeArrowheads="1"/>
          </p:cNvSpPr>
          <p:nvPr/>
        </p:nvSpPr>
        <p:spPr bwMode="gray">
          <a:xfrm>
            <a:off x="6357938" y="2000250"/>
            <a:ext cx="1905000" cy="928688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6872" name="Text Box 19"/>
          <p:cNvSpPr txBox="1">
            <a:spLocks noChangeArrowheads="1"/>
          </p:cNvSpPr>
          <p:nvPr/>
        </p:nvSpPr>
        <p:spPr bwMode="gray">
          <a:xfrm>
            <a:off x="3714750" y="2714625"/>
            <a:ext cx="15430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ru-RU" sz="1600" b="1">
                <a:latin typeface="Times New Roman" pitchFamily="18" charset="0"/>
                <a:cs typeface="Times New Roman" pitchFamily="18" charset="0"/>
              </a:rPr>
              <a:t>Содержание</a:t>
            </a:r>
          </a:p>
          <a:p>
            <a:pPr algn="ctr" eaLnBrk="0" hangingPunct="0"/>
            <a:r>
              <a:rPr lang="ru-RU" sz="1600" b="1">
                <a:latin typeface="Times New Roman" pitchFamily="18" charset="0"/>
                <a:cs typeface="Times New Roman" pitchFamily="18" charset="0"/>
              </a:rPr>
              <a:t>методического</a:t>
            </a:r>
          </a:p>
          <a:p>
            <a:pPr algn="ctr" eaLnBrk="0" hangingPunct="0"/>
            <a:r>
              <a:rPr lang="ru-RU" sz="1600" b="1">
                <a:latin typeface="Times New Roman" pitchFamily="18" charset="0"/>
                <a:cs typeface="Times New Roman" pitchFamily="18" charset="0"/>
              </a:rPr>
              <a:t> кабинета</a:t>
            </a:r>
            <a:endParaRPr lang="en-US" sz="1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73" name="Text Box 21"/>
          <p:cNvSpPr txBox="1">
            <a:spLocks noChangeArrowheads="1"/>
          </p:cNvSpPr>
          <p:nvPr/>
        </p:nvSpPr>
        <p:spPr bwMode="gray">
          <a:xfrm>
            <a:off x="785813" y="2071688"/>
            <a:ext cx="20002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600">
                <a:latin typeface="Times New Roman" pitchFamily="18" charset="0"/>
                <a:cs typeface="Times New Roman" pitchFamily="18" charset="0"/>
              </a:rPr>
              <a:t>Нормативные и</a:t>
            </a:r>
          </a:p>
          <a:p>
            <a:pPr algn="ctr" eaLnBrk="0" hangingPunct="0"/>
            <a:r>
              <a:rPr lang="ru-RU" sz="1600">
                <a:latin typeface="Times New Roman" pitchFamily="18" charset="0"/>
                <a:cs typeface="Times New Roman" pitchFamily="18" charset="0"/>
              </a:rPr>
              <a:t>инструктивные</a:t>
            </a:r>
          </a:p>
          <a:p>
            <a:pPr algn="ctr" eaLnBrk="0" hangingPunct="0"/>
            <a:r>
              <a:rPr lang="ru-RU" sz="1600">
                <a:latin typeface="Times New Roman" pitchFamily="18" charset="0"/>
                <a:cs typeface="Times New Roman" pitchFamily="18" charset="0"/>
              </a:rPr>
              <a:t>материалы</a:t>
            </a:r>
            <a:endParaRPr lang="en-US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74" name="Text Box 22"/>
          <p:cNvSpPr txBox="1">
            <a:spLocks noChangeArrowheads="1"/>
          </p:cNvSpPr>
          <p:nvPr/>
        </p:nvSpPr>
        <p:spPr bwMode="gray">
          <a:xfrm>
            <a:off x="714375" y="3143250"/>
            <a:ext cx="20367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600">
                <a:latin typeface="Times New Roman" pitchFamily="18" charset="0"/>
                <a:cs typeface="Times New Roman" pitchFamily="18" charset="0"/>
              </a:rPr>
              <a:t>Учебно-</a:t>
            </a:r>
          </a:p>
          <a:p>
            <a:pPr algn="ctr" eaLnBrk="0" hangingPunct="0"/>
            <a:r>
              <a:rPr lang="ru-RU" sz="1600">
                <a:latin typeface="Times New Roman" pitchFamily="18" charset="0"/>
                <a:cs typeface="Times New Roman" pitchFamily="18" charset="0"/>
              </a:rPr>
              <a:t>методическое</a:t>
            </a:r>
          </a:p>
          <a:p>
            <a:pPr algn="ctr" eaLnBrk="0" hangingPunct="0"/>
            <a:r>
              <a:rPr lang="ru-RU" sz="1600">
                <a:latin typeface="Times New Roman" pitchFamily="18" charset="0"/>
                <a:cs typeface="Times New Roman" pitchFamily="18" charset="0"/>
              </a:rPr>
              <a:t>обеспечение</a:t>
            </a:r>
            <a:endParaRPr lang="en-US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75" name="Text Box 24"/>
          <p:cNvSpPr txBox="1">
            <a:spLocks noChangeArrowheads="1"/>
          </p:cNvSpPr>
          <p:nvPr/>
        </p:nvSpPr>
        <p:spPr bwMode="gray">
          <a:xfrm>
            <a:off x="6500813" y="2428875"/>
            <a:ext cx="167798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600">
                <a:latin typeface="Times New Roman" pitchFamily="18" charset="0"/>
                <a:cs typeface="Times New Roman" pitchFamily="18" charset="0"/>
              </a:rPr>
              <a:t>Литература</a:t>
            </a:r>
            <a:endParaRPr lang="en-US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76" name="Text Box 25"/>
          <p:cNvSpPr txBox="1">
            <a:spLocks noChangeArrowheads="1"/>
          </p:cNvSpPr>
          <p:nvPr/>
        </p:nvSpPr>
        <p:spPr bwMode="gray">
          <a:xfrm>
            <a:off x="6572250" y="3128963"/>
            <a:ext cx="15001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160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sz="1600">
                <a:latin typeface="Times New Roman" pitchFamily="18" charset="0"/>
                <a:cs typeface="Times New Roman" pitchFamily="18" charset="0"/>
              </a:rPr>
              <a:t>Выставки</a:t>
            </a:r>
            <a:endParaRPr lang="en-US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77" name="Text Box 26"/>
          <p:cNvSpPr txBox="1">
            <a:spLocks noChangeArrowheads="1"/>
          </p:cNvSpPr>
          <p:nvPr/>
        </p:nvSpPr>
        <p:spPr bwMode="gray">
          <a:xfrm>
            <a:off x="6500813" y="4400550"/>
            <a:ext cx="18573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600">
                <a:latin typeface="Times New Roman" pitchFamily="18" charset="0"/>
                <a:cs typeface="Times New Roman" pitchFamily="18" charset="0"/>
              </a:rPr>
              <a:t>Документация</a:t>
            </a:r>
            <a:endParaRPr lang="en-US" sz="16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60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60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60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60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60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60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60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60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60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60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460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460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93" grpId="0" animBg="1"/>
      <p:bldP spid="46094" grpId="0" animBg="1"/>
      <p:bldP spid="46095" grpId="0" animBg="1"/>
      <p:bldP spid="46096" grpId="0" animBg="1"/>
      <p:bldP spid="46097" grpId="0" animBg="1"/>
      <p:bldP spid="4609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Нормативная документация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890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smtClean="0">
                <a:latin typeface="Times New Roman" pitchFamily="18" charset="0"/>
                <a:cs typeface="Times New Roman" pitchFamily="18" charset="0"/>
              </a:rPr>
              <a:t>Закон  «Об Образовании»;  </a:t>
            </a:r>
          </a:p>
          <a:p>
            <a:pPr eaLnBrk="1" hangingPunct="1"/>
            <a:r>
              <a:rPr lang="ru-RU" smtClean="0">
                <a:latin typeface="Times New Roman" pitchFamily="18" charset="0"/>
                <a:cs typeface="Times New Roman" pitchFamily="18" charset="0"/>
              </a:rPr>
              <a:t>ФГОС;  </a:t>
            </a:r>
          </a:p>
          <a:p>
            <a:pPr eaLnBrk="1" hangingPunct="1"/>
            <a:r>
              <a:rPr lang="ru-RU" smtClean="0">
                <a:latin typeface="Times New Roman" pitchFamily="18" charset="0"/>
                <a:cs typeface="Times New Roman" pitchFamily="18" charset="0"/>
              </a:rPr>
              <a:t>Инструктивно-методические письма Минобразования России (этот материал печатается в журналах «Дошкольное воспитание», «Обруч» с приложением, в местных изданиях);  </a:t>
            </a:r>
          </a:p>
          <a:p>
            <a:pPr eaLnBrk="1" hangingPunct="1"/>
            <a:r>
              <a:rPr lang="ru-RU" smtClean="0">
                <a:latin typeface="Times New Roman" pitchFamily="18" charset="0"/>
                <a:cs typeface="Times New Roman" pitchFamily="18" charset="0"/>
              </a:rPr>
              <a:t>Конвенция о правах ребенка;  </a:t>
            </a:r>
          </a:p>
          <a:p>
            <a:pPr eaLnBrk="1" hangingPunct="1"/>
            <a:r>
              <a:rPr lang="ru-RU" smtClean="0">
                <a:latin typeface="Times New Roman" pitchFamily="18" charset="0"/>
                <a:cs typeface="Times New Roman" pitchFamily="18" charset="0"/>
              </a:rPr>
              <a:t>Концепция дошкольного воспитания и др.</a:t>
            </a:r>
          </a:p>
          <a:p>
            <a:pPr eaLnBrk="1" hangingPunct="1"/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Учебно-методическое обеспечение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3490" name="Picture 2" descr="F:\Татьяна Ивановна\фото\слайд 14 методическое обеспечение\тематические планы\IMG_402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9669" y="672314"/>
            <a:ext cx="4301510" cy="3487711"/>
          </a:xfrm>
          <a:effectLst>
            <a:softEdge rad="112500"/>
          </a:effectLst>
        </p:spPr>
      </p:pic>
      <p:pic>
        <p:nvPicPr>
          <p:cNvPr id="63491" name="Picture 3" descr="F:\Татьяна Ивановна\фото\слайд 14 методическое обеспечение\IMG_40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128" y="996752"/>
            <a:ext cx="4608512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3493" name="Picture 5" descr="F:\Татьяна Ивановна\фото\слайд 14 методическое обеспечение\опыт д.с\IMG_3995.JPG"/>
          <p:cNvPicPr>
            <a:picLocks noChangeAspect="1" noChangeArrowheads="1"/>
          </p:cNvPicPr>
          <p:nvPr/>
        </p:nvPicPr>
        <p:blipFill rotWithShape="1">
          <a:blip r:embed="rId5" cstate="print"/>
          <a:srcRect l="11717" t="12636" r="9826" b="6703"/>
          <a:stretch/>
        </p:blipFill>
        <p:spPr bwMode="auto">
          <a:xfrm>
            <a:off x="683568" y="1263891"/>
            <a:ext cx="3291555" cy="4554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3494" name="Picture 6" descr="F:\Татьяна Ивановна\фото\слайд 14 методическое обеспечение\опыт д.с\IMG_3996.JPG"/>
          <p:cNvPicPr>
            <a:picLocks noChangeAspect="1" noChangeArrowheads="1"/>
          </p:cNvPicPr>
          <p:nvPr/>
        </p:nvPicPr>
        <p:blipFill rotWithShape="1">
          <a:blip r:embed="rId6" cstate="print"/>
          <a:srcRect l="12958" t="9121" r="11620" b="11542"/>
          <a:stretch/>
        </p:blipFill>
        <p:spPr bwMode="auto">
          <a:xfrm>
            <a:off x="1043608" y="1282476"/>
            <a:ext cx="3287058" cy="4716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3495" name="Picture 7" descr="F:\Татьяна Ивановна\фото\слайд 14 методическое обеспечение\опыт д.с\IMG_4011.JPG"/>
          <p:cNvPicPr>
            <a:picLocks noChangeAspect="1" noChangeArrowheads="1"/>
          </p:cNvPicPr>
          <p:nvPr/>
        </p:nvPicPr>
        <p:blipFill rotWithShape="1">
          <a:blip r:embed="rId7" cstate="print"/>
          <a:srcRect l="18105" t="10245" r="5841" b="9137"/>
          <a:stretch/>
        </p:blipFill>
        <p:spPr bwMode="auto">
          <a:xfrm>
            <a:off x="1691680" y="1433162"/>
            <a:ext cx="2982820" cy="4565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3496" name="Picture 8" descr="F:\Татьяна Ивановна\фото\слайд 14 методическое обеспечение\опыт д.с\IMG_401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37384" y="996752"/>
            <a:ext cx="3558863" cy="4152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F:\фото-педкабинет\короба\IMG_401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635896" y="1282476"/>
            <a:ext cx="3600400" cy="40187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4099" name="Picture 3" descr="F:\фото-педкабинет\по краеведению\IMG_401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674500" y="1590200"/>
            <a:ext cx="3075806" cy="4101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15" name="Picture 4" descr="F:\Татьяна Ивановна\фото\слайд 14 методическое обеспечение\опыт д.с\слайд 16\IMG_2453.JPG"/>
          <p:cNvPicPr>
            <a:picLocks noChangeAspect="1" noChangeArrowheads="1"/>
          </p:cNvPicPr>
          <p:nvPr/>
        </p:nvPicPr>
        <p:blipFill rotWithShape="1">
          <a:blip r:embed="rId11" cstate="print"/>
          <a:srcRect l="6318" t="1650" b="4049"/>
          <a:stretch/>
        </p:blipFill>
        <p:spPr bwMode="auto">
          <a:xfrm>
            <a:off x="5292080" y="1907968"/>
            <a:ext cx="3065406" cy="4091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3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3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3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3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rcRect l="7600" t="12445" r="11600" b="7378"/>
          <a:stretch>
            <a:fillRect/>
          </a:stretch>
        </p:blipFill>
        <p:spPr bwMode="auto">
          <a:xfrm>
            <a:off x="-25400" y="735013"/>
            <a:ext cx="3487738" cy="259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rcRect l="9734" t="8534" r="7866" b="7910"/>
          <a:stretch>
            <a:fillRect/>
          </a:stretch>
        </p:blipFill>
        <p:spPr bwMode="auto">
          <a:xfrm>
            <a:off x="-25400" y="2349500"/>
            <a:ext cx="3487738" cy="254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 l="10535" t="15645" r="7066" b="1868"/>
          <a:stretch>
            <a:fillRect/>
          </a:stretch>
        </p:blipFill>
        <p:spPr bwMode="auto">
          <a:xfrm>
            <a:off x="50800" y="3957638"/>
            <a:ext cx="3468688" cy="260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rcRect l="6534" t="6934" r="9065" b="8444"/>
          <a:stretch>
            <a:fillRect/>
          </a:stretch>
        </p:blipFill>
        <p:spPr bwMode="auto">
          <a:xfrm>
            <a:off x="2078038" y="735013"/>
            <a:ext cx="3549650" cy="266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rcRect l="9866" t="6223" r="5600" b="9334"/>
          <a:stretch>
            <a:fillRect/>
          </a:stretch>
        </p:blipFill>
        <p:spPr bwMode="auto">
          <a:xfrm>
            <a:off x="2022475" y="2349500"/>
            <a:ext cx="355917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rcRect l="7066" t="8000" r="5334" b="4178"/>
          <a:stretch>
            <a:fillRect/>
          </a:stretch>
        </p:blipFill>
        <p:spPr bwMode="auto">
          <a:xfrm>
            <a:off x="1924050" y="3884613"/>
            <a:ext cx="3657600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rcRect l="7466" t="7289" r="10666" b="8446"/>
          <a:stretch>
            <a:fillRect/>
          </a:stretch>
        </p:blipFill>
        <p:spPr bwMode="auto">
          <a:xfrm>
            <a:off x="3933825" y="795338"/>
            <a:ext cx="3386138" cy="261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rcRect l="5333" t="4977" r="3600" b="3822"/>
          <a:stretch>
            <a:fillRect/>
          </a:stretch>
        </p:blipFill>
        <p:spPr bwMode="auto">
          <a:xfrm>
            <a:off x="3957638" y="2349500"/>
            <a:ext cx="3457575" cy="242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/>
          <a:srcRect l="5333" t="6755" r="4668" b="4176"/>
          <a:stretch>
            <a:fillRect/>
          </a:stretch>
        </p:blipFill>
        <p:spPr bwMode="auto">
          <a:xfrm>
            <a:off x="3852863" y="3884613"/>
            <a:ext cx="3457575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/>
          <a:srcRect l="8534" t="5334" r="6799" b="8446"/>
          <a:stretch>
            <a:fillRect/>
          </a:stretch>
        </p:blipFill>
        <p:spPr bwMode="auto">
          <a:xfrm>
            <a:off x="5951538" y="817563"/>
            <a:ext cx="3132137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/>
          <a:srcRect l="7867" t="6577" r="4134" b="6133"/>
          <a:stretch>
            <a:fillRect/>
          </a:stretch>
        </p:blipFill>
        <p:spPr bwMode="auto">
          <a:xfrm>
            <a:off x="5991225" y="2359025"/>
            <a:ext cx="3132138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3"/>
          <a:srcRect l="7550" t="6673" r="5649" b="4794"/>
          <a:stretch>
            <a:fillRect/>
          </a:stretch>
        </p:blipFill>
        <p:spPr bwMode="auto">
          <a:xfrm>
            <a:off x="6084888" y="3913188"/>
            <a:ext cx="3197225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Наглядно-иллюстративный материал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 descr="F:\Татьяна Ивановна\фото\наглядно-иллюстративный материал\1картины\карттины\IMG_39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0426" y="692696"/>
            <a:ext cx="4630699" cy="3691453"/>
          </a:xfrm>
          <a:effectLst>
            <a:softEdge rad="112500"/>
          </a:effectLst>
        </p:spPr>
      </p:pic>
      <p:pic>
        <p:nvPicPr>
          <p:cNvPr id="9" name="Picture 3" descr="F:\Татьяна Ивановна\фото\слайд15-17 наглядно-иллюстративный материал\1картины\технологические карты\IMG_40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340768"/>
            <a:ext cx="4953034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4" descr="F:\Татьяна Ивановна\фото\слайд15-17 наглядно-иллюстративный материал\1картины\плакаты\IMG_24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1791397"/>
            <a:ext cx="3357586" cy="4476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6" descr="F:\Татьяна Ивановна\фото\слайд15-17 наглядно-иллюстративный материал\диски\IMG_39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63" y="2708920"/>
            <a:ext cx="5143537" cy="385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Наглядно-иллюстративный материал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250" name="Picture 2" descr="F:\Татьяна Ивановна\фото\слайд15-17 наглядно-иллюстративный материал\фото-альбомы\IMG_403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85720" y="785794"/>
            <a:ext cx="3943350" cy="5257800"/>
          </a:xfrm>
          <a:effectLst>
            <a:softEdge rad="112500"/>
          </a:effectLst>
        </p:spPr>
      </p:pic>
      <p:pic>
        <p:nvPicPr>
          <p:cNvPr id="53253" name="Picture 5" descr="F:\Татьяна Ивановна\фото\слайд15-17 наглядно-иллюстративный материал\фото-альбомы\IMG_40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42" y="1142984"/>
            <a:ext cx="4000510" cy="5072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3254" name="Picture 6" descr="F:\Татьяна Ивановна\фото\слайд15-17 наглядно-иллюстративный материал\фото-альбомы\IMG_40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926" y="1285860"/>
            <a:ext cx="4429157" cy="5072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3255" name="Picture 7" descr="F:\Татьяна Ивановна\фото\слайд15-17 наглядно-иллюстративный материал\фото-альбомы\P10208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43372" y="1571612"/>
            <a:ext cx="4810159" cy="5000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Наглядно –иллюстративный материал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4274" name="Picture 2" descr="F:\Татьяна Ивановна\фото\слайд15-17 наглядно-иллюстративный материал\игрушки и игровые материалы\IMG_25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494" y="695307"/>
            <a:ext cx="3943350" cy="5257800"/>
          </a:xfrm>
          <a:effectLst>
            <a:softEdge rad="112500"/>
          </a:effectLst>
        </p:spPr>
      </p:pic>
      <p:pic>
        <p:nvPicPr>
          <p:cNvPr id="54275" name="Picture 3" descr="F:\Татьяна Ивановна\фото\слайд15-17 наглядно-иллюстративный материал\декоративные предметы\IMG_39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8953" y="914383"/>
            <a:ext cx="5072097" cy="5214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276" name="Picture 4" descr="F:\Татьяна Ивановна\фото\слайд15-17 наглядно-иллюстративный материал\ТСО\IMG_39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3189" y="1130286"/>
            <a:ext cx="3929090" cy="4929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277" name="Picture 5" descr="F:\Татьяна Ивановна\фото\слайд15-17 наглядно-иллюстративный материал\ТСО\IMG_398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9659" y="1420663"/>
            <a:ext cx="3929058" cy="4643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F:\фото-педкабинет\ТСО\IMG_408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999699" y="1705819"/>
            <a:ext cx="3435846" cy="45811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9218" name="Picture 2" descr="F:\фото-педкабинет\ТСО\IMG_363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079061" y="2141989"/>
            <a:ext cx="3602806" cy="42358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:\Татьяна Ивановна\фото\наглядно-иллюстративный материал\журналы регистрации\IMG_39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589" t="9601" r="10265" b="4800"/>
          <a:stretch>
            <a:fillRect/>
          </a:stretch>
        </p:blipFill>
        <p:spPr>
          <a:xfrm>
            <a:off x="0" y="620688"/>
            <a:ext cx="3358489" cy="4500624"/>
          </a:xfrm>
          <a:effectLst>
            <a:softEdge rad="112500"/>
          </a:effectLst>
        </p:spPr>
      </p:pic>
      <p:pic>
        <p:nvPicPr>
          <p:cNvPr id="8" name="Picture 2" descr="F:\фото-педкабинет\картотека на картины\IMG_404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l="5039" t="6452" r="8585" b="5717"/>
          <a:stretch/>
        </p:blipFill>
        <p:spPr bwMode="auto">
          <a:xfrm>
            <a:off x="755576" y="1196752"/>
            <a:ext cx="4197928" cy="41044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95513" y="1700213"/>
            <a:ext cx="4249737" cy="372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4" descr="F:\Татьяна Ивановна\фото\наглядно-иллюстративный материал\журналы регистрации\слайд 19\IMG_3959.JPG"/>
          <p:cNvPicPr>
            <a:picLocks noChangeAspect="1" noChangeArrowheads="1"/>
          </p:cNvPicPr>
          <p:nvPr/>
        </p:nvPicPr>
        <p:blipFill>
          <a:blip r:embed="rId5" cstate="print"/>
          <a:srcRect r="6944" b="9374"/>
          <a:stretch>
            <a:fillRect/>
          </a:stretch>
        </p:blipFill>
        <p:spPr bwMode="auto">
          <a:xfrm>
            <a:off x="4940180" y="1133500"/>
            <a:ext cx="3659993" cy="475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Методическая литература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7346" name="Picture 2" descr="F:\Татьяна Ивановна\фото\слайд 20литература\IMG_39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2844" y="714356"/>
            <a:ext cx="3943350" cy="5257800"/>
          </a:xfrm>
          <a:effectLst>
            <a:softEdge rad="112500"/>
          </a:effectLst>
        </p:spPr>
      </p:pic>
      <p:pic>
        <p:nvPicPr>
          <p:cNvPr id="57347" name="Picture 3" descr="F:\Татьяна Ивановна\фото\слайд 20литература\периодика\IMG_39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928670"/>
            <a:ext cx="5572164" cy="5286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348" name="Picture 4" descr="F:\Татьяна Ивановна\фото\слайд 20литература\периодика\IMG_39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1142984"/>
            <a:ext cx="6191261" cy="5143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349" name="Picture 5" descr="F:\Татьяна Ивановна\фото\слайд 20литература\периодика\IMG_39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1736" y="1428736"/>
            <a:ext cx="6215106" cy="4929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57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57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 деткой литературы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3" descr="F:\фото-педкабинет\детская библиотека\IMG_40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81356" y="682165"/>
            <a:ext cx="5508104" cy="41310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2" name="Picture 4" descr="F:\фото-педкабинет\детская библиотека\IMG_40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331640" y="1124744"/>
            <a:ext cx="5796136" cy="43471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" name="Picture 2" descr="F:\фото-педкабинет\детская библиотека\IMG_4079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>
          <a:xfrm>
            <a:off x="2699792" y="1412776"/>
            <a:ext cx="6317704" cy="47382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28688"/>
            <a:ext cx="7772400" cy="4429125"/>
          </a:xfrm>
        </p:spPr>
        <p:txBody>
          <a:bodyPr/>
          <a:lstStyle/>
          <a:p>
            <a:pPr eaLnBrk="1" hangingPunct="1"/>
            <a:r>
              <a:rPr lang="ru-RU" sz="2800" smtClean="0"/>
              <a:t>Методический кабинет современного ДОУ должен рассматриваться как «…творческая мастерская, где педагог может получить методическую помощь».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pic>
        <p:nvPicPr>
          <p:cNvPr id="58370" name="Picture 2" descr="F:\Татьяна Ивановна\фото\слайд 20литература\перечень\IMG_39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1880" y="692696"/>
            <a:ext cx="5930280" cy="4447710"/>
          </a:xfrm>
          <a:effectLst>
            <a:softEdge rad="112500"/>
          </a:effectLst>
        </p:spPr>
      </p:pic>
      <p:pic>
        <p:nvPicPr>
          <p:cNvPr id="8194" name="Picture 2" descr="F:\фото-педкабинет\картотека на журналы\IMG_393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113" y="1268413"/>
            <a:ext cx="5376862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 descr="F:\фото-педкабинет\картотека на журналы\IMG_407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/>
            </a:extLst>
          </a:blip>
          <a:srcRect t="8677" r="4286" b="5608"/>
          <a:stretch/>
        </p:blipFill>
        <p:spPr bwMode="auto">
          <a:xfrm>
            <a:off x="1823256" y="1497427"/>
            <a:ext cx="4057328" cy="48445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8" name="Picture 3" descr="F:\Татьяна Ивановна\фото\слайд 20литература\формуляры\IMG_3955.JPG"/>
          <p:cNvPicPr>
            <a:picLocks noChangeAspect="1" noChangeArrowheads="1"/>
          </p:cNvPicPr>
          <p:nvPr/>
        </p:nvPicPr>
        <p:blipFill rotWithShape="1">
          <a:blip r:embed="rId5" cstate="print"/>
          <a:srcRect t="7180" r="5815" b="6337"/>
          <a:stretch/>
        </p:blipFill>
        <p:spPr bwMode="auto">
          <a:xfrm>
            <a:off x="3347865" y="1646626"/>
            <a:ext cx="4104456" cy="4695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 descr="F:\Татьяна Ивановна\фото\слайд 20литература\формуляры\IMG_395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0072" y="2060848"/>
            <a:ext cx="3528392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Выставки, стенды,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постеры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9394" name="Picture 2" descr="F:\Татьяна Ивановна\фото\выставки\пед кабинет 014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2844" y="714356"/>
            <a:ext cx="5968646" cy="4143404"/>
          </a:xfrm>
          <a:effectLst>
            <a:softEdge rad="112500"/>
          </a:effectLst>
        </p:spPr>
      </p:pic>
      <p:pic>
        <p:nvPicPr>
          <p:cNvPr id="59396" name="Picture 4" descr="F:\Татьяна Ивановна\фото\выставки\постоянные выст\IMG_39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035827"/>
            <a:ext cx="4000528" cy="5143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397" name="Picture 5" descr="F:\Татьяна Ивановна\фото\выставки\постоянные выст\IMG_39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1271618"/>
            <a:ext cx="4000528" cy="5072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398" name="Picture 6" descr="F:\Татьяна Ивановна\фото\выставки\постоянные выст\IMG_40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1429591"/>
            <a:ext cx="5429256" cy="4786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399" name="Picture 7" descr="F:\Татьяна Ивановна\фото\выставки\постоянные выст\IMG_393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5778" y="1429591"/>
            <a:ext cx="3714776" cy="4929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400" name="Picture 8" descr="F:\Татьяна Ивановна\фото\выставки\постоянные выст\IMG_405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1920" y="1643904"/>
            <a:ext cx="4429156" cy="4699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186" name="Picture 1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435600" y="1916113"/>
            <a:ext cx="3262313" cy="446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93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93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93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94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pic>
        <p:nvPicPr>
          <p:cNvPr id="11" name="Picture 2" descr="F:\Татьяна Ивановна\фото\слайд 14 методическое обеспечение\шлычкова 002.bmp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820" y="620688"/>
            <a:ext cx="6229977" cy="4335653"/>
          </a:xfrm>
          <a:effectLst>
            <a:softEdge rad="112500"/>
          </a:effectLst>
        </p:spPr>
      </p:pic>
      <p:pic>
        <p:nvPicPr>
          <p:cNvPr id="12" name="Picture 3" descr="F:\Татьяна Ивановна\фото\выставки\выставки эпизодические\IMG_4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4555" y="1196752"/>
            <a:ext cx="5786478" cy="4214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4" descr="F:\Татьяна Ивановна\фото\выставки\выставки эпизодические\P10208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1611110"/>
            <a:ext cx="5072098" cy="4286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5" descr="F:\Татьяна Ивановна\фото\выставки\выставки эпизодические\P10208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15083" y="1772816"/>
            <a:ext cx="3571900" cy="4572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Номенклатура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42" name="Picture 2" descr="F:\Татьяна Ивановна\фото\слайд25 документация по номенклатуре\IMG_39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4282" y="714356"/>
            <a:ext cx="6000792" cy="4786346"/>
          </a:xfrm>
          <a:effectLst>
            <a:softEdge rad="112500"/>
          </a:effectLst>
        </p:spPr>
      </p:pic>
      <p:pic>
        <p:nvPicPr>
          <p:cNvPr id="61443" name="Picture 3" descr="F:\Татьяна Ивановна\фото\слайд25 документация по номенклатуре\IMG_39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1142984"/>
            <a:ext cx="5929354" cy="4929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44" name="Picture 4" descr="F:\Татьяна Ивановна\фото\слайд25 документация по номенклатуре\IMG_4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1857364"/>
            <a:ext cx="5905509" cy="4429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помощь старшему воспитателю</a:t>
            </a:r>
            <a:endParaRPr lang="en-US" altLang="ru-RU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250" name="Line 65"/>
          <p:cNvSpPr>
            <a:spLocks noChangeShapeType="1"/>
          </p:cNvSpPr>
          <p:nvPr/>
        </p:nvSpPr>
        <p:spPr bwMode="gray">
          <a:xfrm>
            <a:off x="2317750" y="1668463"/>
            <a:ext cx="5567363" cy="0"/>
          </a:xfrm>
          <a:prstGeom prst="line">
            <a:avLst/>
          </a:prstGeom>
          <a:noFill/>
          <a:ln w="25400">
            <a:solidFill>
              <a:srgbClr val="C0C0C0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1024" name="Rectangle 64"/>
          <p:cNvSpPr>
            <a:spLocks noChangeArrowheads="1"/>
          </p:cNvSpPr>
          <p:nvPr/>
        </p:nvSpPr>
        <p:spPr bwMode="gray">
          <a:xfrm rot="3419336">
            <a:off x="1950701" y="1065452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</a:sp3d>
          <a:extLst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</a:t>
            </a:r>
          </a:p>
        </p:txBody>
      </p:sp>
      <p:sp>
        <p:nvSpPr>
          <p:cNvPr id="53252" name="Text Box 66"/>
          <p:cNvSpPr txBox="1">
            <a:spLocks noChangeArrowheads="1"/>
          </p:cNvSpPr>
          <p:nvPr/>
        </p:nvSpPr>
        <p:spPr bwMode="gray">
          <a:xfrm>
            <a:off x="2700338" y="941388"/>
            <a:ext cx="40989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altLang="ru-RU" sz="2000">
                <a:latin typeface="Times New Roman" pitchFamily="18" charset="0"/>
                <a:cs typeface="Times New Roman" pitchFamily="18" charset="0"/>
              </a:rPr>
              <a:t>Определить общий принцип расположения материала.</a:t>
            </a:r>
            <a:endParaRPr lang="en-US" altLang="ru-RU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253" name="Text Box 67"/>
          <p:cNvSpPr txBox="1">
            <a:spLocks noChangeArrowheads="1"/>
          </p:cNvSpPr>
          <p:nvPr/>
        </p:nvSpPr>
        <p:spPr bwMode="gray">
          <a:xfrm>
            <a:off x="2155825" y="1795463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ru-RU" sz="24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53254" name="Line 70"/>
          <p:cNvSpPr>
            <a:spLocks noChangeShapeType="1"/>
          </p:cNvSpPr>
          <p:nvPr/>
        </p:nvSpPr>
        <p:spPr bwMode="gray">
          <a:xfrm>
            <a:off x="2449513" y="2638425"/>
            <a:ext cx="5435600" cy="0"/>
          </a:xfrm>
          <a:prstGeom prst="line">
            <a:avLst/>
          </a:prstGeom>
          <a:noFill/>
          <a:ln w="25400">
            <a:solidFill>
              <a:srgbClr val="C0C0C0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1029" name="Rectangle 69"/>
          <p:cNvSpPr>
            <a:spLocks noChangeArrowheads="1"/>
          </p:cNvSpPr>
          <p:nvPr/>
        </p:nvSpPr>
        <p:spPr bwMode="gray">
          <a:xfrm rot="3419336">
            <a:off x="1909521" y="2062498"/>
            <a:ext cx="479425" cy="520700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</a:sp3d>
          <a:extLst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</a:t>
            </a:r>
          </a:p>
        </p:txBody>
      </p:sp>
      <p:sp>
        <p:nvSpPr>
          <p:cNvPr id="53256" name="Text Box 71"/>
          <p:cNvSpPr txBox="1">
            <a:spLocks noChangeArrowheads="1"/>
          </p:cNvSpPr>
          <p:nvPr/>
        </p:nvSpPr>
        <p:spPr bwMode="gray">
          <a:xfrm>
            <a:off x="2901950" y="1930400"/>
            <a:ext cx="38973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altLang="ru-RU" sz="2000">
                <a:latin typeface="Times New Roman" pitchFamily="18" charset="0"/>
                <a:cs typeface="Times New Roman" pitchFamily="18" charset="0"/>
              </a:rPr>
              <a:t> Систематизировать имеющийся материал, составить картотеку.</a:t>
            </a:r>
            <a:endParaRPr lang="en-US" altLang="ru-RU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257" name="Text Box 72"/>
          <p:cNvSpPr txBox="1">
            <a:spLocks noChangeArrowheads="1"/>
          </p:cNvSpPr>
          <p:nvPr/>
        </p:nvSpPr>
        <p:spPr bwMode="gray">
          <a:xfrm>
            <a:off x="2155825" y="2732088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ru-RU" sz="24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53258" name="Line 75"/>
          <p:cNvSpPr>
            <a:spLocks noChangeShapeType="1"/>
          </p:cNvSpPr>
          <p:nvPr/>
        </p:nvSpPr>
        <p:spPr bwMode="gray">
          <a:xfrm flipV="1">
            <a:off x="2317750" y="3622675"/>
            <a:ext cx="5567363" cy="19050"/>
          </a:xfrm>
          <a:prstGeom prst="line">
            <a:avLst/>
          </a:prstGeom>
          <a:noFill/>
          <a:ln w="25400">
            <a:solidFill>
              <a:srgbClr val="C0C0C0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3259" name="Text Box 76"/>
          <p:cNvSpPr txBox="1">
            <a:spLocks noChangeArrowheads="1"/>
          </p:cNvSpPr>
          <p:nvPr/>
        </p:nvSpPr>
        <p:spPr bwMode="gray">
          <a:xfrm>
            <a:off x="2901950" y="2960688"/>
            <a:ext cx="40544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altLang="ru-RU" sz="2000">
                <a:latin typeface="Times New Roman" pitchFamily="18" charset="0"/>
                <a:cs typeface="Times New Roman" pitchFamily="18" charset="0"/>
              </a:rPr>
              <a:t>  Разработать перспективный план пополнения материала.</a:t>
            </a:r>
            <a:endParaRPr lang="en-US" altLang="ru-RU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260" name="Line 80"/>
          <p:cNvSpPr>
            <a:spLocks noChangeShapeType="1"/>
          </p:cNvSpPr>
          <p:nvPr/>
        </p:nvSpPr>
        <p:spPr bwMode="gray">
          <a:xfrm>
            <a:off x="2317750" y="4564063"/>
            <a:ext cx="5567363" cy="0"/>
          </a:xfrm>
          <a:prstGeom prst="line">
            <a:avLst/>
          </a:prstGeom>
          <a:noFill/>
          <a:ln w="25400">
            <a:solidFill>
              <a:srgbClr val="C0C0C0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1039" name="Rectangle 79"/>
          <p:cNvSpPr>
            <a:spLocks noChangeArrowheads="1"/>
          </p:cNvSpPr>
          <p:nvPr/>
        </p:nvSpPr>
        <p:spPr bwMode="gray">
          <a:xfrm rot="3419336">
            <a:off x="1921212" y="3960569"/>
            <a:ext cx="479425" cy="520700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</a:sp3d>
          <a:extLst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</a:t>
            </a:r>
          </a:p>
        </p:txBody>
      </p:sp>
      <p:sp>
        <p:nvSpPr>
          <p:cNvPr id="53262" name="Text Box 81"/>
          <p:cNvSpPr txBox="1">
            <a:spLocks noChangeArrowheads="1"/>
          </p:cNvSpPr>
          <p:nvPr/>
        </p:nvSpPr>
        <p:spPr bwMode="gray">
          <a:xfrm>
            <a:off x="2901950" y="3835400"/>
            <a:ext cx="40544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altLang="ru-RU" sz="2000">
                <a:latin typeface="Times New Roman" pitchFamily="18" charset="0"/>
                <a:cs typeface="Times New Roman" pitchFamily="18" charset="0"/>
              </a:rPr>
              <a:t>Систематизировать наглядные пособия.</a:t>
            </a:r>
            <a:endParaRPr lang="en-US" altLang="ru-RU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263" name="Text Box 82"/>
          <p:cNvSpPr txBox="1">
            <a:spLocks noChangeArrowheads="1"/>
          </p:cNvSpPr>
          <p:nvPr/>
        </p:nvSpPr>
        <p:spPr bwMode="gray">
          <a:xfrm>
            <a:off x="2155825" y="4637088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ru-RU" sz="24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1" name="Rectangle 74"/>
          <p:cNvSpPr>
            <a:spLocks noChangeArrowheads="1"/>
          </p:cNvSpPr>
          <p:nvPr/>
        </p:nvSpPr>
        <p:spPr bwMode="gray">
          <a:xfrm rot="3419336">
            <a:off x="1921210" y="4833937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</a:sp3d>
          <a:extLst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</a:t>
            </a:r>
          </a:p>
        </p:txBody>
      </p:sp>
      <p:sp>
        <p:nvSpPr>
          <p:cNvPr id="53265" name="Text Box 81"/>
          <p:cNvSpPr txBox="1">
            <a:spLocks noChangeArrowheads="1"/>
          </p:cNvSpPr>
          <p:nvPr/>
        </p:nvSpPr>
        <p:spPr bwMode="gray">
          <a:xfrm>
            <a:off x="3059113" y="4670425"/>
            <a:ext cx="38973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altLang="ru-RU" sz="2000">
                <a:latin typeface="Times New Roman" pitchFamily="18" charset="0"/>
                <a:cs typeface="Times New Roman" pitchFamily="18" charset="0"/>
              </a:rPr>
              <a:t>Продумать размещение материала в методическом кабинете.</a:t>
            </a:r>
            <a:endParaRPr lang="en-US" altLang="ru-RU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266" name="Text Box 81"/>
          <p:cNvSpPr txBox="1">
            <a:spLocks noChangeArrowheads="1"/>
          </p:cNvSpPr>
          <p:nvPr/>
        </p:nvSpPr>
        <p:spPr bwMode="gray">
          <a:xfrm>
            <a:off x="2700338" y="5437188"/>
            <a:ext cx="48958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altLang="ru-RU" sz="2000">
                <a:latin typeface="Times New Roman" pitchFamily="18" charset="0"/>
                <a:cs typeface="Times New Roman" pitchFamily="18" charset="0"/>
              </a:rPr>
              <a:t>Составить каталог (перечень) материала, разработать план пополнения.</a:t>
            </a:r>
            <a:endParaRPr lang="en-US" altLang="ru-RU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267" name="Line 75"/>
          <p:cNvSpPr>
            <a:spLocks noChangeShapeType="1"/>
          </p:cNvSpPr>
          <p:nvPr/>
        </p:nvSpPr>
        <p:spPr bwMode="gray">
          <a:xfrm flipV="1">
            <a:off x="2384425" y="5437188"/>
            <a:ext cx="5500688" cy="0"/>
          </a:xfrm>
          <a:prstGeom prst="line">
            <a:avLst/>
          </a:prstGeom>
          <a:noFill/>
          <a:ln w="25400">
            <a:solidFill>
              <a:srgbClr val="C0C0C0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5" name="Rectangle 79"/>
          <p:cNvSpPr>
            <a:spLocks noChangeArrowheads="1"/>
          </p:cNvSpPr>
          <p:nvPr/>
        </p:nvSpPr>
        <p:spPr bwMode="gray">
          <a:xfrm rot="3419336">
            <a:off x="1940978" y="5645333"/>
            <a:ext cx="479425" cy="520700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</a:sp3d>
          <a:extLst>
            <a:ext uri="{AF507438-7753-43E0-B8FC-AC1667EBCBE1}"/>
          </a:extLst>
        </p:spPr>
        <p:txBody>
          <a:bodyPr wrap="none" anchor="ctr">
            <a:flatTx/>
          </a:bodyPr>
          <a:lstStyle/>
          <a:p>
            <a:pPr>
              <a:defRPr/>
            </a:pPr>
            <a:r>
              <a:rPr lang="ru-RU" dirty="0"/>
              <a:t> 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6</a:t>
            </a:r>
          </a:p>
        </p:txBody>
      </p:sp>
      <p:sp>
        <p:nvSpPr>
          <p:cNvPr id="53269" name="Line 75"/>
          <p:cNvSpPr>
            <a:spLocks noChangeShapeType="1"/>
          </p:cNvSpPr>
          <p:nvPr/>
        </p:nvSpPr>
        <p:spPr bwMode="gray">
          <a:xfrm>
            <a:off x="2332038" y="6248400"/>
            <a:ext cx="5553075" cy="0"/>
          </a:xfrm>
          <a:prstGeom prst="line">
            <a:avLst/>
          </a:prstGeom>
          <a:noFill/>
          <a:ln w="25400">
            <a:solidFill>
              <a:srgbClr val="C0C0C0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7" name="Rectangle 64"/>
          <p:cNvSpPr>
            <a:spLocks noChangeArrowheads="1"/>
          </p:cNvSpPr>
          <p:nvPr/>
        </p:nvSpPr>
        <p:spPr bwMode="gray">
          <a:xfrm rot="3419336">
            <a:off x="1940977" y="3038281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</a:sp3d>
          <a:extLst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0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10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10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1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1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WordArt 3"/>
          <p:cNvSpPr>
            <a:spLocks noChangeArrowheads="1" noChangeShapeType="1" noTextEdit="1"/>
          </p:cNvSpPr>
          <p:nvPr/>
        </p:nvSpPr>
        <p:spPr bwMode="gray">
          <a:xfrm>
            <a:off x="468313" y="1676400"/>
            <a:ext cx="8135937" cy="1608138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ru-RU" sz="5400" b="1" kern="1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folHlink"/>
                    </a:gs>
                    <a:gs pos="100000">
                      <a:schemeClr val="accent1"/>
                    </a:gs>
                  </a:gsLst>
                  <a:lin ang="0" scaled="1"/>
                </a:gradFill>
                <a:effectLst>
                  <a:outerShdw dist="89803" dir="2700000" algn="ctr" rotWithShape="0">
                    <a:srgbClr val="000000">
                      <a:alpha val="50000"/>
                    </a:srgbClr>
                  </a:outerShdw>
                </a:effectLst>
                <a:latin typeface="Verdana"/>
              </a:rPr>
              <a:t>Спасибо за внимание !</a:t>
            </a:r>
          </a:p>
          <a:p>
            <a:pPr algn="ctr"/>
            <a:endParaRPr lang="ru-RU" sz="5400" b="1" kern="10">
              <a:ln w="28575">
                <a:solidFill>
                  <a:schemeClr val="bg1"/>
                </a:solidFill>
                <a:round/>
                <a:headEnd/>
                <a:tailEnd/>
              </a:ln>
              <a:gradFill rotWithShape="1">
                <a:gsLst>
                  <a:gs pos="0">
                    <a:schemeClr val="folHlink"/>
                  </a:gs>
                  <a:gs pos="100000">
                    <a:schemeClr val="accent1"/>
                  </a:gs>
                </a:gsLst>
                <a:lin ang="0" scaled="1"/>
              </a:gradFill>
              <a:effectLst>
                <a:outerShdw dist="89803" dir="2700000" algn="ctr" rotWithShape="0">
                  <a:srgbClr val="000000">
                    <a:alpha val="50000"/>
                  </a:srgbClr>
                </a:outerShdw>
              </a:effectLst>
              <a:latin typeface="Verdana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lumMod val="75000"/>
                <a:tint val="45000"/>
                <a:satMod val="400000"/>
              </a:schemeClr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-3332" y="2506528"/>
            <a:ext cx="9144000" cy="1130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285875" y="142875"/>
            <a:ext cx="7620000" cy="5635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Методический кабинет – это: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698" name="Line 3"/>
          <p:cNvSpPr>
            <a:spLocks noChangeShapeType="1"/>
          </p:cNvSpPr>
          <p:nvPr/>
        </p:nvSpPr>
        <p:spPr bwMode="gray">
          <a:xfrm flipH="1">
            <a:off x="873125" y="5621338"/>
            <a:ext cx="165735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9699" name="Line 4"/>
          <p:cNvSpPr>
            <a:spLocks noChangeShapeType="1"/>
          </p:cNvSpPr>
          <p:nvPr/>
        </p:nvSpPr>
        <p:spPr bwMode="gray">
          <a:xfrm flipH="1">
            <a:off x="873125" y="4783138"/>
            <a:ext cx="2438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9700" name="Line 5"/>
          <p:cNvSpPr>
            <a:spLocks noChangeShapeType="1"/>
          </p:cNvSpPr>
          <p:nvPr/>
        </p:nvSpPr>
        <p:spPr bwMode="gray">
          <a:xfrm flipH="1">
            <a:off x="873125" y="3952875"/>
            <a:ext cx="335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9701" name="Line 6"/>
          <p:cNvSpPr>
            <a:spLocks noChangeShapeType="1"/>
          </p:cNvSpPr>
          <p:nvPr/>
        </p:nvSpPr>
        <p:spPr bwMode="gray">
          <a:xfrm flipH="1">
            <a:off x="873125" y="3124200"/>
            <a:ext cx="416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9702" name="Line 7"/>
          <p:cNvSpPr>
            <a:spLocks noChangeShapeType="1"/>
          </p:cNvSpPr>
          <p:nvPr/>
        </p:nvSpPr>
        <p:spPr bwMode="gray">
          <a:xfrm flipH="1" flipV="1">
            <a:off x="906463" y="2276475"/>
            <a:ext cx="50339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9703" name="Line 8"/>
          <p:cNvSpPr>
            <a:spLocks noChangeShapeType="1"/>
          </p:cNvSpPr>
          <p:nvPr/>
        </p:nvSpPr>
        <p:spPr bwMode="gray">
          <a:xfrm>
            <a:off x="1025525" y="2276475"/>
            <a:ext cx="0" cy="871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9704" name="Line 9"/>
          <p:cNvSpPr>
            <a:spLocks noChangeShapeType="1"/>
          </p:cNvSpPr>
          <p:nvPr/>
        </p:nvSpPr>
        <p:spPr bwMode="gray">
          <a:xfrm>
            <a:off x="1025525" y="3148013"/>
            <a:ext cx="0" cy="817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9705" name="Line 10"/>
          <p:cNvSpPr>
            <a:spLocks noChangeShapeType="1"/>
          </p:cNvSpPr>
          <p:nvPr/>
        </p:nvSpPr>
        <p:spPr bwMode="gray">
          <a:xfrm>
            <a:off x="1025525" y="3965575"/>
            <a:ext cx="0" cy="815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9706" name="Line 11"/>
          <p:cNvSpPr>
            <a:spLocks noChangeShapeType="1"/>
          </p:cNvSpPr>
          <p:nvPr/>
        </p:nvSpPr>
        <p:spPr bwMode="gray">
          <a:xfrm>
            <a:off x="1025525" y="4783138"/>
            <a:ext cx="0" cy="815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9707" name="Text Box 12"/>
          <p:cNvSpPr txBox="1">
            <a:spLocks noChangeArrowheads="1"/>
          </p:cNvSpPr>
          <p:nvPr/>
        </p:nvSpPr>
        <p:spPr bwMode="gray">
          <a:xfrm>
            <a:off x="1025525" y="2286000"/>
            <a:ext cx="42719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1600">
                <a:latin typeface="Times New Roman" pitchFamily="18" charset="0"/>
                <a:cs typeface="Times New Roman" pitchFamily="18" charset="0"/>
              </a:rPr>
              <a:t>Нормативные документы, педагогическая</a:t>
            </a:r>
          </a:p>
          <a:p>
            <a:pPr eaLnBrk="0" hangingPunct="0"/>
            <a:r>
              <a:rPr lang="ru-RU" sz="1600">
                <a:latin typeface="Times New Roman" pitchFamily="18" charset="0"/>
                <a:cs typeface="Times New Roman" pitchFamily="18" charset="0"/>
              </a:rPr>
              <a:t>и методическая литература, передовой</a:t>
            </a:r>
          </a:p>
          <a:p>
            <a:pPr eaLnBrk="0" hangingPunct="0"/>
            <a:r>
              <a:rPr lang="ru-RU" sz="1600">
                <a:latin typeface="Times New Roman" pitchFamily="18" charset="0"/>
                <a:cs typeface="Times New Roman" pitchFamily="18" charset="0"/>
              </a:rPr>
              <a:t>педагогический опыт и т.д.</a:t>
            </a:r>
            <a:endParaRPr lang="en-US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08" name="Text Box 13"/>
          <p:cNvSpPr txBox="1">
            <a:spLocks noChangeArrowheads="1"/>
          </p:cNvSpPr>
          <p:nvPr/>
        </p:nvSpPr>
        <p:spPr bwMode="gray">
          <a:xfrm>
            <a:off x="1025525" y="3148013"/>
            <a:ext cx="362426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1600">
                <a:latin typeface="Times New Roman" pitchFamily="18" charset="0"/>
                <a:cs typeface="Times New Roman" pitchFamily="18" charset="0"/>
              </a:rPr>
              <a:t>Обеспечение творческой работой,</a:t>
            </a:r>
          </a:p>
          <a:p>
            <a:pPr eaLnBrk="0" hangingPunct="0"/>
            <a:r>
              <a:rPr lang="ru-RU" sz="1600">
                <a:latin typeface="Times New Roman" pitchFamily="18" charset="0"/>
                <a:cs typeface="Times New Roman" pitchFamily="18" charset="0"/>
              </a:rPr>
              <a:t>самообразование, совершенство-</a:t>
            </a:r>
          </a:p>
          <a:p>
            <a:pPr eaLnBrk="0" hangingPunct="0"/>
            <a:r>
              <a:rPr lang="ru-RU" sz="1600">
                <a:latin typeface="Times New Roman" pitchFamily="18" charset="0"/>
                <a:cs typeface="Times New Roman" pitchFamily="18" charset="0"/>
              </a:rPr>
              <a:t>вание педагогического мастерства.</a:t>
            </a:r>
            <a:endParaRPr lang="en-US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09" name="Text Box 14"/>
          <p:cNvSpPr txBox="1">
            <a:spLocks noChangeArrowheads="1"/>
          </p:cNvSpPr>
          <p:nvPr/>
        </p:nvSpPr>
        <p:spPr bwMode="gray">
          <a:xfrm>
            <a:off x="1025525" y="3894138"/>
            <a:ext cx="2825750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1400">
                <a:latin typeface="Times New Roman" pitchFamily="18" charset="0"/>
                <a:cs typeface="Times New Roman" pitchFamily="18" charset="0"/>
              </a:rPr>
              <a:t>Анализ и обобщение опыта методической работы, накопленного в образователь-</a:t>
            </a:r>
          </a:p>
          <a:p>
            <a:pPr eaLnBrk="0" hangingPunct="0"/>
            <a:r>
              <a:rPr lang="ru-RU" sz="1400">
                <a:latin typeface="Times New Roman" pitchFamily="18" charset="0"/>
                <a:cs typeface="Times New Roman" pitchFamily="18" charset="0"/>
              </a:rPr>
              <a:t>ном учреждении.</a:t>
            </a:r>
            <a:endParaRPr lang="en-US" sz="1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10" name="Text Box 15"/>
          <p:cNvSpPr txBox="1">
            <a:spLocks noChangeArrowheads="1"/>
          </p:cNvSpPr>
          <p:nvPr/>
        </p:nvSpPr>
        <p:spPr bwMode="gray">
          <a:xfrm>
            <a:off x="1025525" y="4781550"/>
            <a:ext cx="18208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1600">
                <a:latin typeface="Times New Roman" pitchFamily="18" charset="0"/>
                <a:cs typeface="Times New Roman" pitchFamily="18" charset="0"/>
              </a:rPr>
              <a:t>Методическое</a:t>
            </a:r>
          </a:p>
          <a:p>
            <a:pPr eaLnBrk="0" hangingPunct="0"/>
            <a:r>
              <a:rPr lang="ru-RU" sz="1600">
                <a:latin typeface="Times New Roman" pitchFamily="18" charset="0"/>
                <a:cs typeface="Times New Roman" pitchFamily="18" charset="0"/>
              </a:rPr>
              <a:t>сопровождение</a:t>
            </a:r>
          </a:p>
          <a:p>
            <a:pPr eaLnBrk="0" hangingPunct="0"/>
            <a:r>
              <a:rPr lang="ru-RU" sz="1600">
                <a:latin typeface="Times New Roman" pitchFamily="18" charset="0"/>
                <a:cs typeface="Times New Roman" pitchFamily="18" charset="0"/>
              </a:rPr>
              <a:t>педагогов.</a:t>
            </a:r>
            <a:endParaRPr lang="en-US" sz="16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9711" name="Group 16"/>
          <p:cNvGrpSpPr>
            <a:grpSpLocks/>
          </p:cNvGrpSpPr>
          <p:nvPr/>
        </p:nvGrpSpPr>
        <p:grpSpPr bwMode="auto">
          <a:xfrm>
            <a:off x="2592388" y="2286000"/>
            <a:ext cx="5824537" cy="3343275"/>
            <a:chOff x="1515" y="1446"/>
            <a:chExt cx="3669" cy="2106"/>
          </a:xfrm>
        </p:grpSpPr>
        <p:sp>
          <p:nvSpPr>
            <p:cNvPr id="76817" name="Freeform 17"/>
            <p:cNvSpPr>
              <a:spLocks/>
            </p:cNvSpPr>
            <p:nvPr/>
          </p:nvSpPr>
          <p:spPr bwMode="gray">
            <a:xfrm>
              <a:off x="4817" y="1446"/>
              <a:ext cx="363" cy="533"/>
            </a:xfrm>
            <a:custGeom>
              <a:avLst/>
              <a:gdLst>
                <a:gd name="T0" fmla="*/ 308 w 308"/>
                <a:gd name="T1" fmla="*/ 120 h 444"/>
                <a:gd name="T2" fmla="*/ 0 w 308"/>
                <a:gd name="T3" fmla="*/ 444 h 444"/>
                <a:gd name="T4" fmla="*/ 0 w 308"/>
                <a:gd name="T5" fmla="*/ 286 h 444"/>
                <a:gd name="T6" fmla="*/ 308 w 308"/>
                <a:gd name="T7" fmla="*/ 0 h 444"/>
                <a:gd name="T8" fmla="*/ 308 w 308"/>
                <a:gd name="T9" fmla="*/ 12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8" h="444">
                  <a:moveTo>
                    <a:pt x="308" y="120"/>
                  </a:moveTo>
                  <a:lnTo>
                    <a:pt x="0" y="444"/>
                  </a:lnTo>
                  <a:lnTo>
                    <a:pt x="0" y="286"/>
                  </a:lnTo>
                  <a:lnTo>
                    <a:pt x="308" y="0"/>
                  </a:lnTo>
                  <a:lnTo>
                    <a:pt x="308" y="12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9713" name="Freeform 18"/>
            <p:cNvSpPr>
              <a:spLocks/>
            </p:cNvSpPr>
            <p:nvPr/>
          </p:nvSpPr>
          <p:spPr bwMode="gray">
            <a:xfrm>
              <a:off x="3078" y="1446"/>
              <a:ext cx="2106" cy="341"/>
            </a:xfrm>
            <a:custGeom>
              <a:avLst/>
              <a:gdLst>
                <a:gd name="T0" fmla="*/ 3973 w 1786"/>
                <a:gd name="T1" fmla="*/ 850 h 284"/>
                <a:gd name="T2" fmla="*/ 0 w 1786"/>
                <a:gd name="T3" fmla="*/ 850 h 284"/>
                <a:gd name="T4" fmla="*/ 1198 w 1786"/>
                <a:gd name="T5" fmla="*/ 0 h 284"/>
                <a:gd name="T6" fmla="*/ 4802 w 1786"/>
                <a:gd name="T7" fmla="*/ 0 h 284"/>
                <a:gd name="T8" fmla="*/ 3973 w 1786"/>
                <a:gd name="T9" fmla="*/ 850 h 2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86"/>
                <a:gd name="T16" fmla="*/ 0 h 284"/>
                <a:gd name="T17" fmla="*/ 1786 w 1786"/>
                <a:gd name="T18" fmla="*/ 284 h 2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86" h="284">
                  <a:moveTo>
                    <a:pt x="1478" y="284"/>
                  </a:moveTo>
                  <a:lnTo>
                    <a:pt x="0" y="284"/>
                  </a:lnTo>
                  <a:lnTo>
                    <a:pt x="446" y="0"/>
                  </a:lnTo>
                  <a:lnTo>
                    <a:pt x="1786" y="0"/>
                  </a:lnTo>
                  <a:lnTo>
                    <a:pt x="1478" y="284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600">
                  <a:latin typeface="Times New Roman" pitchFamily="18" charset="0"/>
                  <a:cs typeface="Times New Roman" pitchFamily="18" charset="0"/>
                </a:rPr>
                <a:t>          Центр сбора педагогической</a:t>
              </a:r>
            </a:p>
            <a:p>
              <a:r>
                <a:rPr lang="ru-RU" sz="1600">
                  <a:latin typeface="Times New Roman" pitchFamily="18" charset="0"/>
                  <a:cs typeface="Times New Roman" pitchFamily="18" charset="0"/>
                </a:rPr>
                <a:t>                   информации</a:t>
              </a:r>
            </a:p>
          </p:txBody>
        </p:sp>
        <p:sp>
          <p:nvSpPr>
            <p:cNvPr id="29714" name="Freeform 19"/>
            <p:cNvSpPr>
              <a:spLocks/>
            </p:cNvSpPr>
            <p:nvPr/>
          </p:nvSpPr>
          <p:spPr bwMode="gray">
            <a:xfrm>
              <a:off x="4452" y="1970"/>
              <a:ext cx="363" cy="530"/>
            </a:xfrm>
            <a:custGeom>
              <a:avLst/>
              <a:gdLst>
                <a:gd name="T0" fmla="*/ 825 w 308"/>
                <a:gd name="T1" fmla="*/ 356 h 442"/>
                <a:gd name="T2" fmla="*/ 0 w 308"/>
                <a:gd name="T3" fmla="*/ 1315 h 442"/>
                <a:gd name="T4" fmla="*/ 0 w 308"/>
                <a:gd name="T5" fmla="*/ 850 h 442"/>
                <a:gd name="T6" fmla="*/ 825 w 308"/>
                <a:gd name="T7" fmla="*/ 0 h 442"/>
                <a:gd name="T8" fmla="*/ 825 w 308"/>
                <a:gd name="T9" fmla="*/ 356 h 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8"/>
                <a:gd name="T16" fmla="*/ 0 h 442"/>
                <a:gd name="T17" fmla="*/ 308 w 308"/>
                <a:gd name="T18" fmla="*/ 442 h 4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8" h="442">
                  <a:moveTo>
                    <a:pt x="308" y="120"/>
                  </a:moveTo>
                  <a:lnTo>
                    <a:pt x="0" y="442"/>
                  </a:lnTo>
                  <a:lnTo>
                    <a:pt x="0" y="286"/>
                  </a:lnTo>
                  <a:lnTo>
                    <a:pt x="308" y="0"/>
                  </a:lnTo>
                  <a:lnTo>
                    <a:pt x="308" y="120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15" name="Freeform 20"/>
            <p:cNvSpPr>
              <a:spLocks/>
            </p:cNvSpPr>
            <p:nvPr/>
          </p:nvSpPr>
          <p:spPr bwMode="gray">
            <a:xfrm>
              <a:off x="2555" y="1970"/>
              <a:ext cx="2264" cy="340"/>
            </a:xfrm>
            <a:custGeom>
              <a:avLst/>
              <a:gdLst>
                <a:gd name="T0" fmla="*/ 4336 w 1920"/>
                <a:gd name="T1" fmla="*/ 836 h 284"/>
                <a:gd name="T2" fmla="*/ 0 w 1920"/>
                <a:gd name="T3" fmla="*/ 836 h 284"/>
                <a:gd name="T4" fmla="*/ 1198 w 1920"/>
                <a:gd name="T5" fmla="*/ 0 h 284"/>
                <a:gd name="T6" fmla="*/ 5161 w 1920"/>
                <a:gd name="T7" fmla="*/ 0 h 284"/>
                <a:gd name="T8" fmla="*/ 4336 w 1920"/>
                <a:gd name="T9" fmla="*/ 836 h 2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0"/>
                <a:gd name="T16" fmla="*/ 0 h 284"/>
                <a:gd name="T17" fmla="*/ 1920 w 1920"/>
                <a:gd name="T18" fmla="*/ 284 h 2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0" h="284">
                  <a:moveTo>
                    <a:pt x="1612" y="284"/>
                  </a:moveTo>
                  <a:lnTo>
                    <a:pt x="0" y="284"/>
                  </a:lnTo>
                  <a:lnTo>
                    <a:pt x="446" y="0"/>
                  </a:lnTo>
                  <a:lnTo>
                    <a:pt x="1920" y="0"/>
                  </a:lnTo>
                  <a:lnTo>
                    <a:pt x="1612" y="284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600">
                  <a:latin typeface="Times New Roman" pitchFamily="18" charset="0"/>
                  <a:cs typeface="Times New Roman" pitchFamily="18" charset="0"/>
                </a:rPr>
                <a:t>          Центр повышения квалификации            педагогов</a:t>
              </a:r>
            </a:p>
          </p:txBody>
        </p:sp>
        <p:sp>
          <p:nvSpPr>
            <p:cNvPr id="76821" name="Freeform 21"/>
            <p:cNvSpPr>
              <a:spLocks/>
            </p:cNvSpPr>
            <p:nvPr/>
          </p:nvSpPr>
          <p:spPr bwMode="gray">
            <a:xfrm>
              <a:off x="4086" y="2494"/>
              <a:ext cx="361" cy="532"/>
            </a:xfrm>
            <a:custGeom>
              <a:avLst/>
              <a:gdLst>
                <a:gd name="T0" fmla="*/ 306 w 306"/>
                <a:gd name="T1" fmla="*/ 122 h 444"/>
                <a:gd name="T2" fmla="*/ 0 w 306"/>
                <a:gd name="T3" fmla="*/ 444 h 444"/>
                <a:gd name="T4" fmla="*/ 0 w 306"/>
                <a:gd name="T5" fmla="*/ 286 h 444"/>
                <a:gd name="T6" fmla="*/ 306 w 306"/>
                <a:gd name="T7" fmla="*/ 0 h 444"/>
                <a:gd name="T8" fmla="*/ 306 w 306"/>
                <a:gd name="T9" fmla="*/ 122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6" h="444">
                  <a:moveTo>
                    <a:pt x="306" y="122"/>
                  </a:moveTo>
                  <a:lnTo>
                    <a:pt x="0" y="444"/>
                  </a:lnTo>
                  <a:lnTo>
                    <a:pt x="0" y="286"/>
                  </a:lnTo>
                  <a:lnTo>
                    <a:pt x="306" y="0"/>
                  </a:lnTo>
                  <a:lnTo>
                    <a:pt x="306" y="12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9717" name="Freeform 22"/>
            <p:cNvSpPr>
              <a:spLocks/>
            </p:cNvSpPr>
            <p:nvPr/>
          </p:nvSpPr>
          <p:spPr bwMode="gray">
            <a:xfrm>
              <a:off x="3722" y="3019"/>
              <a:ext cx="364" cy="533"/>
            </a:xfrm>
            <a:custGeom>
              <a:avLst/>
              <a:gdLst>
                <a:gd name="T0" fmla="*/ 838 w 308"/>
                <a:gd name="T1" fmla="*/ 364 h 444"/>
                <a:gd name="T2" fmla="*/ 0 w 308"/>
                <a:gd name="T3" fmla="*/ 1329 h 444"/>
                <a:gd name="T4" fmla="*/ 0 w 308"/>
                <a:gd name="T5" fmla="*/ 856 h 444"/>
                <a:gd name="T6" fmla="*/ 838 w 308"/>
                <a:gd name="T7" fmla="*/ 0 h 444"/>
                <a:gd name="T8" fmla="*/ 838 w 308"/>
                <a:gd name="T9" fmla="*/ 364 h 4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8"/>
                <a:gd name="T16" fmla="*/ 0 h 444"/>
                <a:gd name="T17" fmla="*/ 308 w 308"/>
                <a:gd name="T18" fmla="*/ 444 h 4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8" h="444">
                  <a:moveTo>
                    <a:pt x="308" y="122"/>
                  </a:moveTo>
                  <a:lnTo>
                    <a:pt x="0" y="444"/>
                  </a:lnTo>
                  <a:lnTo>
                    <a:pt x="0" y="286"/>
                  </a:lnTo>
                  <a:lnTo>
                    <a:pt x="308" y="0"/>
                  </a:lnTo>
                  <a:lnTo>
                    <a:pt x="308" y="122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18" name="Freeform 23"/>
            <p:cNvSpPr>
              <a:spLocks/>
            </p:cNvSpPr>
            <p:nvPr/>
          </p:nvSpPr>
          <p:spPr bwMode="gray">
            <a:xfrm>
              <a:off x="1515" y="3022"/>
              <a:ext cx="2571" cy="340"/>
            </a:xfrm>
            <a:custGeom>
              <a:avLst/>
              <a:gdLst>
                <a:gd name="T0" fmla="*/ 5038 w 2180"/>
                <a:gd name="T1" fmla="*/ 836 h 284"/>
                <a:gd name="T2" fmla="*/ 0 w 2180"/>
                <a:gd name="T3" fmla="*/ 836 h 284"/>
                <a:gd name="T4" fmla="*/ 1199 w 2180"/>
                <a:gd name="T5" fmla="*/ 0 h 284"/>
                <a:gd name="T6" fmla="*/ 5865 w 2180"/>
                <a:gd name="T7" fmla="*/ 0 h 284"/>
                <a:gd name="T8" fmla="*/ 5038 w 2180"/>
                <a:gd name="T9" fmla="*/ 836 h 2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80"/>
                <a:gd name="T16" fmla="*/ 0 h 284"/>
                <a:gd name="T17" fmla="*/ 2180 w 2180"/>
                <a:gd name="T18" fmla="*/ 284 h 2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80" h="284">
                  <a:moveTo>
                    <a:pt x="1872" y="284"/>
                  </a:moveTo>
                  <a:lnTo>
                    <a:pt x="0" y="284"/>
                  </a:lnTo>
                  <a:lnTo>
                    <a:pt x="446" y="0"/>
                  </a:lnTo>
                  <a:lnTo>
                    <a:pt x="2180" y="0"/>
                  </a:lnTo>
                  <a:lnTo>
                    <a:pt x="1872" y="284"/>
                  </a:lnTo>
                  <a:close/>
                </a:path>
              </a:pathLst>
            </a:custGeom>
            <a:gradFill rotWithShape="1">
              <a:gsLst>
                <a:gs pos="0">
                  <a:srgbClr val="004D00"/>
                </a:gs>
                <a:gs pos="50000">
                  <a:srgbClr val="007300"/>
                </a:gs>
                <a:gs pos="100000">
                  <a:srgbClr val="008A00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600">
                  <a:latin typeface="Times New Roman" pitchFamily="18" charset="0"/>
                  <a:cs typeface="Times New Roman" pitchFamily="18" charset="0"/>
                </a:rPr>
                <a:t>Научно-методический центр</a:t>
              </a:r>
            </a:p>
          </p:txBody>
        </p:sp>
        <p:sp>
          <p:nvSpPr>
            <p:cNvPr id="76825" name="Rectangle 25"/>
            <p:cNvSpPr>
              <a:spLocks noChangeArrowheads="1"/>
            </p:cNvSpPr>
            <p:nvPr/>
          </p:nvSpPr>
          <p:spPr bwMode="gray">
            <a:xfrm>
              <a:off x="3082" y="1787"/>
              <a:ext cx="1743" cy="192"/>
            </a:xfrm>
            <a:prstGeom prst="rect">
              <a:avLst/>
            </a:prstGeom>
            <a:gradFill rotWithShape="1">
              <a:gsLst>
                <a:gs pos="0">
                  <a:schemeClr val="accent2">
                    <a:gamma/>
                    <a:shade val="72549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7254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20" name="Rectangle 26"/>
            <p:cNvSpPr>
              <a:spLocks noChangeArrowheads="1"/>
            </p:cNvSpPr>
            <p:nvPr/>
          </p:nvSpPr>
          <p:spPr bwMode="gray">
            <a:xfrm>
              <a:off x="2556" y="2310"/>
              <a:ext cx="1900" cy="188"/>
            </a:xfrm>
            <a:prstGeom prst="rect">
              <a:avLst/>
            </a:prstGeom>
            <a:gradFill rotWithShape="1">
              <a:gsLst>
                <a:gs pos="0">
                  <a:srgbClr val="006A96"/>
                </a:gs>
                <a:gs pos="50000">
                  <a:srgbClr val="009AD9"/>
                </a:gs>
                <a:gs pos="100000">
                  <a:srgbClr val="00B8FF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ru-RU" sz="1600" b="1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76827" name="Freeform 27"/>
            <p:cNvSpPr>
              <a:spLocks/>
            </p:cNvSpPr>
            <p:nvPr/>
          </p:nvSpPr>
          <p:spPr bwMode="gray">
            <a:xfrm>
              <a:off x="2036" y="2494"/>
              <a:ext cx="2415" cy="343"/>
            </a:xfrm>
            <a:custGeom>
              <a:avLst/>
              <a:gdLst>
                <a:gd name="T0" fmla="*/ 1742 w 2048"/>
                <a:gd name="T1" fmla="*/ 286 h 286"/>
                <a:gd name="T2" fmla="*/ 0 w 2048"/>
                <a:gd name="T3" fmla="*/ 286 h 286"/>
                <a:gd name="T4" fmla="*/ 446 w 2048"/>
                <a:gd name="T5" fmla="*/ 0 h 286"/>
                <a:gd name="T6" fmla="*/ 2048 w 2048"/>
                <a:gd name="T7" fmla="*/ 0 h 286"/>
                <a:gd name="T8" fmla="*/ 1742 w 2048"/>
                <a:gd name="T9" fmla="*/ 286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48" h="286">
                  <a:moveTo>
                    <a:pt x="1742" y="286"/>
                  </a:moveTo>
                  <a:lnTo>
                    <a:pt x="0" y="286"/>
                  </a:lnTo>
                  <a:lnTo>
                    <a:pt x="446" y="0"/>
                  </a:lnTo>
                  <a:lnTo>
                    <a:pt x="2048" y="0"/>
                  </a:lnTo>
                  <a:lnTo>
                    <a:pt x="1742" y="28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shade val="30000"/>
                    <a:satMod val="115000"/>
                  </a:schemeClr>
                </a:gs>
                <a:gs pos="50000">
                  <a:schemeClr val="accent5">
                    <a:shade val="67500"/>
                    <a:satMod val="115000"/>
                  </a:schemeClr>
                </a:gs>
                <a:gs pos="100000">
                  <a:schemeClr val="accent5"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noFill/>
            </a:ln>
            <a:extLst/>
          </p:spPr>
          <p:txBody>
            <a:bodyPr/>
            <a:lstStyle/>
            <a:p>
              <a:pPr algn="ctr">
                <a:defRPr/>
              </a:pPr>
              <a:r>
                <a:rPr lang="ru-RU" sz="1600" dirty="0">
                  <a:latin typeface="Times New Roman" pitchFamily="18" charset="0"/>
                  <a:cs typeface="Times New Roman" pitchFamily="18" charset="0"/>
                </a:rPr>
                <a:t>Центр анализа и обобщения</a:t>
              </a:r>
            </a:p>
          </p:txBody>
        </p:sp>
        <p:sp>
          <p:nvSpPr>
            <p:cNvPr id="76828" name="Rectangle 28"/>
            <p:cNvSpPr>
              <a:spLocks noChangeArrowheads="1"/>
            </p:cNvSpPr>
            <p:nvPr/>
          </p:nvSpPr>
          <p:spPr bwMode="gray">
            <a:xfrm>
              <a:off x="2038" y="2836"/>
              <a:ext cx="2056" cy="18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b="1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29723" name="Rectangle 29"/>
            <p:cNvSpPr>
              <a:spLocks noChangeArrowheads="1"/>
            </p:cNvSpPr>
            <p:nvPr/>
          </p:nvSpPr>
          <p:spPr bwMode="gray">
            <a:xfrm>
              <a:off x="1525" y="3342"/>
              <a:ext cx="2213" cy="187"/>
            </a:xfrm>
            <a:prstGeom prst="rect">
              <a:avLst/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ru-RU" sz="1600" b="1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Методический кабинет: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22" name="AutoShape 3"/>
          <p:cNvSpPr>
            <a:spLocks noChangeArrowheads="1"/>
          </p:cNvSpPr>
          <p:nvPr/>
        </p:nvSpPr>
        <p:spPr bwMode="auto">
          <a:xfrm>
            <a:off x="5562600" y="3095625"/>
            <a:ext cx="2867025" cy="1690688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ru-RU">
              <a:latin typeface="Verdana" pitchFamily="34" charset="0"/>
            </a:endParaRPr>
          </a:p>
        </p:txBody>
      </p:sp>
      <p:sp>
        <p:nvSpPr>
          <p:cNvPr id="30723" name="AutoShape 5"/>
          <p:cNvSpPr>
            <a:spLocks noChangeArrowheads="1"/>
          </p:cNvSpPr>
          <p:nvPr/>
        </p:nvSpPr>
        <p:spPr bwMode="auto">
          <a:xfrm>
            <a:off x="642938" y="3095625"/>
            <a:ext cx="2786062" cy="1690688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ru-RU">
              <a:latin typeface="Verdana" pitchFamily="34" charset="0"/>
            </a:endParaRPr>
          </a:p>
        </p:txBody>
      </p:sp>
      <p:sp>
        <p:nvSpPr>
          <p:cNvPr id="30724" name="Text Box 6"/>
          <p:cNvSpPr txBox="1">
            <a:spLocks noChangeArrowheads="1"/>
          </p:cNvSpPr>
          <p:nvPr/>
        </p:nvSpPr>
        <p:spPr bwMode="auto">
          <a:xfrm>
            <a:off x="642938" y="3295650"/>
            <a:ext cx="26336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Совершенствование методической работы в ДОУ</a:t>
            </a:r>
            <a:endParaRPr lang="en-US" sz="20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16" name="Freeform 8"/>
          <p:cNvSpPr>
            <a:spLocks/>
          </p:cNvSpPr>
          <p:nvPr/>
        </p:nvSpPr>
        <p:spPr bwMode="gray">
          <a:xfrm>
            <a:off x="3222625" y="2998788"/>
            <a:ext cx="903288" cy="1241425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31765"/>
                  <a:invGamma/>
                </a:schemeClr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0726" name="AutoShape 9"/>
          <p:cNvSpPr>
            <a:spLocks noChangeAspect="1" noChangeArrowheads="1" noTextEdit="1"/>
          </p:cNvSpPr>
          <p:nvPr/>
        </p:nvSpPr>
        <p:spPr bwMode="gray">
          <a:xfrm flipH="1">
            <a:off x="4868863" y="2995613"/>
            <a:ext cx="909637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3018" name="Freeform 10"/>
          <p:cNvSpPr>
            <a:spLocks/>
          </p:cNvSpPr>
          <p:nvPr/>
        </p:nvSpPr>
        <p:spPr bwMode="gray">
          <a:xfrm flipH="1">
            <a:off x="4875213" y="2998788"/>
            <a:ext cx="903287" cy="1241425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31765"/>
                  <a:invGamma/>
                </a:schemeClr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grpSp>
        <p:nvGrpSpPr>
          <p:cNvPr id="30728" name="Group 11"/>
          <p:cNvGrpSpPr>
            <a:grpSpLocks/>
          </p:cNvGrpSpPr>
          <p:nvPr/>
        </p:nvGrpSpPr>
        <p:grpSpPr bwMode="auto">
          <a:xfrm>
            <a:off x="3048000" y="1371600"/>
            <a:ext cx="2998788" cy="1601788"/>
            <a:chOff x="1997" y="1314"/>
            <a:chExt cx="1889" cy="1009"/>
          </a:xfrm>
        </p:grpSpPr>
        <p:grpSp>
          <p:nvGrpSpPr>
            <p:cNvPr id="30731" name="Group 12"/>
            <p:cNvGrpSpPr>
              <a:grpSpLocks/>
            </p:cNvGrpSpPr>
            <p:nvPr/>
          </p:nvGrpSpPr>
          <p:grpSpPr bwMode="auto">
            <a:xfrm>
              <a:off x="1997" y="1404"/>
              <a:ext cx="1889" cy="919"/>
              <a:chOff x="1973" y="1027"/>
              <a:chExt cx="1926" cy="937"/>
            </a:xfrm>
          </p:grpSpPr>
          <p:sp>
            <p:nvSpPr>
              <p:cNvPr id="43021" name="Oval 13"/>
              <p:cNvSpPr>
                <a:spLocks noChangeArrowheads="1"/>
              </p:cNvSpPr>
              <p:nvPr/>
            </p:nvSpPr>
            <p:spPr bwMode="gray">
              <a:xfrm>
                <a:off x="1994" y="1057"/>
                <a:ext cx="1905" cy="90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8627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3022" name="Oval 14"/>
              <p:cNvSpPr>
                <a:spLocks noChangeArrowheads="1"/>
              </p:cNvSpPr>
              <p:nvPr/>
            </p:nvSpPr>
            <p:spPr bwMode="gray">
              <a:xfrm>
                <a:off x="1973" y="1027"/>
                <a:ext cx="1905" cy="907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44314"/>
                      <a:invGamma/>
                    </a:schemeClr>
                  </a:gs>
                  <a:gs pos="100000">
                    <a:schemeClr val="hlink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43023" name="Oval 15"/>
            <p:cNvSpPr>
              <a:spLocks noChangeArrowheads="1"/>
            </p:cNvSpPr>
            <p:nvPr/>
          </p:nvSpPr>
          <p:spPr bwMode="gray">
            <a:xfrm>
              <a:off x="2086" y="1314"/>
              <a:ext cx="1691" cy="845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3024" name="Oval 16"/>
            <p:cNvSpPr>
              <a:spLocks noChangeArrowheads="1"/>
            </p:cNvSpPr>
            <p:nvPr/>
          </p:nvSpPr>
          <p:spPr bwMode="gray">
            <a:xfrm>
              <a:off x="2108" y="1319"/>
              <a:ext cx="1650" cy="824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34902"/>
                    <a:invGamma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3025" name="Oval 17"/>
            <p:cNvSpPr>
              <a:spLocks noChangeArrowheads="1"/>
            </p:cNvSpPr>
            <p:nvPr/>
          </p:nvSpPr>
          <p:spPr bwMode="gray">
            <a:xfrm>
              <a:off x="2125" y="1327"/>
              <a:ext cx="1570" cy="770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79216"/>
                    <a:invGamma/>
                  </a:schemeClr>
                </a:gs>
                <a:gs pos="100000">
                  <a:schemeClr val="accent1">
                    <a:alpha val="48000"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3026" name="Oval 18"/>
            <p:cNvSpPr>
              <a:spLocks noChangeArrowheads="1"/>
            </p:cNvSpPr>
            <p:nvPr/>
          </p:nvSpPr>
          <p:spPr bwMode="gray">
            <a:xfrm>
              <a:off x="2208" y="1344"/>
              <a:ext cx="1382" cy="624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>
                    <a:alpha val="38000"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30729" name="Text Box 19"/>
          <p:cNvSpPr txBox="1">
            <a:spLocks noChangeArrowheads="1"/>
          </p:cNvSpPr>
          <p:nvPr/>
        </p:nvSpPr>
        <p:spPr bwMode="auto">
          <a:xfrm>
            <a:off x="3886200" y="1571625"/>
            <a:ext cx="1071563" cy="461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ru-RU" sz="2400" b="1">
                <a:solidFill>
                  <a:srgbClr val="000000"/>
                </a:solidFill>
              </a:rPr>
              <a:t>Цель:</a:t>
            </a:r>
            <a:endParaRPr lang="en-US" sz="2400" b="1">
              <a:solidFill>
                <a:srgbClr val="000000"/>
              </a:solidFill>
            </a:endParaRPr>
          </a:p>
        </p:txBody>
      </p:sp>
      <p:sp>
        <p:nvSpPr>
          <p:cNvPr id="30730" name="Text Box 20"/>
          <p:cNvSpPr txBox="1">
            <a:spLocks noChangeArrowheads="1"/>
          </p:cNvSpPr>
          <p:nvPr/>
        </p:nvSpPr>
        <p:spPr bwMode="auto">
          <a:xfrm>
            <a:off x="5810250" y="3352800"/>
            <a:ext cx="26193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Создание единого информационного и методического пространства</a:t>
            </a:r>
            <a:endParaRPr lang="en-US" sz="1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58175" cy="9286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Задачи методического кабинета: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46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70702" name="AutoShape 46"/>
          <p:cNvSpPr>
            <a:spLocks noChangeArrowheads="1"/>
          </p:cNvSpPr>
          <p:nvPr/>
        </p:nvSpPr>
        <p:spPr bwMode="ltGray">
          <a:xfrm rot="5400000">
            <a:off x="-2422526" y="1474788"/>
            <a:ext cx="4824413" cy="4770438"/>
          </a:xfrm>
          <a:custGeom>
            <a:avLst/>
            <a:gdLst>
              <a:gd name="G0" fmla="+- 10478 0 0"/>
              <a:gd name="G1" fmla="+- -11739500 0 0"/>
              <a:gd name="G2" fmla="+- 0 0 -11739500"/>
              <a:gd name="T0" fmla="*/ 0 256 1"/>
              <a:gd name="T1" fmla="*/ 180 256 1"/>
              <a:gd name="G3" fmla="+- -11739500 T0 T1"/>
              <a:gd name="T2" fmla="*/ 0 256 1"/>
              <a:gd name="T3" fmla="*/ 90 256 1"/>
              <a:gd name="G4" fmla="+- -11739500 T2 T3"/>
              <a:gd name="G5" fmla="*/ G4 2 1"/>
              <a:gd name="T4" fmla="*/ 90 256 1"/>
              <a:gd name="T5" fmla="*/ 0 256 1"/>
              <a:gd name="G6" fmla="+- -11739500 T4 T5"/>
              <a:gd name="G7" fmla="*/ G6 2 1"/>
              <a:gd name="G8" fmla="abs -1173950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478"/>
              <a:gd name="G18" fmla="*/ 10478 1 2"/>
              <a:gd name="G19" fmla="+- G18 5400 0"/>
              <a:gd name="G20" fmla="cos G19 -11739500"/>
              <a:gd name="G21" fmla="sin G19 -11739500"/>
              <a:gd name="G22" fmla="+- G20 10800 0"/>
              <a:gd name="G23" fmla="+- G21 10800 0"/>
              <a:gd name="G24" fmla="+- 10800 0 G20"/>
              <a:gd name="G25" fmla="+- 10478 10800 0"/>
              <a:gd name="G26" fmla="?: G9 G17 G25"/>
              <a:gd name="G27" fmla="?: G9 0 21600"/>
              <a:gd name="G28" fmla="cos 10800 -11739500"/>
              <a:gd name="G29" fmla="sin 10800 -11739500"/>
              <a:gd name="G30" fmla="sin 10478 -11739500"/>
              <a:gd name="G31" fmla="+- G28 10800 0"/>
              <a:gd name="G32" fmla="+- G29 10800 0"/>
              <a:gd name="G33" fmla="+- G30 10800 0"/>
              <a:gd name="G34" fmla="?: G4 0 G31"/>
              <a:gd name="G35" fmla="?: -11739500 G34 0"/>
              <a:gd name="G36" fmla="?: G6 G35 G31"/>
              <a:gd name="G37" fmla="+- 21600 0 G36"/>
              <a:gd name="G38" fmla="?: G4 0 G33"/>
              <a:gd name="G39" fmla="?: -1173950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62 w 21600"/>
              <a:gd name="T15" fmla="*/ 10638 h 21600"/>
              <a:gd name="T16" fmla="*/ 10800 w 21600"/>
              <a:gd name="T17" fmla="*/ 322 h 21600"/>
              <a:gd name="T18" fmla="*/ 21438 w 21600"/>
              <a:gd name="T19" fmla="*/ 10638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1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-1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gradFill rotWithShape="1">
            <a:gsLst>
              <a:gs pos="0">
                <a:schemeClr val="bg2">
                  <a:gamma/>
                  <a:tint val="45490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tint val="4549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1748" name="AutoShape 47"/>
          <p:cNvSpPr>
            <a:spLocks noChangeArrowheads="1"/>
          </p:cNvSpPr>
          <p:nvPr/>
        </p:nvSpPr>
        <p:spPr bwMode="ltGray">
          <a:xfrm rot="5400000" flipH="1">
            <a:off x="-2016918" y="1910556"/>
            <a:ext cx="4032250" cy="39290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3"/>
                  <a:pt x="10855" y="10769"/>
                  <a:pt x="10856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gradFill rotWithShape="1">
            <a:gsLst>
              <a:gs pos="0">
                <a:srgbClr val="1B9AD9">
                  <a:alpha val="35999"/>
                </a:srgbClr>
              </a:gs>
              <a:gs pos="100000">
                <a:srgbClr val="B2DDF2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1749" name="AutoShape 48"/>
          <p:cNvSpPr>
            <a:spLocks noChangeArrowheads="1"/>
          </p:cNvSpPr>
          <p:nvPr/>
        </p:nvSpPr>
        <p:spPr bwMode="gray">
          <a:xfrm>
            <a:off x="1857375" y="5214938"/>
            <a:ext cx="4830763" cy="7366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ru-RU" sz="1600" b="1">
                <a:latin typeface="Times New Roman" pitchFamily="18" charset="0"/>
                <a:cs typeface="Times New Roman" pitchFamily="18" charset="0"/>
              </a:rPr>
              <a:t>Распространение опыта работы лучших </a:t>
            </a:r>
          </a:p>
          <a:p>
            <a:pPr eaLnBrk="0" hangingPunct="0"/>
            <a:r>
              <a:rPr lang="ru-RU" sz="1600" b="1">
                <a:latin typeface="Times New Roman" pitchFamily="18" charset="0"/>
                <a:cs typeface="Times New Roman" pitchFamily="18" charset="0"/>
              </a:rPr>
              <a:t>педагогов ДОУ.</a:t>
            </a:r>
          </a:p>
        </p:txBody>
      </p:sp>
      <p:sp>
        <p:nvSpPr>
          <p:cNvPr id="31750" name="AutoShape 49"/>
          <p:cNvSpPr>
            <a:spLocks noChangeArrowheads="1"/>
          </p:cNvSpPr>
          <p:nvPr/>
        </p:nvSpPr>
        <p:spPr bwMode="gray">
          <a:xfrm>
            <a:off x="2317750" y="4149725"/>
            <a:ext cx="4775200" cy="928688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ru-RU" sz="16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en-US" sz="1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51" name="AutoShape 50"/>
          <p:cNvSpPr>
            <a:spLocks noChangeArrowheads="1"/>
          </p:cNvSpPr>
          <p:nvPr/>
        </p:nvSpPr>
        <p:spPr bwMode="gray">
          <a:xfrm>
            <a:off x="2438400" y="3286125"/>
            <a:ext cx="5205413" cy="681038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 sz="1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52" name="AutoShape 51"/>
          <p:cNvSpPr>
            <a:spLocks noChangeArrowheads="1"/>
          </p:cNvSpPr>
          <p:nvPr/>
        </p:nvSpPr>
        <p:spPr bwMode="gray">
          <a:xfrm>
            <a:off x="2357438" y="2214563"/>
            <a:ext cx="4806950" cy="865187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 sz="1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53" name="AutoShape 52"/>
          <p:cNvSpPr>
            <a:spLocks noChangeArrowheads="1"/>
          </p:cNvSpPr>
          <p:nvPr/>
        </p:nvSpPr>
        <p:spPr bwMode="gray">
          <a:xfrm>
            <a:off x="1643063" y="1428750"/>
            <a:ext cx="4872037" cy="714375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ru-RU" sz="1600" b="1">
                <a:latin typeface="Times New Roman" pitchFamily="18" charset="0"/>
                <a:cs typeface="Times New Roman" pitchFamily="18" charset="0"/>
              </a:rPr>
              <a:t>Создание условий для непрерывного повышения</a:t>
            </a:r>
          </a:p>
          <a:p>
            <a:pPr eaLnBrk="0" hangingPunct="0"/>
            <a:r>
              <a:rPr lang="ru-RU" sz="1600" b="1">
                <a:latin typeface="Times New Roman" pitchFamily="18" charset="0"/>
                <a:cs typeface="Times New Roman" pitchFamily="18" charset="0"/>
              </a:rPr>
              <a:t> квалификации педагогических работников. </a:t>
            </a:r>
          </a:p>
          <a:p>
            <a:pPr eaLnBrk="0" hangingPunct="0"/>
            <a:endParaRPr lang="ru-RU" sz="1600" b="1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53"/>
          <p:cNvGrpSpPr>
            <a:grpSpLocks/>
          </p:cNvGrpSpPr>
          <p:nvPr/>
        </p:nvGrpSpPr>
        <p:grpSpPr bwMode="auto">
          <a:xfrm>
            <a:off x="1089025" y="1598613"/>
            <a:ext cx="506413" cy="519112"/>
            <a:chOff x="2078" y="1596"/>
            <a:chExt cx="1615" cy="1785"/>
          </a:xfrm>
        </p:grpSpPr>
        <p:sp>
          <p:nvSpPr>
            <p:cNvPr id="3178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78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712" name="Oval 56"/>
            <p:cNvSpPr>
              <a:spLocks noChangeArrowheads="1"/>
            </p:cNvSpPr>
            <p:nvPr/>
          </p:nvSpPr>
          <p:spPr bwMode="gray">
            <a:xfrm>
              <a:off x="2255" y="1858"/>
              <a:ext cx="1261" cy="126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179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70714" name="Oval 58"/>
            <p:cNvSpPr>
              <a:spLocks noChangeArrowheads="1"/>
            </p:cNvSpPr>
            <p:nvPr/>
          </p:nvSpPr>
          <p:spPr bwMode="gray">
            <a:xfrm>
              <a:off x="2336" y="1940"/>
              <a:ext cx="1099" cy="109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1792" name="Oval 59"/>
            <p:cNvSpPr>
              <a:spLocks noChangeArrowheads="1"/>
            </p:cNvSpPr>
            <p:nvPr/>
          </p:nvSpPr>
          <p:spPr bwMode="gray">
            <a:xfrm>
              <a:off x="2078" y="1596"/>
              <a:ext cx="1615" cy="1785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r>
                <a:rPr lang="ru-RU"/>
                <a:t>1</a:t>
              </a:r>
            </a:p>
          </p:txBody>
        </p:sp>
      </p:grpSp>
      <p:grpSp>
        <p:nvGrpSpPr>
          <p:cNvPr id="3" name="Group 60"/>
          <p:cNvGrpSpPr>
            <a:grpSpLocks/>
          </p:cNvGrpSpPr>
          <p:nvPr/>
        </p:nvGrpSpPr>
        <p:grpSpPr bwMode="auto">
          <a:xfrm>
            <a:off x="1879600" y="2627313"/>
            <a:ext cx="482600" cy="520700"/>
            <a:chOff x="1647" y="1387"/>
            <a:chExt cx="2046" cy="2201"/>
          </a:xfrm>
        </p:grpSpPr>
        <p:sp>
          <p:nvSpPr>
            <p:cNvPr id="31781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782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719" name="Oval 63"/>
            <p:cNvSpPr>
              <a:spLocks noChangeArrowheads="1"/>
            </p:cNvSpPr>
            <p:nvPr/>
          </p:nvSpPr>
          <p:spPr bwMode="gray">
            <a:xfrm>
              <a:off x="2253" y="1857"/>
              <a:ext cx="1265" cy="12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1784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70721" name="Oval 65"/>
            <p:cNvSpPr>
              <a:spLocks noChangeArrowheads="1"/>
            </p:cNvSpPr>
            <p:nvPr/>
          </p:nvSpPr>
          <p:spPr bwMode="gray">
            <a:xfrm>
              <a:off x="2340" y="1937"/>
              <a:ext cx="1090" cy="110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1786" name="Oval 66"/>
            <p:cNvSpPr>
              <a:spLocks noChangeArrowheads="1"/>
            </p:cNvSpPr>
            <p:nvPr/>
          </p:nvSpPr>
          <p:spPr bwMode="gray">
            <a:xfrm>
              <a:off x="1647" y="1387"/>
              <a:ext cx="2046" cy="2201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r>
                <a:rPr lang="ru-RU"/>
                <a:t>2</a:t>
              </a:r>
            </a:p>
          </p:txBody>
        </p:sp>
      </p:grpSp>
      <p:grpSp>
        <p:nvGrpSpPr>
          <p:cNvPr id="4" name="Group 67"/>
          <p:cNvGrpSpPr>
            <a:grpSpLocks/>
          </p:cNvGrpSpPr>
          <p:nvPr/>
        </p:nvGrpSpPr>
        <p:grpSpPr bwMode="auto">
          <a:xfrm>
            <a:off x="2041525" y="3452813"/>
            <a:ext cx="473075" cy="520700"/>
            <a:chOff x="1691" y="1333"/>
            <a:chExt cx="2002" cy="2201"/>
          </a:xfrm>
        </p:grpSpPr>
        <p:sp>
          <p:nvSpPr>
            <p:cNvPr id="31775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776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726" name="Oval 70"/>
            <p:cNvSpPr>
              <a:spLocks noChangeArrowheads="1"/>
            </p:cNvSpPr>
            <p:nvPr/>
          </p:nvSpPr>
          <p:spPr bwMode="gray">
            <a:xfrm>
              <a:off x="2255" y="1856"/>
              <a:ext cx="1263" cy="12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1778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70728" name="Oval 72"/>
            <p:cNvSpPr>
              <a:spLocks noChangeArrowheads="1"/>
            </p:cNvSpPr>
            <p:nvPr/>
          </p:nvSpPr>
          <p:spPr bwMode="gray">
            <a:xfrm>
              <a:off x="2336" y="1937"/>
              <a:ext cx="1095" cy="110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1780" name="Oval 73"/>
            <p:cNvSpPr>
              <a:spLocks noChangeArrowheads="1"/>
            </p:cNvSpPr>
            <p:nvPr/>
          </p:nvSpPr>
          <p:spPr bwMode="gray">
            <a:xfrm>
              <a:off x="1691" y="1333"/>
              <a:ext cx="2002" cy="2201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r>
                <a:rPr lang="ru-RU"/>
                <a:t>3</a:t>
              </a:r>
            </a:p>
          </p:txBody>
        </p:sp>
      </p:grpSp>
      <p:grpSp>
        <p:nvGrpSpPr>
          <p:cNvPr id="5" name="Group 74"/>
          <p:cNvGrpSpPr>
            <a:grpSpLocks/>
          </p:cNvGrpSpPr>
          <p:nvPr/>
        </p:nvGrpSpPr>
        <p:grpSpPr bwMode="auto">
          <a:xfrm>
            <a:off x="1963738" y="4303713"/>
            <a:ext cx="474662" cy="520700"/>
            <a:chOff x="2004" y="1387"/>
            <a:chExt cx="2012" cy="2201"/>
          </a:xfrm>
        </p:grpSpPr>
        <p:sp>
          <p:nvSpPr>
            <p:cNvPr id="31769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770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733" name="Oval 77"/>
            <p:cNvSpPr>
              <a:spLocks noChangeArrowheads="1"/>
            </p:cNvSpPr>
            <p:nvPr/>
          </p:nvSpPr>
          <p:spPr bwMode="gray">
            <a:xfrm>
              <a:off x="2253" y="1857"/>
              <a:ext cx="1265" cy="12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1772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70735" name="Oval 79"/>
            <p:cNvSpPr>
              <a:spLocks noChangeArrowheads="1"/>
            </p:cNvSpPr>
            <p:nvPr/>
          </p:nvSpPr>
          <p:spPr bwMode="gray">
            <a:xfrm>
              <a:off x="2334" y="1937"/>
              <a:ext cx="1097" cy="110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1774" name="Oval 80"/>
            <p:cNvSpPr>
              <a:spLocks noChangeArrowheads="1"/>
            </p:cNvSpPr>
            <p:nvPr/>
          </p:nvSpPr>
          <p:spPr bwMode="gray">
            <a:xfrm>
              <a:off x="2004" y="1387"/>
              <a:ext cx="2012" cy="2201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r>
                <a:rPr lang="ru-RU"/>
                <a:t>4</a:t>
              </a:r>
            </a:p>
          </p:txBody>
        </p:sp>
      </p:grp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1385888" y="5078413"/>
            <a:ext cx="493712" cy="520700"/>
            <a:chOff x="1449" y="1387"/>
            <a:chExt cx="2244" cy="2201"/>
          </a:xfrm>
        </p:grpSpPr>
        <p:sp>
          <p:nvSpPr>
            <p:cNvPr id="31763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764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740" name="Oval 84"/>
            <p:cNvSpPr>
              <a:spLocks noChangeArrowheads="1"/>
            </p:cNvSpPr>
            <p:nvPr/>
          </p:nvSpPr>
          <p:spPr bwMode="gray">
            <a:xfrm>
              <a:off x="2257" y="1857"/>
              <a:ext cx="1255" cy="12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1766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70742" name="Oval 86"/>
            <p:cNvSpPr>
              <a:spLocks noChangeArrowheads="1"/>
            </p:cNvSpPr>
            <p:nvPr/>
          </p:nvSpPr>
          <p:spPr bwMode="gray">
            <a:xfrm>
              <a:off x="2336" y="1937"/>
              <a:ext cx="1097" cy="110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1768" name="Oval 87"/>
            <p:cNvSpPr>
              <a:spLocks noChangeArrowheads="1"/>
            </p:cNvSpPr>
            <p:nvPr/>
          </p:nvSpPr>
          <p:spPr bwMode="gray">
            <a:xfrm>
              <a:off x="1449" y="1387"/>
              <a:ext cx="2244" cy="2201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r>
                <a:rPr lang="ru-RU"/>
                <a:t>5</a:t>
              </a:r>
            </a:p>
          </p:txBody>
        </p:sp>
      </p:grpSp>
      <p:sp>
        <p:nvSpPr>
          <p:cNvPr id="31759" name="Rectangle 54"/>
          <p:cNvSpPr>
            <a:spLocks noChangeArrowheads="1"/>
          </p:cNvSpPr>
          <p:nvPr/>
        </p:nvSpPr>
        <p:spPr bwMode="auto">
          <a:xfrm>
            <a:off x="2643188" y="2214563"/>
            <a:ext cx="43021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latin typeface="Times New Roman" pitchFamily="18" charset="0"/>
                <a:cs typeface="Times New Roman" pitchFamily="18" charset="0"/>
              </a:rPr>
              <a:t>Создание условий для обучения всех участников образовательного процесса новым технологиям обучения и воспитания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1760" name="Rectangle 55"/>
          <p:cNvSpPr>
            <a:spLocks noChangeArrowheads="1"/>
          </p:cNvSpPr>
          <p:nvPr/>
        </p:nvSpPr>
        <p:spPr bwMode="auto">
          <a:xfrm>
            <a:off x="2627313" y="3357563"/>
            <a:ext cx="4824412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latin typeface="Times New Roman" pitchFamily="18" charset="0"/>
                <a:cs typeface="Times New Roman" pitchFamily="18" charset="0"/>
              </a:rPr>
              <a:t>Диагностирование запросов и корректировка методических затруднений педагогов.</a:t>
            </a:r>
          </a:p>
          <a:p>
            <a:endParaRPr lang="ru-RU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61" name="Rectangle 56"/>
          <p:cNvSpPr>
            <a:spLocks noChangeArrowheads="1"/>
          </p:cNvSpPr>
          <p:nvPr/>
        </p:nvSpPr>
        <p:spPr bwMode="auto">
          <a:xfrm>
            <a:off x="2555875" y="4149725"/>
            <a:ext cx="45720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latin typeface="Times New Roman" pitchFamily="18" charset="0"/>
                <a:cs typeface="Times New Roman" pitchFamily="18" charset="0"/>
              </a:rPr>
              <a:t>Развитие и поддержка инициативы педагогов, стремления к творческому росту, проявления своей педагогической индивидуальности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b="1">
              <a:latin typeface="Times New Roman" pitchFamily="18" charset="0"/>
            </a:endParaRPr>
          </a:p>
        </p:txBody>
      </p:sp>
      <p:sp>
        <p:nvSpPr>
          <p:cNvPr id="31762" name="Rectangle 57"/>
          <p:cNvSpPr>
            <a:spLocks noChangeArrowheads="1"/>
          </p:cNvSpPr>
          <p:nvPr/>
        </p:nvSpPr>
        <p:spPr bwMode="auto">
          <a:xfrm>
            <a:off x="1928813" y="5214938"/>
            <a:ext cx="4572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Times New Roman" pitchFamily="18" charset="0"/>
              </a:rPr>
              <a:t>  </a:t>
            </a:r>
            <a:endParaRPr lang="en-US" b="1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Методический кабинет – принципы организации:</a:t>
            </a:r>
            <a:endParaRPr lang="en-US" sz="2400" dirty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000628" y="3643314"/>
            <a:ext cx="2163763" cy="1925191"/>
            <a:chOff x="720" y="1296"/>
            <a:chExt cx="1363" cy="1994"/>
          </a:xfrm>
          <a:solidFill>
            <a:srgbClr val="00CC99"/>
          </a:solidFill>
          <a:effectLst>
            <a:reflection blurRad="6350" stA="52000" endA="300" endPos="35000" dir="5400000" sy="-100000" algn="bl" rotWithShape="0"/>
          </a:effectLst>
          <a:scene3d>
            <a:camera prst="isometricOffAxis2Left"/>
            <a:lightRig rig="soft" dir="t">
              <a:rot lat="0" lon="0" rev="0"/>
            </a:lightRig>
          </a:scene3d>
        </p:grpSpPr>
        <p:sp>
          <p:nvSpPr>
            <p:cNvPr id="67588" name="AutoShape 4"/>
            <p:cNvSpPr>
              <a:spLocks noChangeArrowheads="1"/>
            </p:cNvSpPr>
            <p:nvPr/>
          </p:nvSpPr>
          <p:spPr bwMode="gray">
            <a:xfrm>
              <a:off x="720" y="1490"/>
              <a:ext cx="1363" cy="1800"/>
            </a:xfrm>
            <a:prstGeom prst="roundRect">
              <a:avLst>
                <a:gd name="adj" fmla="val 17509"/>
              </a:avLst>
            </a:prstGeom>
            <a:grpFill/>
            <a:ln w="9525">
              <a:noFill/>
              <a:round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7589" name="AutoShape 5"/>
            <p:cNvSpPr>
              <a:spLocks noChangeArrowheads="1"/>
            </p:cNvSpPr>
            <p:nvPr/>
          </p:nvSpPr>
          <p:spPr bwMode="gray">
            <a:xfrm>
              <a:off x="741" y="1495"/>
              <a:ext cx="1322" cy="1766"/>
            </a:xfrm>
            <a:prstGeom prst="roundRect">
              <a:avLst>
                <a:gd name="adj" fmla="val 16667"/>
              </a:avLst>
            </a:prstGeom>
            <a:grpFill/>
            <a:ln w="9525">
              <a:noFill/>
              <a:round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7590" name="AutoShape 6"/>
            <p:cNvSpPr>
              <a:spLocks noChangeArrowheads="1"/>
            </p:cNvSpPr>
            <p:nvPr/>
          </p:nvSpPr>
          <p:spPr bwMode="gray">
            <a:xfrm>
              <a:off x="752" y="2795"/>
              <a:ext cx="1304" cy="447"/>
            </a:xfrm>
            <a:prstGeom prst="roundRect">
              <a:avLst>
                <a:gd name="adj" fmla="val 50000"/>
              </a:avLst>
            </a:prstGeom>
            <a:grpFill/>
            <a:ln w="9525">
              <a:noFill/>
              <a:round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7591" name="AutoShape 7"/>
            <p:cNvSpPr>
              <a:spLocks noChangeArrowheads="1"/>
            </p:cNvSpPr>
            <p:nvPr/>
          </p:nvSpPr>
          <p:spPr bwMode="gray">
            <a:xfrm>
              <a:off x="752" y="1509"/>
              <a:ext cx="1304" cy="446"/>
            </a:xfrm>
            <a:prstGeom prst="roundRect">
              <a:avLst>
                <a:gd name="adj" fmla="val 50000"/>
              </a:avLst>
            </a:prstGeom>
            <a:grpFill/>
            <a:ln w="9525">
              <a:noFill/>
              <a:round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1189" y="1296"/>
              <a:ext cx="405" cy="518"/>
              <a:chOff x="1289" y="582"/>
              <a:chExt cx="668" cy="854"/>
            </a:xfrm>
            <a:grpFill/>
          </p:grpSpPr>
          <p:sp>
            <p:nvSpPr>
              <p:cNvPr id="67595" name="Oval 11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grpFill/>
              <a:ln w="38100" algn="ctr">
                <a:noFill/>
                <a:round/>
                <a:headEnd/>
                <a:tailEnd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7596" name="Oval 12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pFill/>
              <a:ln w="9525" algn="ctr">
                <a:noFill/>
                <a:round/>
                <a:headEnd/>
                <a:tailEnd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txBody>
              <a:bodyPr vert="eaVert"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7597" name="Oval 13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845"/>
              </a:xfrm>
              <a:prstGeom prst="ellipse">
                <a:avLst/>
              </a:prstGeom>
              <a:grpFill/>
              <a:ln w="9525" algn="ctr">
                <a:noFill/>
                <a:round/>
                <a:headEnd/>
                <a:tailEnd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txBody>
              <a:bodyPr vert="eaVert"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7598" name="Oval 14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pFill/>
              <a:ln w="9525" algn="ctr">
                <a:noFill/>
                <a:round/>
                <a:headEnd/>
                <a:tailEnd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txBody>
              <a:bodyPr vert="eaVert"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7599" name="Oval 15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noFill/>
                <a:round/>
                <a:headEnd/>
                <a:tailEnd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txBody>
              <a:bodyPr vert="eaVert" wrap="none" anchor="ctr"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67600" name="Text Box 16"/>
            <p:cNvSpPr txBox="1">
              <a:spLocks noChangeArrowheads="1"/>
            </p:cNvSpPr>
            <p:nvPr/>
          </p:nvSpPr>
          <p:spPr bwMode="gray">
            <a:xfrm>
              <a:off x="1276" y="1354"/>
              <a:ext cx="209" cy="478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sz="2400" dirty="0">
                  <a:solidFill>
                    <a:srgbClr val="000000"/>
                  </a:solidFill>
                </a:rPr>
                <a:t>5</a:t>
              </a:r>
              <a:endParaRPr lang="en-US" dirty="0"/>
            </a:p>
          </p:txBody>
        </p:sp>
        <p:sp>
          <p:nvSpPr>
            <p:cNvPr id="67601" name="Text Box 17"/>
            <p:cNvSpPr txBox="1">
              <a:spLocks noChangeArrowheads="1"/>
            </p:cNvSpPr>
            <p:nvPr/>
          </p:nvSpPr>
          <p:spPr bwMode="gray">
            <a:xfrm>
              <a:off x="768" y="1776"/>
              <a:ext cx="1296" cy="733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sz="20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Принцип</a:t>
              </a:r>
            </a:p>
            <a:p>
              <a:pPr algn="ctr">
                <a:defRPr/>
              </a:pPr>
              <a:r>
                <a:rPr lang="ru-RU" sz="20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креативности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3357554" y="1071546"/>
            <a:ext cx="2166938" cy="2383239"/>
            <a:chOff x="2208" y="1217"/>
            <a:chExt cx="1365" cy="2621"/>
          </a:xfrm>
          <a:scene3d>
            <a:camera prst="isometricOffAxis2Left"/>
            <a:lightRig rig="soft" dir="t">
              <a:rot lat="0" lon="0" rev="0"/>
            </a:lightRig>
          </a:scene3d>
        </p:grpSpPr>
        <p:sp>
          <p:nvSpPr>
            <p:cNvPr id="67603" name="AutoShape 19"/>
            <p:cNvSpPr>
              <a:spLocks noChangeArrowheads="1"/>
            </p:cNvSpPr>
            <p:nvPr/>
          </p:nvSpPr>
          <p:spPr bwMode="gray">
            <a:xfrm>
              <a:off x="2208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34B034"/>
                </a:gs>
                <a:gs pos="100000">
                  <a:srgbClr val="3F8B4A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7604" name="AutoShape 20"/>
            <p:cNvSpPr>
              <a:spLocks noChangeArrowheads="1"/>
            </p:cNvSpPr>
            <p:nvPr/>
          </p:nvSpPr>
          <p:spPr bwMode="gray">
            <a:xfrm>
              <a:off x="2229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73E77E"/>
            </a:solidFill>
            <a:ln w="9525">
              <a:noFill/>
              <a:round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7605" name="AutoShape 21"/>
            <p:cNvSpPr>
              <a:spLocks noChangeArrowheads="1"/>
            </p:cNvSpPr>
            <p:nvPr/>
          </p:nvSpPr>
          <p:spPr bwMode="gray">
            <a:xfrm>
              <a:off x="2240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/>
                </a:gs>
                <a:gs pos="100000">
                  <a:srgbClr val="73E77E">
                    <a:gamma/>
                    <a:tint val="54510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7606" name="AutoShape 22"/>
            <p:cNvSpPr>
              <a:spLocks noChangeArrowheads="1"/>
            </p:cNvSpPr>
            <p:nvPr/>
          </p:nvSpPr>
          <p:spPr bwMode="gray">
            <a:xfrm>
              <a:off x="2240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>
                    <a:gamma/>
                    <a:tint val="33333"/>
                    <a:invGamma/>
                  </a:srgbClr>
                </a:gs>
                <a:gs pos="100000">
                  <a:srgbClr val="73E77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7607" name="Oval 23"/>
            <p:cNvSpPr>
              <a:spLocks noChangeArrowheads="1"/>
            </p:cNvSpPr>
            <p:nvPr/>
          </p:nvSpPr>
          <p:spPr bwMode="gray">
            <a:xfrm>
              <a:off x="2677" y="1296"/>
              <a:ext cx="405" cy="405"/>
            </a:xfrm>
            <a:prstGeom prst="ellipse">
              <a:avLst/>
            </a:prstGeom>
            <a:solidFill>
              <a:srgbClr val="333333"/>
            </a:solidFill>
            <a:ln w="38100" algn="ctr">
              <a:noFill/>
              <a:round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7608" name="Oval 24"/>
            <p:cNvSpPr>
              <a:spLocks noChangeArrowheads="1"/>
            </p:cNvSpPr>
            <p:nvPr/>
          </p:nvSpPr>
          <p:spPr bwMode="gray">
            <a:xfrm>
              <a:off x="2681" y="1299"/>
              <a:ext cx="392" cy="392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vert="eaVert"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7609" name="Oval 25"/>
            <p:cNvSpPr>
              <a:spLocks noChangeArrowheads="1"/>
            </p:cNvSpPr>
            <p:nvPr/>
          </p:nvSpPr>
          <p:spPr bwMode="gray">
            <a:xfrm>
              <a:off x="2686" y="1301"/>
              <a:ext cx="383" cy="38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vert="eaVert"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7610" name="Oval 26"/>
            <p:cNvSpPr>
              <a:spLocks noChangeArrowheads="1"/>
            </p:cNvSpPr>
            <p:nvPr/>
          </p:nvSpPr>
          <p:spPr bwMode="gray">
            <a:xfrm>
              <a:off x="2690" y="1217"/>
              <a:ext cx="328" cy="629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vert="eaVert"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7611" name="Oval 27"/>
            <p:cNvSpPr>
              <a:spLocks noChangeArrowheads="1"/>
            </p:cNvSpPr>
            <p:nvPr/>
          </p:nvSpPr>
          <p:spPr bwMode="gray">
            <a:xfrm>
              <a:off x="2703" y="1217"/>
              <a:ext cx="323" cy="290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vert="eaVert"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7612" name="Text Box 28"/>
            <p:cNvSpPr txBox="1">
              <a:spLocks noChangeArrowheads="1"/>
            </p:cNvSpPr>
            <p:nvPr/>
          </p:nvSpPr>
          <p:spPr bwMode="gray">
            <a:xfrm>
              <a:off x="2764" y="1354"/>
              <a:ext cx="209" cy="50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400" dirty="0">
                  <a:solidFill>
                    <a:srgbClr val="000000"/>
                  </a:solidFill>
                </a:rPr>
                <a:t>2</a:t>
              </a:r>
              <a:endParaRPr lang="en-US" dirty="0"/>
            </a:p>
          </p:txBody>
        </p:sp>
        <p:sp>
          <p:nvSpPr>
            <p:cNvPr id="67613" name="Text Box 29"/>
            <p:cNvSpPr txBox="1">
              <a:spLocks noChangeArrowheads="1"/>
            </p:cNvSpPr>
            <p:nvPr/>
          </p:nvSpPr>
          <p:spPr bwMode="gray">
            <a:xfrm>
              <a:off x="2256" y="1776"/>
              <a:ext cx="1296" cy="111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sz="20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Принцип</a:t>
              </a:r>
            </a:p>
            <a:p>
              <a:pPr algn="ctr">
                <a:defRPr/>
              </a:pPr>
              <a:r>
                <a:rPr lang="ru-RU" sz="20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научности и актуальности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7614" name="AutoShape 30"/>
            <p:cNvSpPr>
              <a:spLocks noChangeArrowheads="1"/>
            </p:cNvSpPr>
            <p:nvPr/>
          </p:nvSpPr>
          <p:spPr bwMode="gray">
            <a:xfrm>
              <a:off x="2210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58A4AE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7615" name="AutoShape 31"/>
            <p:cNvSpPr>
              <a:spLocks noChangeArrowheads="1"/>
            </p:cNvSpPr>
            <p:nvPr/>
          </p:nvSpPr>
          <p:spPr bwMode="gray">
            <a:xfrm>
              <a:off x="2238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2B2BB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5" name="Group 32"/>
          <p:cNvGrpSpPr>
            <a:grpSpLocks/>
          </p:cNvGrpSpPr>
          <p:nvPr/>
        </p:nvGrpSpPr>
        <p:grpSpPr bwMode="auto">
          <a:xfrm>
            <a:off x="5857884" y="1071664"/>
            <a:ext cx="2170113" cy="2454163"/>
            <a:chOff x="3692" y="1139"/>
            <a:chExt cx="1367" cy="2699"/>
          </a:xfrm>
          <a:scene3d>
            <a:camera prst="isometricOffAxis2Left"/>
            <a:lightRig rig="soft" dir="t">
              <a:rot lat="0" lon="0" rev="0"/>
            </a:lightRig>
          </a:scene3d>
        </p:grpSpPr>
        <p:sp>
          <p:nvSpPr>
            <p:cNvPr id="67617" name="AutoShape 33"/>
            <p:cNvSpPr>
              <a:spLocks noChangeArrowheads="1"/>
            </p:cNvSpPr>
            <p:nvPr/>
          </p:nvSpPr>
          <p:spPr bwMode="gray">
            <a:xfrm>
              <a:off x="3696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B59F43"/>
                </a:gs>
                <a:gs pos="100000">
                  <a:srgbClr val="8F8849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7618" name="AutoShape 34"/>
            <p:cNvSpPr>
              <a:spLocks noChangeArrowheads="1"/>
            </p:cNvSpPr>
            <p:nvPr/>
          </p:nvSpPr>
          <p:spPr bwMode="gray">
            <a:xfrm>
              <a:off x="3717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E9E065"/>
            </a:solidFill>
            <a:ln w="9525">
              <a:noFill/>
              <a:round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7619" name="AutoShape 35"/>
            <p:cNvSpPr>
              <a:spLocks noChangeArrowheads="1"/>
            </p:cNvSpPr>
            <p:nvPr/>
          </p:nvSpPr>
          <p:spPr bwMode="gray">
            <a:xfrm>
              <a:off x="3728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9E065"/>
                </a:gs>
                <a:gs pos="100000">
                  <a:srgbClr val="E9E065">
                    <a:gamma/>
                    <a:tint val="57647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7620" name="AutoShape 36"/>
            <p:cNvSpPr>
              <a:spLocks noChangeArrowheads="1"/>
            </p:cNvSpPr>
            <p:nvPr/>
          </p:nvSpPr>
          <p:spPr bwMode="gray">
            <a:xfrm>
              <a:off x="3728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9E065">
                    <a:gamma/>
                    <a:tint val="33333"/>
                    <a:invGamma/>
                  </a:srgbClr>
                </a:gs>
                <a:gs pos="100000">
                  <a:srgbClr val="E9E065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6" name="Group 37"/>
            <p:cNvGrpSpPr>
              <a:grpSpLocks/>
            </p:cNvGrpSpPr>
            <p:nvPr/>
          </p:nvGrpSpPr>
          <p:grpSpPr bwMode="auto">
            <a:xfrm>
              <a:off x="4165" y="1139"/>
              <a:ext cx="405" cy="629"/>
              <a:chOff x="1289" y="323"/>
              <a:chExt cx="668" cy="1036"/>
            </a:xfrm>
          </p:grpSpPr>
          <p:sp>
            <p:nvSpPr>
              <p:cNvPr id="67622" name="Oval 38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 w="38100" algn="ctr">
                <a:noFill/>
                <a:round/>
                <a:headEnd/>
                <a:tailEnd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7623" name="Oval 39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txBody>
              <a:bodyPr vert="eaVert"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7624" name="Oval 40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txBody>
              <a:bodyPr vert="eaVert"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7625" name="Oval 41"/>
              <p:cNvSpPr>
                <a:spLocks noChangeArrowheads="1"/>
              </p:cNvSpPr>
              <p:nvPr/>
            </p:nvSpPr>
            <p:spPr bwMode="gray">
              <a:xfrm>
                <a:off x="1311" y="323"/>
                <a:ext cx="600" cy="103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txBody>
              <a:bodyPr vert="eaVert"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7626" name="Oval 42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txBody>
              <a:bodyPr vert="eaVert" wrap="none" anchor="ctr"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67627" name="Text Box 43"/>
            <p:cNvSpPr txBox="1">
              <a:spLocks noChangeArrowheads="1"/>
            </p:cNvSpPr>
            <p:nvPr/>
          </p:nvSpPr>
          <p:spPr bwMode="gray">
            <a:xfrm>
              <a:off x="4277" y="1217"/>
              <a:ext cx="223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400" dirty="0">
                  <a:solidFill>
                    <a:srgbClr val="000000"/>
                  </a:solidFill>
                </a:rPr>
                <a:t>3</a:t>
              </a:r>
              <a:endParaRPr lang="en-US" dirty="0"/>
            </a:p>
          </p:txBody>
        </p:sp>
        <p:sp>
          <p:nvSpPr>
            <p:cNvPr id="67628" name="Text Box 44"/>
            <p:cNvSpPr txBox="1">
              <a:spLocks noChangeArrowheads="1"/>
            </p:cNvSpPr>
            <p:nvPr/>
          </p:nvSpPr>
          <p:spPr bwMode="gray">
            <a:xfrm>
              <a:off x="3744" y="1776"/>
              <a:ext cx="1296" cy="77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sz="20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Принцип</a:t>
              </a:r>
            </a:p>
            <a:p>
              <a:pPr algn="ctr">
                <a:defRPr/>
              </a:pPr>
              <a:r>
                <a:rPr lang="ru-RU" sz="20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наглядности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7629" name="AutoShape 45"/>
            <p:cNvSpPr>
              <a:spLocks noChangeArrowheads="1"/>
            </p:cNvSpPr>
            <p:nvPr/>
          </p:nvSpPr>
          <p:spPr bwMode="gray">
            <a:xfrm>
              <a:off x="3692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99BACC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7630" name="AutoShape 46"/>
            <p:cNvSpPr>
              <a:spLocks noChangeArrowheads="1"/>
            </p:cNvSpPr>
            <p:nvPr/>
          </p:nvSpPr>
          <p:spPr bwMode="gray">
            <a:xfrm>
              <a:off x="3720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C8DAD4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47" name="Group 3"/>
          <p:cNvGrpSpPr>
            <a:grpSpLocks/>
          </p:cNvGrpSpPr>
          <p:nvPr/>
        </p:nvGrpSpPr>
        <p:grpSpPr bwMode="auto">
          <a:xfrm>
            <a:off x="571472" y="1000108"/>
            <a:ext cx="2170113" cy="2454281"/>
            <a:chOff x="720" y="1296"/>
            <a:chExt cx="1367" cy="2542"/>
          </a:xfrm>
          <a:scene3d>
            <a:camera prst="isometricOffAxis2Left"/>
            <a:lightRig rig="soft" dir="t">
              <a:rot lat="0" lon="0" rev="0"/>
            </a:lightRig>
          </a:scene3d>
        </p:grpSpPr>
        <p:sp>
          <p:nvSpPr>
            <p:cNvPr id="48" name="AutoShape 4"/>
            <p:cNvSpPr>
              <a:spLocks noChangeArrowheads="1"/>
            </p:cNvSpPr>
            <p:nvPr/>
          </p:nvSpPr>
          <p:spPr bwMode="gray">
            <a:xfrm>
              <a:off x="720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9" name="AutoShape 5"/>
            <p:cNvSpPr>
              <a:spLocks noChangeArrowheads="1"/>
            </p:cNvSpPr>
            <p:nvPr/>
          </p:nvSpPr>
          <p:spPr bwMode="gray">
            <a:xfrm>
              <a:off x="741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3CA1E6"/>
            </a:solidFill>
            <a:ln w="9525">
              <a:noFill/>
              <a:round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0" name="AutoShape 6"/>
            <p:cNvSpPr>
              <a:spLocks noChangeArrowheads="1"/>
            </p:cNvSpPr>
            <p:nvPr/>
          </p:nvSpPr>
          <p:spPr bwMode="gray">
            <a:xfrm>
              <a:off x="752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alpha val="0"/>
                  </a:srgbClr>
                </a:gs>
                <a:gs pos="100000">
                  <a:srgbClr val="3CA1E6">
                    <a:gamma/>
                    <a:tint val="51373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" name="AutoShape 7"/>
            <p:cNvSpPr>
              <a:spLocks noChangeArrowheads="1"/>
            </p:cNvSpPr>
            <p:nvPr/>
          </p:nvSpPr>
          <p:spPr bwMode="gray">
            <a:xfrm>
              <a:off x="752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gamma/>
                    <a:tint val="33333"/>
                    <a:invGamma/>
                  </a:srgbClr>
                </a:gs>
                <a:gs pos="100000">
                  <a:srgbClr val="3CA1E6">
                    <a:alpha val="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2" name="AutoShape 8"/>
            <p:cNvSpPr>
              <a:spLocks noChangeArrowheads="1"/>
            </p:cNvSpPr>
            <p:nvPr/>
          </p:nvSpPr>
          <p:spPr bwMode="gray">
            <a:xfrm>
              <a:off x="724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729EB4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3" name="AutoShape 9"/>
            <p:cNvSpPr>
              <a:spLocks noChangeArrowheads="1"/>
            </p:cNvSpPr>
            <p:nvPr/>
          </p:nvSpPr>
          <p:spPr bwMode="gray">
            <a:xfrm>
              <a:off x="752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DAFD4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54" name="Group 10"/>
            <p:cNvGrpSpPr>
              <a:grpSpLocks/>
            </p:cNvGrpSpPr>
            <p:nvPr/>
          </p:nvGrpSpPr>
          <p:grpSpPr bwMode="auto">
            <a:xfrm>
              <a:off x="1189" y="1296"/>
              <a:ext cx="405" cy="538"/>
              <a:chOff x="1289" y="582"/>
              <a:chExt cx="668" cy="887"/>
            </a:xfrm>
          </p:grpSpPr>
          <p:sp>
            <p:nvSpPr>
              <p:cNvPr id="57" name="Oval 11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887"/>
              </a:xfrm>
              <a:prstGeom prst="ellipse">
                <a:avLst/>
              </a:prstGeom>
              <a:solidFill>
                <a:schemeClr val="bg1"/>
              </a:solidFill>
              <a:ln w="38100" algn="ctr">
                <a:noFill/>
                <a:round/>
                <a:headEnd/>
                <a:tailEnd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8" name="Oval 12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txBody>
              <a:bodyPr vert="eaVert"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9" name="Oval 13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txBody>
              <a:bodyPr vert="eaVert"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0" name="Oval 14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15" cy="71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txBody>
              <a:bodyPr vert="eaVert"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1" name="Oval 15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txBody>
              <a:bodyPr vert="eaVert" wrap="none" anchor="ctr"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55" name="Text Box 16"/>
            <p:cNvSpPr txBox="1">
              <a:spLocks noChangeArrowheads="1"/>
            </p:cNvSpPr>
            <p:nvPr/>
          </p:nvSpPr>
          <p:spPr bwMode="gray">
            <a:xfrm>
              <a:off x="1276" y="1354"/>
              <a:ext cx="209" cy="47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400" dirty="0">
                  <a:solidFill>
                    <a:srgbClr val="000000"/>
                  </a:solidFill>
                </a:rPr>
                <a:t>1</a:t>
              </a:r>
              <a:endParaRPr lang="en-US" dirty="0"/>
            </a:p>
          </p:txBody>
        </p:sp>
        <p:sp>
          <p:nvSpPr>
            <p:cNvPr id="56" name="Text Box 17"/>
            <p:cNvSpPr txBox="1">
              <a:spLocks noChangeArrowheads="1"/>
            </p:cNvSpPr>
            <p:nvPr/>
          </p:nvSpPr>
          <p:spPr bwMode="gray">
            <a:xfrm>
              <a:off x="768" y="1776"/>
              <a:ext cx="1296" cy="137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>
              <a:spAutoFit/>
            </a:bodyPr>
            <a:lstStyle/>
            <a:p>
              <a:pPr algn="ctr">
                <a:defRPr/>
              </a:pPr>
              <a:endPara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defRPr/>
              </a:pPr>
              <a:r>
                <a:rPr lang="ru-RU" sz="20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Принцип</a:t>
              </a:r>
            </a:p>
            <a:p>
              <a:pPr algn="ctr">
                <a:defRPr/>
              </a:pPr>
              <a:r>
                <a:rPr lang="ru-RU" sz="20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доступности</a:t>
              </a:r>
            </a:p>
            <a:p>
              <a:pPr algn="ctr">
                <a:defRPr/>
              </a:pP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3" name="Group 3"/>
          <p:cNvGrpSpPr>
            <a:grpSpLocks/>
          </p:cNvGrpSpPr>
          <p:nvPr/>
        </p:nvGrpSpPr>
        <p:grpSpPr bwMode="auto">
          <a:xfrm>
            <a:off x="1938318" y="3643183"/>
            <a:ext cx="2163763" cy="1934846"/>
            <a:chOff x="720" y="1286"/>
            <a:chExt cx="1363" cy="2004"/>
          </a:xfrm>
          <a:solidFill>
            <a:schemeClr val="tx2">
              <a:lumMod val="40000"/>
              <a:lumOff val="60000"/>
            </a:schemeClr>
          </a:solidFill>
          <a:effectLst>
            <a:reflection blurRad="6350" stA="52000" endA="300" endPos="35000" dir="5400000" sy="-100000" algn="bl" rotWithShape="0"/>
          </a:effectLst>
          <a:scene3d>
            <a:camera prst="isometricOffAxis2Left"/>
            <a:lightRig rig="soft" dir="t">
              <a:rot lat="0" lon="0" rev="0"/>
            </a:lightRig>
          </a:scene3d>
        </p:grpSpPr>
        <p:sp>
          <p:nvSpPr>
            <p:cNvPr id="64" name="AutoShape 4"/>
            <p:cNvSpPr>
              <a:spLocks noChangeArrowheads="1"/>
            </p:cNvSpPr>
            <p:nvPr/>
          </p:nvSpPr>
          <p:spPr bwMode="gray">
            <a:xfrm>
              <a:off x="720" y="1490"/>
              <a:ext cx="1363" cy="1800"/>
            </a:xfrm>
            <a:prstGeom prst="roundRect">
              <a:avLst>
                <a:gd name="adj" fmla="val 17509"/>
              </a:avLst>
            </a:prstGeom>
            <a:grpFill/>
            <a:ln w="9525">
              <a:noFill/>
              <a:round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5" name="AutoShape 5"/>
            <p:cNvSpPr>
              <a:spLocks noChangeArrowheads="1"/>
            </p:cNvSpPr>
            <p:nvPr/>
          </p:nvSpPr>
          <p:spPr bwMode="gray">
            <a:xfrm>
              <a:off x="741" y="1495"/>
              <a:ext cx="1322" cy="1766"/>
            </a:xfrm>
            <a:prstGeom prst="roundRect">
              <a:avLst>
                <a:gd name="adj" fmla="val 16667"/>
              </a:avLst>
            </a:prstGeom>
            <a:grpFill/>
            <a:ln w="9525">
              <a:noFill/>
              <a:round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6" name="AutoShape 6"/>
            <p:cNvSpPr>
              <a:spLocks noChangeArrowheads="1"/>
            </p:cNvSpPr>
            <p:nvPr/>
          </p:nvSpPr>
          <p:spPr bwMode="gray">
            <a:xfrm>
              <a:off x="752" y="2795"/>
              <a:ext cx="1304" cy="447"/>
            </a:xfrm>
            <a:prstGeom prst="roundRect">
              <a:avLst>
                <a:gd name="adj" fmla="val 50000"/>
              </a:avLst>
            </a:prstGeom>
            <a:grpFill/>
            <a:ln w="9525">
              <a:noFill/>
              <a:round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7" name="AutoShape 7"/>
            <p:cNvSpPr>
              <a:spLocks noChangeArrowheads="1"/>
            </p:cNvSpPr>
            <p:nvPr/>
          </p:nvSpPr>
          <p:spPr bwMode="gray">
            <a:xfrm>
              <a:off x="752" y="1509"/>
              <a:ext cx="1304" cy="446"/>
            </a:xfrm>
            <a:prstGeom prst="roundRect">
              <a:avLst>
                <a:gd name="adj" fmla="val 50000"/>
              </a:avLst>
            </a:prstGeom>
            <a:grpFill/>
            <a:ln w="9525">
              <a:noFill/>
              <a:round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70" name="Group 10"/>
            <p:cNvGrpSpPr>
              <a:grpSpLocks/>
            </p:cNvGrpSpPr>
            <p:nvPr/>
          </p:nvGrpSpPr>
          <p:grpSpPr bwMode="auto">
            <a:xfrm>
              <a:off x="1189" y="1296"/>
              <a:ext cx="405" cy="434"/>
              <a:chOff x="1289" y="582"/>
              <a:chExt cx="668" cy="716"/>
            </a:xfrm>
            <a:grpFill/>
          </p:grpSpPr>
          <p:sp>
            <p:nvSpPr>
              <p:cNvPr id="73" name="Oval 11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grpFill/>
              <a:ln w="38100" algn="ctr">
                <a:noFill/>
                <a:round/>
                <a:headEnd/>
                <a:tailEnd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74" name="Oval 12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pFill/>
              <a:ln w="9525" algn="ctr">
                <a:noFill/>
                <a:round/>
                <a:headEnd/>
                <a:tailEnd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txBody>
              <a:bodyPr vert="eaVert"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75" name="Oval 13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pFill/>
              <a:ln w="9525" algn="ctr">
                <a:noFill/>
                <a:round/>
                <a:headEnd/>
                <a:tailEnd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txBody>
              <a:bodyPr vert="eaVert"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76" name="Oval 14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701"/>
              </a:xfrm>
              <a:prstGeom prst="ellipse">
                <a:avLst/>
              </a:prstGeom>
              <a:grpFill/>
              <a:ln w="9525" algn="ctr">
                <a:noFill/>
                <a:round/>
                <a:headEnd/>
                <a:tailEnd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txBody>
              <a:bodyPr vert="eaVert"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77" name="Oval 15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noFill/>
                <a:round/>
                <a:headEnd/>
                <a:tailEnd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txBody>
              <a:bodyPr vert="eaVert" wrap="none" anchor="ctr"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71" name="Text Box 16"/>
            <p:cNvSpPr txBox="1">
              <a:spLocks noChangeArrowheads="1"/>
            </p:cNvSpPr>
            <p:nvPr/>
          </p:nvSpPr>
          <p:spPr bwMode="gray">
            <a:xfrm>
              <a:off x="1299" y="1286"/>
              <a:ext cx="186" cy="478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sz="2400" dirty="0">
                  <a:solidFill>
                    <a:srgbClr val="000000"/>
                  </a:solidFill>
                </a:rPr>
                <a:t>4</a:t>
              </a:r>
              <a:endParaRPr lang="en-US" dirty="0"/>
            </a:p>
          </p:txBody>
        </p:sp>
        <p:sp>
          <p:nvSpPr>
            <p:cNvPr id="72" name="Text Box 17"/>
            <p:cNvSpPr txBox="1">
              <a:spLocks noChangeArrowheads="1"/>
            </p:cNvSpPr>
            <p:nvPr/>
          </p:nvSpPr>
          <p:spPr bwMode="gray">
            <a:xfrm>
              <a:off x="768" y="1776"/>
              <a:ext cx="1296" cy="1052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sz="20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Принцип</a:t>
              </a:r>
            </a:p>
            <a:p>
              <a:pPr algn="ctr">
                <a:defRPr/>
              </a:pPr>
              <a:r>
                <a:rPr lang="ru-RU" sz="20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эстетичности</a:t>
              </a:r>
            </a:p>
            <a:p>
              <a:pPr algn="ctr">
                <a:defRPr/>
              </a:pP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Методический кабинет.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178" name="Picture 2" descr="F:\Татьяна Ивановна\фото\Слайд 8 общий вид кабинета\IMG_39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5720" y="857232"/>
            <a:ext cx="4864112" cy="36480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50179" name="Picture 3" descr="F:\Татьяна Ивановна\фото\Слайд 8 общий вид кабинета\IMG_39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1571612"/>
            <a:ext cx="4857784" cy="3643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0181" name="Picture 5" descr="F:\Татьяна Ивановна\фото\Слайд 8 общий вид кабинета\Изображение 0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2276872"/>
            <a:ext cx="4286281" cy="32147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F:\фото-педкабинет\ЮРОВА Е.Ю\IMG_407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779912" y="2780928"/>
            <a:ext cx="4283968" cy="32129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F:\Татьяна Ивановна\фото\слай 9 педкабинет с педагогамип\Изображение 0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3206" y="836712"/>
            <a:ext cx="4429156" cy="33218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03" name="Picture 3" descr="F:\Татьяна Ивановна\фото\слай 9 педкабинет с педагогамип\SL3884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484784"/>
            <a:ext cx="4500562" cy="33754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04" name="Picture 4" descr="F:\Татьяна Ивановна\фото\слай 9 педкабинет с педагогамип\Изображение 0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2204864"/>
            <a:ext cx="4572000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0" name="Picture 2" descr="F:\фото-педкабинет\с педагогами\IMG_36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582206" y="2852936"/>
            <a:ext cx="4788024" cy="35910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Кабинеты – филиалы.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4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endParaRPr lang="ru-RU" smtClean="0"/>
          </a:p>
        </p:txBody>
      </p:sp>
      <p:pic>
        <p:nvPicPr>
          <p:cNvPr id="3074" name="Picture 2" descr="F:\фото-педкабинет\филиалы кабинета\IMG_40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79512" y="764704"/>
            <a:ext cx="4896544" cy="3672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3075" name="Picture 3" descr="F:\фото-педкабинет\филиалы кабинета\IMG_40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331640" y="1556792"/>
            <a:ext cx="4788024" cy="35910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3076" name="Picture 4" descr="F:\фото-педкабинет\филиалы кабинета\IMG_40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612709" y="2276872"/>
            <a:ext cx="4626260" cy="34696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3077" name="Picture 5" descr="F:\фото-педкабинет\филиалы кабинета\мини-музей старины\P10204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283968" y="2866628"/>
            <a:ext cx="4398234" cy="32986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компас">
  <a:themeElements>
    <a:clrScheme name="170Gp_natural_light 3">
      <a:dk1>
        <a:srgbClr val="000000"/>
      </a:dk1>
      <a:lt1>
        <a:srgbClr val="FFFFFF"/>
      </a:lt1>
      <a:dk2>
        <a:srgbClr val="632769"/>
      </a:dk2>
      <a:lt2>
        <a:srgbClr val="C0C0C0"/>
      </a:lt2>
      <a:accent1>
        <a:srgbClr val="8B8DE1"/>
      </a:accent1>
      <a:accent2>
        <a:srgbClr val="DEA548"/>
      </a:accent2>
      <a:accent3>
        <a:srgbClr val="FFFFFF"/>
      </a:accent3>
      <a:accent4>
        <a:srgbClr val="000000"/>
      </a:accent4>
      <a:accent5>
        <a:srgbClr val="C4C5EE"/>
      </a:accent5>
      <a:accent6>
        <a:srgbClr val="C99540"/>
      </a:accent6>
      <a:hlink>
        <a:srgbClr val="58AFD2"/>
      </a:hlink>
      <a:folHlink>
        <a:srgbClr val="E2E25E"/>
      </a:folHlink>
    </a:clrScheme>
    <a:fontScheme name="170Gp_natural_ligh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70Gp_natural_light 1">
        <a:dk1>
          <a:srgbClr val="000000"/>
        </a:dk1>
        <a:lt1>
          <a:srgbClr val="FFFFFF"/>
        </a:lt1>
        <a:dk2>
          <a:srgbClr val="21858F"/>
        </a:dk2>
        <a:lt2>
          <a:srgbClr val="DDDDDD"/>
        </a:lt2>
        <a:accent1>
          <a:srgbClr val="66ABDA"/>
        </a:accent1>
        <a:accent2>
          <a:srgbClr val="669900"/>
        </a:accent2>
        <a:accent3>
          <a:srgbClr val="FFFFFF"/>
        </a:accent3>
        <a:accent4>
          <a:srgbClr val="000000"/>
        </a:accent4>
        <a:accent5>
          <a:srgbClr val="B8D2EA"/>
        </a:accent5>
        <a:accent6>
          <a:srgbClr val="5C8A00"/>
        </a:accent6>
        <a:hlink>
          <a:srgbClr val="9369E7"/>
        </a:hlink>
        <a:folHlink>
          <a:srgbClr val="F0DA6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0Gp_natural_light 2">
        <a:dk1>
          <a:srgbClr val="000000"/>
        </a:dk1>
        <a:lt1>
          <a:srgbClr val="FFFFFF"/>
        </a:lt1>
        <a:dk2>
          <a:srgbClr val="333399"/>
        </a:dk2>
        <a:lt2>
          <a:srgbClr val="C0C0C0"/>
        </a:lt2>
        <a:accent1>
          <a:srgbClr val="88BEF4"/>
        </a:accent1>
        <a:accent2>
          <a:srgbClr val="F1900F"/>
        </a:accent2>
        <a:accent3>
          <a:srgbClr val="FFFFFF"/>
        </a:accent3>
        <a:accent4>
          <a:srgbClr val="000000"/>
        </a:accent4>
        <a:accent5>
          <a:srgbClr val="C3DBF8"/>
        </a:accent5>
        <a:accent6>
          <a:srgbClr val="DA820C"/>
        </a:accent6>
        <a:hlink>
          <a:srgbClr val="008080"/>
        </a:hlink>
        <a:folHlink>
          <a:srgbClr val="FFE2A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0Gp_natural_light 3">
        <a:dk1>
          <a:srgbClr val="000000"/>
        </a:dk1>
        <a:lt1>
          <a:srgbClr val="FFFFFF"/>
        </a:lt1>
        <a:dk2>
          <a:srgbClr val="632769"/>
        </a:dk2>
        <a:lt2>
          <a:srgbClr val="C0C0C0"/>
        </a:lt2>
        <a:accent1>
          <a:srgbClr val="8B8DE1"/>
        </a:accent1>
        <a:accent2>
          <a:srgbClr val="DEA548"/>
        </a:accent2>
        <a:accent3>
          <a:srgbClr val="FFFFFF"/>
        </a:accent3>
        <a:accent4>
          <a:srgbClr val="000000"/>
        </a:accent4>
        <a:accent5>
          <a:srgbClr val="C4C5EE"/>
        </a:accent5>
        <a:accent6>
          <a:srgbClr val="C99540"/>
        </a:accent6>
        <a:hlink>
          <a:srgbClr val="58AFD2"/>
        </a:hlink>
        <a:folHlink>
          <a:srgbClr val="E2E25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книжная стопка">
  <a:themeElements>
    <a:clrScheme name="Тема Offic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компас</Template>
  <TotalTime>399</TotalTime>
  <Words>268</Words>
  <Application>Microsoft Office PowerPoint</Application>
  <PresentationFormat>Экран (4:3)</PresentationFormat>
  <Paragraphs>88</Paragraphs>
  <Slides>25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3</vt:i4>
      </vt:variant>
      <vt:variant>
        <vt:lpstr>Заголовки слайдов</vt:lpstr>
      </vt:variant>
      <vt:variant>
        <vt:i4>25</vt:i4>
      </vt:variant>
    </vt:vector>
  </HeadingPairs>
  <TitlesOfParts>
    <vt:vector size="33" baseType="lpstr">
      <vt:lpstr>Arial</vt:lpstr>
      <vt:lpstr>Wingdings</vt:lpstr>
      <vt:lpstr>Calibri</vt:lpstr>
      <vt:lpstr>Times New Roman</vt:lpstr>
      <vt:lpstr>Verdana</vt:lpstr>
      <vt:lpstr>компас</vt:lpstr>
      <vt:lpstr>книжная стопка</vt:lpstr>
      <vt:lpstr>компас</vt:lpstr>
      <vt:lpstr>Методический кабинет ДОУ. Создание условий для педагогической деятельности.</vt:lpstr>
      <vt:lpstr>Методический кабинет современного ДОУ должен рассматриваться как «…творческая мастерская, где педагог может получить методическую помощь». </vt:lpstr>
      <vt:lpstr>Методический кабинет – это:</vt:lpstr>
      <vt:lpstr>Методический кабинет:</vt:lpstr>
      <vt:lpstr>Задачи методического кабинета:</vt:lpstr>
      <vt:lpstr>Методический кабинет – принципы организации:</vt:lpstr>
      <vt:lpstr>Методический кабинет.</vt:lpstr>
      <vt:lpstr>Слайд 8</vt:lpstr>
      <vt:lpstr>Кабинеты – филиалы.</vt:lpstr>
      <vt:lpstr>Слайд 10</vt:lpstr>
      <vt:lpstr>Нормативная документация</vt:lpstr>
      <vt:lpstr>Учебно-методическое обеспечение</vt:lpstr>
      <vt:lpstr>Проекты</vt:lpstr>
      <vt:lpstr>Наглядно-иллюстративный материал</vt:lpstr>
      <vt:lpstr>Наглядно-иллюстративный материал</vt:lpstr>
      <vt:lpstr>Наглядно –иллюстративный материал</vt:lpstr>
      <vt:lpstr>Слайд 17</vt:lpstr>
      <vt:lpstr>Методическая литература</vt:lpstr>
      <vt:lpstr>Библиотека деткой литературы</vt:lpstr>
      <vt:lpstr>Слайд 20</vt:lpstr>
      <vt:lpstr>Выставки, стенды, постеры</vt:lpstr>
      <vt:lpstr>Слайд 22</vt:lpstr>
      <vt:lpstr>Номенклатура</vt:lpstr>
      <vt:lpstr>В помощь старшему воспитателю</vt:lpstr>
      <vt:lpstr>Слайд 25</vt:lpstr>
    </vt:vector>
  </TitlesOfParts>
  <Company>MultiDVD Team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Методический кабинет ДОУ. Создание условий для педагогической деятельности.</dc:title>
  <dc:creator>1</dc:creator>
  <cp:lastModifiedBy>USER</cp:lastModifiedBy>
  <cp:revision>40</cp:revision>
  <dcterms:created xsi:type="dcterms:W3CDTF">2014-11-08T11:22:13Z</dcterms:created>
  <dcterms:modified xsi:type="dcterms:W3CDTF">2014-11-12T06:55:23Z</dcterms:modified>
</cp:coreProperties>
</file>