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310" r:id="rId9"/>
    <p:sldId id="281" r:id="rId10"/>
    <p:sldId id="279" r:id="rId11"/>
    <p:sldId id="269" r:id="rId12"/>
    <p:sldId id="270" r:id="rId13"/>
    <p:sldId id="271" r:id="rId14"/>
    <p:sldId id="297" r:id="rId15"/>
    <p:sldId id="308" r:id="rId16"/>
    <p:sldId id="315" r:id="rId17"/>
    <p:sldId id="284" r:id="rId18"/>
    <p:sldId id="316" r:id="rId19"/>
    <p:sldId id="291" r:id="rId20"/>
    <p:sldId id="317" r:id="rId21"/>
    <p:sldId id="293" r:id="rId22"/>
    <p:sldId id="294" r:id="rId23"/>
    <p:sldId id="318" r:id="rId24"/>
    <p:sldId id="298" r:id="rId25"/>
    <p:sldId id="299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261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7B9"/>
    <a:srgbClr val="FF6699"/>
    <a:srgbClr val="019966"/>
    <a:srgbClr val="AF1191"/>
    <a:srgbClr val="0000FF"/>
    <a:srgbClr val="CC00F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681" autoAdjust="0"/>
  </p:normalViewPr>
  <p:slideViewPr>
    <p:cSldViewPr>
      <p:cViewPr>
        <p:scale>
          <a:sx n="62" d="100"/>
          <a:sy n="62" d="100"/>
        </p:scale>
        <p:origin x="-726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5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C0FEB-EF0D-4393-B2CB-D60633FBFEC0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7357F-2760-431A-B781-1A3698FF40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57F-2760-431A-B781-1A3698FF406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57F-2760-431A-B781-1A3698FF406D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6172200" cy="41148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aramond" pitchFamily="18" charset="0"/>
              </a:rPr>
              <a:t>Итоги работы педагогического коллектива МДОУ «Детский сад №16»</a:t>
            </a:r>
            <a:br>
              <a:rPr lang="ru-RU" sz="3200" dirty="0" smtClean="0">
                <a:solidFill>
                  <a:srgbClr val="FF0000"/>
                </a:solidFill>
                <a:latin typeface="Garamond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Garamond" pitchFamily="18" charset="0"/>
              </a:rPr>
              <a:t>г.о. Саранск</a:t>
            </a:r>
            <a:br>
              <a:rPr lang="ru-RU" sz="3200" dirty="0" smtClean="0">
                <a:solidFill>
                  <a:srgbClr val="FF0000"/>
                </a:solidFill>
                <a:latin typeface="Garamond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Garamond" pitchFamily="18" charset="0"/>
              </a:rPr>
              <a:t>за 2014 – 2015 учебный год</a:t>
            </a:r>
            <a:endParaRPr lang="ru-RU" sz="3200" dirty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b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</a:b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153400" cy="533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Участие педагогов во всероссийских конкурсах</a:t>
            </a:r>
            <a:endParaRPr lang="ru-RU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Воспитатель – актриса!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Профессия, как образ жизни.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Мы патриоты своей страны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Ухаживаем за комнатными растениями в ДОУ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Дети и природы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Играем  в профессии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Дети – цветы жизни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Я не художник, я только учусь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Летний букет для воспитателя</a:t>
            </a:r>
          </a:p>
          <a:p>
            <a:pPr algn="ctr">
              <a:buNone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Бабочка в гостях у ребят</a:t>
            </a:r>
          </a:p>
          <a:p>
            <a:pPr algn="ctr">
              <a:buNone/>
            </a:pPr>
            <a:endParaRPr lang="ru-RU" b="1" u="sng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4191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1.Игошина Людмила Васильевна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Чернова Ольга Владимировна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Куршева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Нина Владимировна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Кочемасова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Наталья Владимировна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Суханова Елена Николаевна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Малышина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Наталья Сергеевна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Суханова Елена Николаевна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144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Аттестация.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категория.</a:t>
            </a:r>
          </a:p>
          <a:p>
            <a:pPr algn="just">
              <a:buNone/>
            </a:pPr>
            <a:r>
              <a:rPr lang="ru-RU" b="1" dirty="0" smtClean="0">
                <a:latin typeface="Monotype Corsiva" pitchFamily="66" charset="0"/>
              </a:rPr>
              <a:t>            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Балбашова Е.И.                                           Игошина Л.В.</a:t>
            </a:r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6" name="Picture 2" descr="http://www.schoolrm.ru/upload/iblock/d22/dsc_917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133600"/>
            <a:ext cx="2571768" cy="3857652"/>
          </a:xfrm>
          <a:prstGeom prst="rect">
            <a:avLst/>
          </a:prstGeom>
          <a:noFill/>
          <a:ln w="28575">
            <a:solidFill>
              <a:srgbClr val="0033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4578" name="Picture 2" descr="D:\Фотоальбомы\Сотрудники и педагогиги\DSC_5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057400"/>
            <a:ext cx="2581045" cy="3886200"/>
          </a:xfrm>
          <a:prstGeom prst="rect">
            <a:avLst/>
          </a:prstGeom>
          <a:noFill/>
          <a:ln w="38100">
            <a:solidFill>
              <a:srgbClr val="0F07B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144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Аттестация.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категория.</a:t>
            </a:r>
          </a:p>
          <a:p>
            <a:pPr algn="just">
              <a:buNone/>
            </a:pPr>
            <a:r>
              <a:rPr lang="ru-RU" b="1" dirty="0" smtClean="0">
                <a:latin typeface="Monotype Corsiva" pitchFamily="66" charset="0"/>
              </a:rPr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Артемьева Л.В                             </a:t>
            </a:r>
            <a:r>
              <a:rPr lang="ru-RU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Кочемасова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Н.В.                      </a:t>
            </a:r>
            <a:r>
              <a:rPr lang="ru-RU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Горенкова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Л.И.</a:t>
            </a:r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" name="Рисунок 9" descr="F:\люда\DSC_6488 как смарт-объект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2438400" cy="365760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D:\Фотоальбомы\Сотрудники и педагогиги\DSC_7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008" y="2514600"/>
            <a:ext cx="2479827" cy="37338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3" descr="C:\Documents and Settings\1\Рабочий стол\Фотоальбомы\Сотрудники и педагогиги\DSC_5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4808" y="2590800"/>
            <a:ext cx="2463991" cy="370995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5715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Творческая группа.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Состав творческой группы 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муниципального  дошкольного образовательного учреждения городского округа Саранск 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№16» 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Игошина Людмила Васильевна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воспитатель высшей квалификационной категории.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Демина Раиса Федоровна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воспитатель высшей квалификационной категории.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Куршева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Нина Владимировна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  воспитатель первой квалификационной категории.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Чернова Ольга Владимировна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 старший воспитатель первой квалификационной категории.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Балбашова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Елена Ивановна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воспитатель первой квалификационной категории. </a:t>
            </a: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5715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Профсоюзная организация.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F07B9"/>
                </a:solidFill>
                <a:latin typeface="Times New Roman" pitchFamily="18" charset="0"/>
                <a:cs typeface="Times New Roman" pitchFamily="18" charset="0"/>
              </a:rPr>
              <a:t>Профсоюзный комитет МДОУ"Детский сад №16"</a:t>
            </a:r>
            <a:r>
              <a:rPr lang="ru-RU" dirty="0" smtClean="0">
                <a:solidFill>
                  <a:srgbClr val="0F07B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rgbClr val="0F07B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0F07B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1.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Пензева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Лариса Евгеньевна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председатель.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Чернова Ольга Владимировна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заместитель председателя.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Терентьева Ирина Викторовна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культмассовая работа. 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1\Рабочий стол\фоны\птриоты\StarsMaster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6285" cy="6856286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Фотоальбомы\подготов. группаДем.Фар\9 мая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9600" y="18582142"/>
            <a:ext cx="6324601" cy="4201658"/>
          </a:xfrm>
          <a:prstGeom prst="rect">
            <a:avLst/>
          </a:prstGeom>
          <a:noFill/>
        </p:spPr>
      </p:pic>
      <p:pic>
        <p:nvPicPr>
          <p:cNvPr id="2052" name="Picture 4" descr="C:\Documents and Settings\1\Рабочий стол\Фотоальбомы\подготов. группаДем.Фар\9 мая\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914400"/>
            <a:ext cx="3785135" cy="25146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053" name="Picture 5" descr="C:\Documents and Settings\1\Рабочий стол\Фотоальбомы\подготов. группаДем.Фар\9 мая\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3657600" cy="273135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055" name="Picture 7" descr="C:\Documents and Settings\1\Рабочий стол\Фотоальбомы\подготов. группаДем.Фар\9 мая\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886200"/>
            <a:ext cx="4040281" cy="26836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057" name="Picture 9" descr="C:\Documents and Settings\1\Рабочий стол\Фотоальбомы\подготов. группаДем.Фар\9 мая\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990600"/>
            <a:ext cx="3733800" cy="24804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056" name="Picture 8" descr="C:\Documents and Settings\1\Рабочий стол\Фотоальбомы\подготов. группаДем.Фар\9 мая\обща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2362200"/>
            <a:ext cx="3733800" cy="24799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52600" y="1524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Monotype Corsiva" pitchFamily="66" charset="0"/>
              </a:rPr>
              <a:t>9 мая День Победы</a:t>
            </a:r>
            <a:endParaRPr lang="ru-RU" sz="36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детьми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381000"/>
          </a:xfrm>
        </p:spPr>
        <p:txBody>
          <a:bodyPr>
            <a:normAutofit fontScale="32500" lnSpcReduction="20000"/>
          </a:bodyPr>
          <a:lstStyle/>
          <a:p>
            <a:pPr marL="457200" indent="-457200" algn="ctr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457200" indent="-45720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5602" name="Picture 2" descr="D:\Фотоальбомы\мероприятия в ДОУ\выпускной 2015\DSC_8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066800"/>
            <a:ext cx="3666643" cy="2435225"/>
          </a:xfrm>
          <a:prstGeom prst="rect">
            <a:avLst/>
          </a:prstGeom>
          <a:noFill/>
        </p:spPr>
      </p:pic>
      <p:pic>
        <p:nvPicPr>
          <p:cNvPr id="25603" name="Picture 3" descr="D:\Фотоальбомы\мероприятия в ДОУ\выпускной 2015\DSC_8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3666642" cy="2435224"/>
          </a:xfrm>
          <a:prstGeom prst="rect">
            <a:avLst/>
          </a:prstGeom>
          <a:noFill/>
        </p:spPr>
      </p:pic>
      <p:pic>
        <p:nvPicPr>
          <p:cNvPr id="25604" name="Picture 4" descr="D:\Фотоальбомы\мероприятия в ДОУ\выпускной 2015\DSC_8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048000"/>
            <a:ext cx="5085948" cy="33778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81400" y="685800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ВЫПУСКНОЙ 2015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детьми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381000"/>
          </a:xfrm>
        </p:spPr>
        <p:txBody>
          <a:bodyPr>
            <a:normAutofit fontScale="32500" lnSpcReduction="20000"/>
          </a:bodyPr>
          <a:lstStyle/>
          <a:p>
            <a:pPr marL="457200" indent="-457200" algn="ctr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457200" indent="-45720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685800"/>
            <a:ext cx="3958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К стартам готов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Первая ступень ГТО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6626" name="Picture 2" descr="D:\Фотоальбомы\мероприятия в ДОУ\гто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343400" cy="2886181"/>
          </a:xfrm>
          <a:prstGeom prst="rect">
            <a:avLst/>
          </a:prstGeom>
          <a:noFill/>
        </p:spPr>
      </p:pic>
      <p:pic>
        <p:nvPicPr>
          <p:cNvPr id="26627" name="Picture 3" descr="D:\Фотоальбомы\мероприятия в ДОУ\гто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524000"/>
            <a:ext cx="3337509" cy="5026025"/>
          </a:xfrm>
          <a:prstGeom prst="rect">
            <a:avLst/>
          </a:prstGeom>
          <a:noFill/>
        </p:spPr>
      </p:pic>
      <p:pic>
        <p:nvPicPr>
          <p:cNvPr id="26628" name="Picture 4" descr="D:\Фотоальбомы\мероприятия в ДОУ\гто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085776"/>
            <a:ext cx="3792537" cy="2519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детьми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685800"/>
            <a:ext cx="8382000" cy="1143000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ru-RU" sz="3500" b="1" dirty="0" smtClean="0">
                <a:solidFill>
                  <a:srgbClr val="C00000"/>
                </a:solidFill>
                <a:latin typeface="Monotype Corsiva" pitchFamily="66" charset="0"/>
              </a:rPr>
              <a:t>Экскурсии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Краеведческий музей им. И.Д. Воронина</a:t>
            </a: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6626" name="Picture 2" descr="D:\Фотоальбомы\мероприятия в ДОУ\Экскурсии\краевед музей\для сайта\DSC_4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4783138" cy="3176752"/>
          </a:xfrm>
          <a:prstGeom prst="rect">
            <a:avLst/>
          </a:prstGeom>
          <a:noFill/>
        </p:spPr>
      </p:pic>
      <p:pic>
        <p:nvPicPr>
          <p:cNvPr id="26627" name="Picture 3" descr="D:\Фотоальбомы\мероприятия в ДОУ\Экскурсии\хлебозавод\DSC_9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05200"/>
            <a:ext cx="4572000" cy="30365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29200" y="2971800"/>
            <a:ext cx="45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Саранский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Хлебокомбинат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61722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Garamond" pitchFamily="18" charset="0"/>
              </a:rPr>
              <a:t>Как прекрасен детский сад,</a:t>
            </a:r>
            <a:br>
              <a:rPr lang="ru-RU" dirty="0" smtClean="0">
                <a:solidFill>
                  <a:srgbClr val="FF0000"/>
                </a:solidFill>
                <a:latin typeface="Garamond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aramond" pitchFamily="18" charset="0"/>
              </a:rPr>
              <a:t>Каждый в нем работать рад!</a:t>
            </a:r>
            <a:endParaRPr lang="ru-RU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3" name="Рисунок 2" descr="2__detsad_sar_ds16sar_upload_parents_DSC_8698 как смарт-объект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28800"/>
            <a:ext cx="5715000" cy="379095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детьми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62000" y="533400"/>
            <a:ext cx="6934200" cy="1295400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ru-RU" sz="3500" b="1" dirty="0" smtClean="0">
                <a:solidFill>
                  <a:srgbClr val="C00000"/>
                </a:solidFill>
                <a:latin typeface="Monotype Corsiva" pitchFamily="66" charset="0"/>
              </a:rPr>
              <a:t>Масленица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7650" name="Picture 2" descr="D:\Фотоальбомы\мероприятия в ДОУ\масленица2015\для сайт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69076"/>
            <a:ext cx="3974605" cy="2640924"/>
          </a:xfrm>
          <a:prstGeom prst="rect">
            <a:avLst/>
          </a:prstGeom>
          <a:noFill/>
        </p:spPr>
      </p:pic>
      <p:pic>
        <p:nvPicPr>
          <p:cNvPr id="27651" name="Picture 3" descr="D:\Фотоальбомы\мероприятия в ДОУ\масленица2015\для сайта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282" y="3962400"/>
            <a:ext cx="3900406" cy="2590800"/>
          </a:xfrm>
          <a:prstGeom prst="rect">
            <a:avLst/>
          </a:prstGeom>
          <a:noFill/>
        </p:spPr>
      </p:pic>
      <p:pic>
        <p:nvPicPr>
          <p:cNvPr id="27652" name="Picture 4" descr="D:\Фотоальбомы\мероприятия в ДОУ\масленица2015\для сайта\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19200"/>
            <a:ext cx="3886200" cy="2581364"/>
          </a:xfrm>
          <a:prstGeom prst="rect">
            <a:avLst/>
          </a:prstGeom>
          <a:noFill/>
        </p:spPr>
      </p:pic>
      <p:pic>
        <p:nvPicPr>
          <p:cNvPr id="27653" name="Picture 5" descr="D:\Фотоальбомы\мероприятия в ДОУ\масленица2015\для сайта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962400"/>
            <a:ext cx="3900406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детьми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2819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диагностики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</a:rPr>
              <a:t>2014-2015 учебный год:           низкий уровень -   13%</a:t>
            </a: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</a:rPr>
              <a:t>                                                    средний уровень - 55%</a:t>
            </a: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</a:rPr>
              <a:t>                                                   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</a:rPr>
              <a:t>высокий уровень - 32%</a:t>
            </a:r>
          </a:p>
          <a:p>
            <a:pPr>
              <a:buNone/>
            </a:pPr>
            <a:endParaRPr lang="ru-RU" dirty="0" smtClean="0"/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D:\Фотоальбомы\мероприятия в ДОУ\огород\DSC_7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953000" y="4114800"/>
            <a:ext cx="3810000" cy="2530435"/>
          </a:xfrm>
          <a:prstGeom prst="rect">
            <a:avLst/>
          </a:prstGeom>
          <a:noFill/>
        </p:spPr>
      </p:pic>
      <p:pic>
        <p:nvPicPr>
          <p:cNvPr id="28677" name="Picture 5" descr="D:\Фотоальбомы\мероприятия в ДОУ\огород\DSC_7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896108" cy="2587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Контроль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AF1191"/>
                </a:solidFill>
                <a:latin typeface="Monotype Corsiva" pitchFamily="66" charset="0"/>
              </a:rPr>
              <a:t>Смотры - конкурсы, выставки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8675" name="Picture 3" descr="D:\Фотоальбомы\мероприятия в ДОУ\огород\DSC_7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95400"/>
            <a:ext cx="4015620" cy="2667000"/>
          </a:xfrm>
          <a:prstGeom prst="rect">
            <a:avLst/>
          </a:prstGeom>
          <a:noFill/>
        </p:spPr>
      </p:pic>
      <p:pic>
        <p:nvPicPr>
          <p:cNvPr id="28676" name="Picture 4" descr="D:\Фотоальбомы\мероприятия в ДОУ\огород\DSC_7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3886200" cy="2581045"/>
          </a:xfrm>
          <a:prstGeom prst="rect">
            <a:avLst/>
          </a:prstGeom>
          <a:noFill/>
        </p:spPr>
      </p:pic>
      <p:pic>
        <p:nvPicPr>
          <p:cNvPr id="28674" name="Picture 2" descr="D:\Фотоальбомы\мероприятия в ДОУ\огород\DSC_76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1600200"/>
            <a:ext cx="3505200" cy="2328001"/>
          </a:xfrm>
          <a:prstGeom prst="rect">
            <a:avLst/>
          </a:prstGeom>
          <a:noFill/>
        </p:spPr>
      </p:pic>
      <p:pic>
        <p:nvPicPr>
          <p:cNvPr id="28679" name="Picture 7" descr="D:\Фотоальбомы\мероприятия в ДОУ\огород\DSC_76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4191000"/>
            <a:ext cx="3352800" cy="2226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Контроль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AF1191"/>
                </a:solidFill>
                <a:latin typeface="Monotype Corsiva" pitchFamily="66" charset="0"/>
              </a:rPr>
              <a:t>Смотры - конкурсы, выставки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31746" name="Picture 2" descr="D:\Фотоальбомы\мероприятия в ДОУ\зимние постройки\DSC_6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124200"/>
            <a:ext cx="2286000" cy="3441960"/>
          </a:xfrm>
          <a:prstGeom prst="rect">
            <a:avLst/>
          </a:prstGeom>
          <a:noFill/>
        </p:spPr>
      </p:pic>
      <p:pic>
        <p:nvPicPr>
          <p:cNvPr id="31747" name="Picture 3" descr="D:\Фотоальбомы\мероприятия в ДОУ\зимние постройки\DSC_6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524000"/>
            <a:ext cx="2725737" cy="1810540"/>
          </a:xfrm>
          <a:prstGeom prst="rect">
            <a:avLst/>
          </a:prstGeom>
          <a:noFill/>
        </p:spPr>
      </p:pic>
      <p:pic>
        <p:nvPicPr>
          <p:cNvPr id="31748" name="Picture 4" descr="D:\Фотоальбомы\мероприятия в ДОУ\зимние постройки\DSC_6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572000"/>
            <a:ext cx="2743200" cy="1821914"/>
          </a:xfrm>
          <a:prstGeom prst="rect">
            <a:avLst/>
          </a:prstGeom>
          <a:noFill/>
        </p:spPr>
      </p:pic>
      <p:pic>
        <p:nvPicPr>
          <p:cNvPr id="31749" name="Picture 5" descr="D:\Фотоальбомы\мероприятия в ДОУ\зимние постройки\DSC_6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"/>
            <a:ext cx="2057400" cy="3097764"/>
          </a:xfrm>
          <a:prstGeom prst="rect">
            <a:avLst/>
          </a:prstGeom>
          <a:noFill/>
        </p:spPr>
      </p:pic>
      <p:pic>
        <p:nvPicPr>
          <p:cNvPr id="31750" name="Picture 6" descr="D:\Фотоальбомы\мероприятия в ДОУ\зимние постройки\DSC_66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429000"/>
            <a:ext cx="2113175" cy="3181350"/>
          </a:xfrm>
          <a:prstGeom prst="rect">
            <a:avLst/>
          </a:prstGeom>
          <a:noFill/>
        </p:spPr>
      </p:pic>
      <p:pic>
        <p:nvPicPr>
          <p:cNvPr id="31751" name="Picture 7" descr="D:\Фотоальбомы\мероприятия в ДОУ\зимние постройки\DSC_66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981200"/>
            <a:ext cx="3581400" cy="2378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AF119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Собрания, консультации, дни открытых дверей.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9" name="Рисунок 8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3810000" cy="25311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Рисунок 9" descr="DSC_5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667000"/>
            <a:ext cx="3810000" cy="253052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 descr="DSC_57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191000"/>
            <a:ext cx="3657600" cy="242930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AF119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Собрания, консультации, дни открытых дверей.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9698" name="Picture 2" descr="D:\Фотоальбомы\средняя Игош Арт\с мамами\DSC_4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879140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Лечебно – профилактическая работа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F07B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Наш врач – Лосева Татьяна Викторовна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7" name="Рисунок 6" descr="DSC_7286 как смарт-объект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524000"/>
            <a:ext cx="3039470" cy="45762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Лечебно – профилактическая работа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1534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800" b="1" dirty="0" smtClean="0">
              <a:solidFill>
                <a:srgbClr val="0F07B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itchFamily="66" charset="0"/>
            </a:endParaRP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5" name="Рисунок 4" descr="DSC_5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4300591" cy="2856363"/>
          </a:xfrm>
          <a:prstGeom prst="rect">
            <a:avLst/>
          </a:prstGeom>
          <a:ln w="28575">
            <a:solidFill>
              <a:srgbClr val="FF6699"/>
            </a:solidFill>
          </a:ln>
        </p:spPr>
      </p:pic>
      <p:pic>
        <p:nvPicPr>
          <p:cNvPr id="6" name="Рисунок 5" descr="DSC_5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3352800"/>
            <a:ext cx="4495800" cy="2986016"/>
          </a:xfrm>
          <a:prstGeom prst="rect">
            <a:avLst/>
          </a:prstGeom>
          <a:ln w="28575">
            <a:solidFill>
              <a:srgbClr val="FF6699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Работа в </a:t>
            </a:r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микросоциуме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, деловое сотрудничество.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1534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F07B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Работа со школой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30722" name="Picture 2" descr="D:\Фотоальбомы\мероприятия в ДОУ\зимние постройки\DSC_3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596062" cy="49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Работа в </a:t>
            </a:r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микросоциуме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, деловое сотрудничество.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1534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F07B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Сотрудничество с  Республиканским кукольным театром.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5" name="Рисунок 4" descr="теат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752600"/>
            <a:ext cx="6553200" cy="4352499"/>
          </a:xfrm>
          <a:prstGeom prst="rect">
            <a:avLst/>
          </a:prstGeom>
          <a:ln>
            <a:solidFill>
              <a:srgbClr val="0F07B9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61722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Garamond" pitchFamily="18" charset="0"/>
              </a:rPr>
              <a:t>Общие сведения.</a:t>
            </a:r>
            <a:endParaRPr lang="ru-RU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79629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Визитная карточка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МДОУ 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№16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открытия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1964 г., адрес: ул. Качалова, д.1.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 работы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пятидневка с 7.00 до 19.00 часов.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Приоритетное направление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речевое развитие детей дошкольного возраста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Используемые программы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образовательная программа, реализуемая 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образовательном учреждении: Примерная основная общеобразовательная программа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дошкольного образования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Детство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авторский коллектив: В. Логинова, Т.Бабаева,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Н.Ноткина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2.Программа "Мы в Мордовии живем". Примерный региональный модуль программы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дошкольного образования / О.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Бурляева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Парциальные программы: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 Основы безопасности детей дошкольного возраста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 авт. Н.Н. Авдеева, О.Л. Князева, Р.Б.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Стеркина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2. Музыкальные шедевры / авт.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О.П.Радынова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групп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детей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149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Пед.коллектив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14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Образовательный ценз педагогов: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13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средне - специальное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Аттестованы: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Высшая квалификационная категория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квалификационная категория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Соответствие занимаемой должности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Работа в </a:t>
            </a:r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микросоциуме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, деловое сотрудничество.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1534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F07B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Сотрудничество с  Городским  ансамблем скрипачей.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6" name="Рисунок 5" descr="DSC_5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752600"/>
            <a:ext cx="6172200" cy="4099446"/>
          </a:xfrm>
          <a:prstGeom prst="rect">
            <a:avLst/>
          </a:prstGeom>
          <a:ln>
            <a:solidFill>
              <a:srgbClr val="0F07B9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Работа в </a:t>
            </a:r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микросоциуме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, деловое сотрудничество.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1534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F07B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Сотрудничество с  УГИБДД по РМ.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5" name="Рисунок 4" descr="16_p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6667500" cy="4429125"/>
          </a:xfrm>
          <a:prstGeom prst="rect">
            <a:avLst/>
          </a:prstGeom>
          <a:ln>
            <a:solidFill>
              <a:srgbClr val="0F07B9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Работа в </a:t>
            </a:r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микросоциуме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, деловое сотрудничество.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1534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F07B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Сотрудничество с  фольклорным ансамблем «КЕЛУ»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8" name="Рисунок 7" descr="DSC_9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00200"/>
            <a:ext cx="6883686" cy="4572000"/>
          </a:xfrm>
          <a:prstGeom prst="rect">
            <a:avLst/>
          </a:prstGeom>
          <a:ln>
            <a:solidFill>
              <a:srgbClr val="0F07B9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6172200" cy="3124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Garamond" pitchFamily="18" charset="0"/>
              </a:rPr>
              <a:t>Спасибо за внимание!</a:t>
            </a:r>
            <a:endParaRPr lang="ru-RU" dirty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61722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Garamond" pitchFamily="18" charset="0"/>
              </a:rPr>
              <a:t>Общие сведения.</a:t>
            </a:r>
            <a:endParaRPr lang="ru-RU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61898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Визитная карточка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8932574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Дополнительные образовательные услуги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- кружок "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Баягине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" Обучение детей эрзянскому языку руководитель Демина Р.Ф.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                           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- кружок 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«Веселые нотки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" руководитель 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Пензева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- кружок "Умелые ручки" руководитель Артемьева Л.В.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- кружок "Веселая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каруселька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" руководитель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- кружок "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В гостях у гнома эконома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" руководитель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Суханова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Е.Н.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153400" cy="555955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/>
              <a:t>Педсоветы.</a:t>
            </a:r>
          </a:p>
          <a:p>
            <a:pPr algn="just"/>
            <a:r>
              <a:rPr lang="ru-RU" sz="2200" i="1" u="sng" dirty="0" smtClean="0"/>
              <a:t>Педсовет №1 </a:t>
            </a:r>
            <a:r>
              <a:rPr lang="ru-RU" sz="2200" dirty="0" smtClean="0"/>
              <a:t>«</a:t>
            </a:r>
            <a:r>
              <a:rPr lang="ru-RU" sz="2000" b="1" dirty="0" smtClean="0"/>
              <a:t>ФГОС ДО – новые ориентиры дошкольного образования</a:t>
            </a:r>
            <a:r>
              <a:rPr lang="ru-RU" sz="2200" dirty="0" smtClean="0"/>
              <a:t>»</a:t>
            </a:r>
          </a:p>
          <a:p>
            <a:r>
              <a:rPr lang="ru-RU" sz="2200" i="1" u="sng" dirty="0" smtClean="0"/>
              <a:t>Педсовет №2 </a:t>
            </a:r>
            <a:r>
              <a:rPr lang="ru-RU" sz="2200" dirty="0" smtClean="0"/>
              <a:t>«</a:t>
            </a:r>
            <a:r>
              <a:rPr lang="ru-RU" sz="2000" b="1" dirty="0" smtClean="0"/>
              <a:t>Формирование связной речи у дошкольников</a:t>
            </a:r>
            <a:r>
              <a:rPr lang="ru-RU" sz="2200" dirty="0" smtClean="0"/>
              <a:t>»</a:t>
            </a:r>
          </a:p>
          <a:p>
            <a:r>
              <a:rPr lang="ru-RU" sz="2200" i="1" u="sng" dirty="0" smtClean="0"/>
              <a:t>Педсовет №3 </a:t>
            </a:r>
            <a:r>
              <a:rPr lang="ru-RU" sz="2200" dirty="0" smtClean="0"/>
              <a:t>«</a:t>
            </a:r>
            <a:r>
              <a:rPr lang="ru-RU" sz="2000" b="1" dirty="0" smtClean="0"/>
              <a:t>Роль образовательного учреждения в сохранении физического и психического здоровья детей</a:t>
            </a:r>
            <a:r>
              <a:rPr lang="ru-RU" sz="2200" dirty="0" smtClean="0"/>
              <a:t>»</a:t>
            </a:r>
          </a:p>
          <a:p>
            <a:r>
              <a:rPr lang="ru-RU" sz="2200" i="1" u="sng" dirty="0" smtClean="0"/>
              <a:t>Педсовет №4 </a:t>
            </a:r>
            <a:r>
              <a:rPr lang="ru-RU" sz="2200" dirty="0" smtClean="0"/>
              <a:t>«</a:t>
            </a:r>
            <a:r>
              <a:rPr lang="ru-RU" sz="2000" b="1" dirty="0" smtClean="0"/>
              <a:t>Познавательное развитие дошкольников через разнообразные методы и приемы по экономическому воспитанию</a:t>
            </a:r>
            <a:r>
              <a:rPr lang="ru-RU" sz="2200" dirty="0" smtClean="0"/>
              <a:t>»</a:t>
            </a:r>
          </a:p>
          <a:p>
            <a:r>
              <a:rPr lang="ru-RU" sz="2200" i="1" u="sng" dirty="0" smtClean="0"/>
              <a:t>Педсовет №5 </a:t>
            </a:r>
            <a:r>
              <a:rPr lang="ru-RU" sz="2200" dirty="0" smtClean="0"/>
              <a:t>«</a:t>
            </a:r>
            <a:r>
              <a:rPr lang="ru-RU" sz="2200" b="1" dirty="0" smtClean="0"/>
              <a:t>Подведение итогов. Анализ проделанной работы за учебный год. Утверждение плана на летний оздоровительный период</a:t>
            </a:r>
            <a:r>
              <a:rPr lang="ru-RU" sz="2200" dirty="0" smtClean="0"/>
              <a:t>»</a:t>
            </a:r>
          </a:p>
          <a:p>
            <a:r>
              <a:rPr lang="ru-RU" sz="2200" i="1" u="sng" dirty="0" smtClean="0"/>
              <a:t>Педсовет №6 </a:t>
            </a:r>
            <a:r>
              <a:rPr lang="ru-RU" sz="2200" dirty="0" smtClean="0"/>
              <a:t>«</a:t>
            </a:r>
            <a:r>
              <a:rPr lang="ru-RU" sz="2200" b="1" dirty="0" smtClean="0"/>
              <a:t>Подведение итогов летней оздоровительной работы. Утверждение плана работы на 2015-16 учебный год</a:t>
            </a:r>
            <a:r>
              <a:rPr lang="ru-RU" sz="2200" dirty="0" smtClean="0"/>
              <a:t>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b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</a:b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33400"/>
            <a:ext cx="8153400" cy="13716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Участие педагогов в городском конкурсе «ВЕЧКЕВИКС МАСТОР».</a:t>
            </a:r>
          </a:p>
          <a:p>
            <a:pPr algn="ctr">
              <a:buNone/>
            </a:pPr>
            <a:r>
              <a:rPr lang="en-US" sz="4200" b="1" dirty="0" smtClean="0">
                <a:solidFill>
                  <a:srgbClr val="C00000"/>
                </a:solidFill>
                <a:latin typeface="Monotype Corsiva" pitchFamily="66" charset="0"/>
              </a:rPr>
              <a:t>I </a:t>
            </a:r>
            <a:r>
              <a:rPr lang="ru-RU" sz="4200" b="1" dirty="0" smtClean="0">
                <a:solidFill>
                  <a:srgbClr val="C00000"/>
                </a:solidFill>
                <a:latin typeface="Monotype Corsiva" pitchFamily="66" charset="0"/>
              </a:rPr>
              <a:t>место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Monotype Corsiva" pitchFamily="66" charset="0"/>
              </a:rPr>
              <a:t>Артемьева Л.В., </a:t>
            </a:r>
            <a:r>
              <a:rPr lang="ru-RU" sz="2800" b="1" dirty="0" err="1" smtClean="0">
                <a:solidFill>
                  <a:srgbClr val="0000FF"/>
                </a:solidFill>
                <a:latin typeface="Monotype Corsiva" pitchFamily="66" charset="0"/>
              </a:rPr>
              <a:t>Горенкова</a:t>
            </a:r>
            <a:r>
              <a:rPr lang="ru-RU" sz="2800" b="1" dirty="0" smtClean="0">
                <a:solidFill>
                  <a:srgbClr val="0000FF"/>
                </a:solidFill>
                <a:latin typeface="Monotype Corsiva" pitchFamily="66" charset="0"/>
              </a:rPr>
              <a:t> Л.И., </a:t>
            </a:r>
            <a:r>
              <a:rPr lang="ru-RU" sz="2800" b="1" dirty="0" err="1" smtClean="0">
                <a:solidFill>
                  <a:srgbClr val="0000FF"/>
                </a:solidFill>
                <a:latin typeface="Monotype Corsiva" pitchFamily="66" charset="0"/>
              </a:rPr>
              <a:t>Кочемасова</a:t>
            </a:r>
            <a:r>
              <a:rPr lang="ru-RU" sz="2800" b="1" dirty="0" smtClean="0">
                <a:solidFill>
                  <a:srgbClr val="0000FF"/>
                </a:solidFill>
                <a:latin typeface="Monotype Corsiva" pitchFamily="66" charset="0"/>
              </a:rPr>
              <a:t> Н.В., </a:t>
            </a:r>
            <a:r>
              <a:rPr lang="ru-RU" sz="2800" b="1" dirty="0" err="1" smtClean="0">
                <a:solidFill>
                  <a:srgbClr val="0000FF"/>
                </a:solidFill>
                <a:latin typeface="Monotype Corsiva" pitchFamily="66" charset="0"/>
              </a:rPr>
              <a:t>Фарченкова</a:t>
            </a:r>
            <a:r>
              <a:rPr lang="ru-RU" sz="2800" b="1" dirty="0" smtClean="0">
                <a:solidFill>
                  <a:srgbClr val="0000FF"/>
                </a:solidFill>
                <a:latin typeface="Monotype Corsiva" pitchFamily="66" charset="0"/>
              </a:rPr>
              <a:t> О.В.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28" name="Picture 4" descr="D:\Чернова документы\аттестуемые\Кочемасова\диплом вс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057400"/>
            <a:ext cx="3192372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b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</a:b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1534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Участие педагогов во всероссийском конкурсе: «Методическая разработка»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Горенкова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Л.В,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Кочемасова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Н.В., Суханова Е.Н.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124200" y="2514600"/>
          <a:ext cx="2871787" cy="4064000"/>
        </p:xfrm>
        <a:graphic>
          <a:graphicData uri="http://schemas.openxmlformats.org/presentationml/2006/ole">
            <p:oleObj spid="_x0000_s2050" name="Acrobat Document" r:id="rId3" imgW="5667146" imgH="8019898" progId="AcroExch.Document.11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52400" y="1676400"/>
          <a:ext cx="2871787" cy="4064000"/>
        </p:xfrm>
        <a:graphic>
          <a:graphicData uri="http://schemas.openxmlformats.org/presentationml/2006/ole">
            <p:oleObj spid="_x0000_s2051" name="Acrobat Document" r:id="rId4" imgW="5667146" imgH="8019898" progId="AcroExch.Document.11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096000" y="1752600"/>
          <a:ext cx="2871787" cy="4064000"/>
        </p:xfrm>
        <a:graphic>
          <a:graphicData uri="http://schemas.openxmlformats.org/presentationml/2006/ole">
            <p:oleObj spid="_x0000_s2052" name="Acrobat Document" r:id="rId5" imgW="5667146" imgH="8019898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b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</a:b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153400" cy="106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Участие в семинаре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Куршевой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Н.В.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26" name="Picture 2" descr="D:\Чернова документы\аттестуемые\Куршева\Сканированные документы\куршева сертиф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447800"/>
            <a:ext cx="3579461" cy="4806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Работа с кадрами</a:t>
            </a:r>
            <a:b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</a:b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153400" cy="106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Выступление на семинаре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Пензевой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Л.Е.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3554" name="Picture 2" descr="D:\Чернова документы\аттестуемые\Пензева\к новой аттестации\Выступ Пенз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52600"/>
            <a:ext cx="6096000" cy="4347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1164</TotalTime>
  <Words>729</Words>
  <PresentationFormat>Экран (4:3)</PresentationFormat>
  <Paragraphs>229</Paragraphs>
  <Slides>33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Эркер</vt:lpstr>
      <vt:lpstr>Acrobat Document</vt:lpstr>
      <vt:lpstr>Итоги работы педагогического коллектива МДОУ «Детский сад №16» г.о. Саранск за 2014 – 2015 учебный год</vt:lpstr>
      <vt:lpstr>Как прекрасен детский сад, Каждый в нем работать рад!</vt:lpstr>
      <vt:lpstr>Общие сведения.</vt:lpstr>
      <vt:lpstr>Общие сведения.</vt:lpstr>
      <vt:lpstr>Работа с кадрами</vt:lpstr>
      <vt:lpstr>Работа с кадрами </vt:lpstr>
      <vt:lpstr>Работа с кадрами </vt:lpstr>
      <vt:lpstr>Работа с кадрами </vt:lpstr>
      <vt:lpstr>Работа с кадрами </vt:lpstr>
      <vt:lpstr>Работа с кадрами </vt:lpstr>
      <vt:lpstr>Работа с кадрами</vt:lpstr>
      <vt:lpstr>Работа с кадрами</vt:lpstr>
      <vt:lpstr>Работа с кадрами</vt:lpstr>
      <vt:lpstr>Работа с кадрами</vt:lpstr>
      <vt:lpstr>Работа с кадрами</vt:lpstr>
      <vt:lpstr>Слайд 16</vt:lpstr>
      <vt:lpstr>Работа с детьми</vt:lpstr>
      <vt:lpstr>Работа с детьми</vt:lpstr>
      <vt:lpstr>Работа с детьми</vt:lpstr>
      <vt:lpstr>Работа с детьми</vt:lpstr>
      <vt:lpstr>Работа с детьми</vt:lpstr>
      <vt:lpstr>Контроль</vt:lpstr>
      <vt:lpstr>Контроль</vt:lpstr>
      <vt:lpstr>Работа с родителями</vt:lpstr>
      <vt:lpstr>Работа с родителями</vt:lpstr>
      <vt:lpstr>Лечебно – профилактическая работа</vt:lpstr>
      <vt:lpstr>Лечебно – профилактическая работа</vt:lpstr>
      <vt:lpstr> Работа в микросоциуме, деловое сотрудничество.</vt:lpstr>
      <vt:lpstr> Работа в микросоциуме, деловое сотрудничество.</vt:lpstr>
      <vt:lpstr> Работа в микросоциуме, деловое сотрудничество.</vt:lpstr>
      <vt:lpstr> Работа в микросоциуме, деловое сотрудничество.</vt:lpstr>
      <vt:lpstr> Работа в микросоциуме, деловое сотрудничество.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педагогического коллектива МДОУ «Детский сад №16»</dc:title>
  <cp:lastModifiedBy>1</cp:lastModifiedBy>
  <cp:revision>105</cp:revision>
  <dcterms:modified xsi:type="dcterms:W3CDTF">2015-12-24T11:38:36Z</dcterms:modified>
</cp:coreProperties>
</file>