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06" r:id="rId3"/>
    <p:sldId id="325" r:id="rId4"/>
    <p:sldId id="315" r:id="rId5"/>
    <p:sldId id="281" r:id="rId6"/>
    <p:sldId id="319" r:id="rId7"/>
    <p:sldId id="354" r:id="rId8"/>
    <p:sldId id="316" r:id="rId9"/>
    <p:sldId id="321" r:id="rId10"/>
    <p:sldId id="283" r:id="rId11"/>
    <p:sldId id="282" r:id="rId12"/>
    <p:sldId id="284" r:id="rId13"/>
    <p:sldId id="320" r:id="rId14"/>
    <p:sldId id="317" r:id="rId15"/>
    <p:sldId id="352" r:id="rId16"/>
    <p:sldId id="322" r:id="rId17"/>
    <p:sldId id="358" r:id="rId18"/>
    <p:sldId id="324" r:id="rId19"/>
    <p:sldId id="323" r:id="rId20"/>
    <p:sldId id="326" r:id="rId21"/>
    <p:sldId id="361" r:id="rId22"/>
    <p:sldId id="293" r:id="rId23"/>
    <p:sldId id="328" r:id="rId24"/>
    <p:sldId id="286" r:id="rId25"/>
    <p:sldId id="359" r:id="rId26"/>
    <p:sldId id="349" r:id="rId27"/>
    <p:sldId id="335" r:id="rId28"/>
    <p:sldId id="350" r:id="rId29"/>
    <p:sldId id="327" r:id="rId30"/>
    <p:sldId id="360" r:id="rId31"/>
    <p:sldId id="362" r:id="rId32"/>
    <p:sldId id="295" r:id="rId33"/>
    <p:sldId id="331" r:id="rId34"/>
    <p:sldId id="332" r:id="rId35"/>
    <p:sldId id="348" r:id="rId36"/>
    <p:sldId id="340" r:id="rId37"/>
    <p:sldId id="305" r:id="rId38"/>
    <p:sldId id="356" r:id="rId39"/>
    <p:sldId id="355" r:id="rId40"/>
    <p:sldId id="339" r:id="rId41"/>
    <p:sldId id="343" r:id="rId42"/>
    <p:sldId id="297" r:id="rId43"/>
    <p:sldId id="345" r:id="rId44"/>
    <p:sldId id="289" r:id="rId45"/>
    <p:sldId id="342" r:id="rId46"/>
    <p:sldId id="303" r:id="rId47"/>
    <p:sldId id="341" r:id="rId48"/>
    <p:sldId id="347" r:id="rId49"/>
    <p:sldId id="344" r:id="rId5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3333"/>
    <a:srgbClr val="B92D14"/>
    <a:srgbClr val="35759D"/>
    <a:srgbClr val="35B19D"/>
    <a:srgbClr val="9C6834"/>
    <a:srgbClr val="5F5F5F"/>
    <a:srgbClr val="CDF5FF"/>
    <a:srgbClr val="00A1E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2" autoAdjust="0"/>
    <p:restoredTop sz="95596" autoAdjust="0"/>
  </p:normalViewPr>
  <p:slideViewPr>
    <p:cSldViewPr>
      <p:cViewPr>
        <p:scale>
          <a:sx n="93" d="100"/>
          <a:sy n="93" d="100"/>
        </p:scale>
        <p:origin x="-57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DB3D56-60D7-40B4-B7F3-BF76725DB1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9635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E5BC2-B25F-4CD3-9F03-CC2F50CA7C7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785785" y="285729"/>
            <a:ext cx="7708927" cy="571504"/>
          </a:xfrm>
          <a:effectLst>
            <a:outerShdw dist="17961" dir="2700000" algn="ctr" rotWithShape="0">
              <a:srgbClr val="00A1E2"/>
            </a:outerShdw>
          </a:effectLst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23528" y="1071546"/>
            <a:ext cx="8306096" cy="5381790"/>
          </a:xfrm>
          <a:effectLst>
            <a:outerShdw dist="17961" dir="2700000" algn="ctr" rotWithShape="0">
              <a:srgbClr val="00A1E2"/>
            </a:outerShdw>
          </a:effectLst>
        </p:spPr>
        <p:txBody>
          <a:bodyPr/>
          <a:lstStyle/>
          <a:p>
            <a:pPr algn="ctr"/>
            <a:r>
              <a:rPr lang="ru-RU" sz="48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3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Мухаевой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Марины Борисовны</a:t>
            </a:r>
          </a:p>
          <a:p>
            <a:pPr algn="ctr"/>
            <a:endParaRPr lang="ru-RU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УЧИТЕЛЯ-ЛОГОПЕДА</a:t>
            </a:r>
          </a:p>
          <a:p>
            <a:pPr algn="ctr"/>
            <a:r>
              <a:rPr lang="ru-RU" sz="23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СТРУКТУРНОГО ПОДРАЗДЕЛЕНИЯ</a:t>
            </a:r>
          </a:p>
          <a:p>
            <a:pPr algn="ctr"/>
            <a:r>
              <a:rPr lang="ru-RU" sz="23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«ДЕТСКИЙ САД № 11  КОМБИНИРОВАННОГО ВИДА»</a:t>
            </a:r>
          </a:p>
          <a:p>
            <a:pPr algn="ctr"/>
            <a:r>
              <a:rPr lang="ru-RU" sz="23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</a:t>
            </a:r>
          </a:p>
          <a:p>
            <a:pPr algn="ctr"/>
            <a:r>
              <a:rPr lang="ru-RU" sz="23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  <a:endParaRPr lang="ru-RU" sz="23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741"/>
            <a:ext cx="4310063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12" y="401471"/>
            <a:ext cx="4299075" cy="608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5229"/>
            <a:ext cx="4464495" cy="63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17638"/>
            <a:ext cx="8643998" cy="1439858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РЕЗУЛЬТАТЫ  УЧАСТИЯ В ИННОВАЦИОННОЙ (ЭКСПЕРИМЕНТАЛЬНОЙ) ДЕЯТЕЛЬНОСТИ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752528" cy="6447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6592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5154"/>
            <a:ext cx="4211920" cy="620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5.УЧАСТИЕ ДЕТЕЙ В ЗАОЧНЫХ ОЛИМПИАДАХ, ОТКРЫТЫХ КОНКУРСАХ, КОНФЕРЕНЦИЯХ, ВЫСТАВКАХ, ТУРНИРАХ, СОРЕВНОВАНИЯХ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608511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260648"/>
            <a:ext cx="4132709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4392488" cy="640871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4320480" cy="6408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98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7638"/>
            <a:ext cx="8929718" cy="1082668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НАЛИЧИЕ ПУБЛИКАЦИЙ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8" y="404665"/>
            <a:ext cx="865130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07904" y="764704"/>
            <a:ext cx="5150376" cy="4959950"/>
          </a:xfrm>
        </p:spPr>
        <p:txBody>
          <a:bodyPr/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27.01.1980 г.</a:t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МГПИ ИМ. М. Е. 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ПО СПЕЦИАЛЬНОСТИ «ОЛИГОФРЕНОПЕДАГОГ, УЧИТЕЛЬ-ЛОГОПЕД» </a:t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№ БВС 0887164    </a:t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30 ИЮНЯ 2001 г.</a:t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 ПЕДАГОГИЧЕСКОЙ  РАБОТЫ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СПЕЦИАЛЬНОСТИ: 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16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РАБОТЫ В ДАННОМ УЧРЕЖДЕНИИ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 ЛЕТ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КВАЛИФИКАЦИОННАЯ  КАТЕГОРИЯ</a:t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ПРИКАЗ  МО РМ № 1128   от 27.12.2018 г.</a:t>
            </a:r>
            <a:endParaRPr lang="ru-RU" sz="16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2276872"/>
            <a:ext cx="2808312" cy="1296144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endParaRPr lang="ru-RU" b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логопеда</a:t>
            </a:r>
          </a:p>
        </p:txBody>
      </p:sp>
      <p:pic>
        <p:nvPicPr>
          <p:cNvPr id="6" name="Рисунок 5" descr="C:\Users\1\Desktop\Ф О Т О Г Р А Ф И И\ффото\100CANON\IMG_47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31" y="764704"/>
            <a:ext cx="3147626" cy="495995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7C8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188641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Сведения об аттестуемом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2920" y="-15941152"/>
            <a:ext cx="23402925" cy="3318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188640"/>
            <a:ext cx="4536504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7638"/>
            <a:ext cx="8929718" cy="1082668"/>
          </a:xfrm>
        </p:spPr>
        <p:txBody>
          <a:bodyPr/>
          <a:lstStyle/>
          <a:p>
            <a:pPr algn="ctr"/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дипломы\дипломы\13768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4824535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226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17638"/>
            <a:ext cx="8643998" cy="279718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7.ВЫСТУПЛЕНИЯ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ЗАСЕДАНИЯХ МЕТОДИЧЕСКИХ СОВЕТОВ, НАУЧНО- ПРАКТИЧЕСКИХ КОНФЕРЕНЦИЯХ, ПЕДАГОГИЧЕСКИХ ЧТЕНИЯХ, СЕМИНАРАХ, СЕКЦИЯХ, ФОРУМАХ, РАДИОПЕРЕДАЧАХ</a:t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организации:1             Муниципальный уровень: 2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Республиканский уровень : 1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7638"/>
            <a:ext cx="8929718" cy="1082668"/>
          </a:xfrm>
        </p:spPr>
        <p:txBody>
          <a:bodyPr/>
          <a:lstStyle/>
          <a:p>
            <a:pPr algn="ctr"/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894"/>
            <a:ext cx="4392488" cy="640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2894"/>
            <a:ext cx="4231406" cy="640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8" y="260648"/>
            <a:ext cx="436713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92488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7638"/>
            <a:ext cx="8929718" cy="1082668"/>
          </a:xfrm>
        </p:spPr>
        <p:txBody>
          <a:bodyPr/>
          <a:lstStyle/>
          <a:p>
            <a:pPr algn="ctr"/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аттестация 2023\20231012_1029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03648" y="-747464"/>
            <a:ext cx="6336703" cy="835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562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56" y="116632"/>
            <a:ext cx="878892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568951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7644" y="-927482"/>
            <a:ext cx="6480722" cy="871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7638"/>
            <a:ext cx="8929718" cy="1082668"/>
          </a:xfrm>
        </p:spPr>
        <p:txBody>
          <a:bodyPr/>
          <a:lstStyle/>
          <a:p>
            <a:pPr algn="ctr"/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аттестация 2023\20231012_1034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03648" y="-747465"/>
            <a:ext cx="6336704" cy="835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29718" cy="864096"/>
          </a:xfrm>
        </p:spPr>
        <p:txBody>
          <a:bodyPr/>
          <a:lstStyle/>
          <a:p>
            <a:pPr algn="ctr"/>
            <a: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по теме :</a:t>
            </a:r>
            <a:b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«Развитие межполушарного взаимодействия у детей с нарушением речи»</a:t>
            </a:r>
            <a:br>
              <a:rPr lang="ru-RU" sz="2800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 на сайте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ds11ruz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schoolrm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антиплагиат</a:t>
            </a: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83,47%</a:t>
            </a:r>
            <a:r>
              <a:rPr lang="ru-RU" sz="32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6" y="2132856"/>
            <a:ext cx="8424936" cy="450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7638"/>
            <a:ext cx="8929718" cy="1082668"/>
          </a:xfrm>
        </p:spPr>
        <p:txBody>
          <a:bodyPr/>
          <a:lstStyle/>
          <a:p>
            <a:pPr algn="ctr"/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аттестация 2023\20231012_1033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39653" y="-927482"/>
            <a:ext cx="6336703" cy="87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291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7638"/>
            <a:ext cx="8929718" cy="1082668"/>
          </a:xfrm>
        </p:spPr>
        <p:txBody>
          <a:bodyPr/>
          <a:lstStyle/>
          <a:p>
            <a:pPr algn="ctr"/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ADMIN\Downloads\IMG-20231012-WA0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640"/>
            <a:ext cx="475252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74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17638"/>
            <a:ext cx="8643998" cy="179704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 КЛАССОВ, МЕРОПРИЯТИЙ</a:t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организации: 1          Муниципальный уровень: 1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Республиканский уровень : 1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уровень: 0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0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706"/>
            <a:ext cx="4464496" cy="63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669"/>
            <a:ext cx="4248472" cy="631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5882"/>
            <a:ext cx="4608512" cy="65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0698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712968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17638"/>
            <a:ext cx="8786874" cy="172561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744" y="260648"/>
            <a:ext cx="4824535" cy="6480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12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17638"/>
            <a:ext cx="8786874" cy="172561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0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7638"/>
            <a:ext cx="7762056" cy="71596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1.СООТВЕТСТВИЕ  ДАННЫХ ПЕРВИЧНОГО ОБСЛЕДОВАНИЯ</a:t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ДИАГНОЗА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ПЕРСПЕКТИВНОМУ ПЛАНУ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ИНДИВИДУАЛЬНОЙ  ИЛИ ГРУППОВОЙ КОРРЕКЦИИ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360"/>
            <a:ext cx="4256087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3359"/>
            <a:ext cx="4256098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7678"/>
            <a:ext cx="4392489" cy="639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678"/>
            <a:ext cx="4320479" cy="637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17638"/>
            <a:ext cx="8572560" cy="243999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1" y="138708"/>
            <a:ext cx="4348378" cy="63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138708"/>
            <a:ext cx="4234523" cy="6313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17638"/>
            <a:ext cx="8643998" cy="258286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13.УЧАСТИЕ  ПЕДАГОГА В ПРОФЕСИОНАЛЬНЫХ КОНКУРСАХ</a:t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сети интернет: 1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70" y="404664"/>
            <a:ext cx="437380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04" y="404664"/>
            <a:ext cx="4223171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17638"/>
            <a:ext cx="8715436" cy="179704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4847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46861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4410"/>
            <a:ext cx="4504835" cy="637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2475"/>
            <a:ext cx="4507508" cy="639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12" y="202474"/>
            <a:ext cx="4378472" cy="632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4924"/>
            <a:ext cx="4354237" cy="62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E:\сканы 2\20231011_154014_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1656"/>
            <a:ext cx="4320480" cy="622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7638"/>
            <a:ext cx="7762056" cy="71596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2.ДИНАМИКА ПРОДВИЖЕНИЯ ОБУЧАЮЩИХСЯ  В СООТВЕТСТВИИ  С ПЕРСПЕКТИВНЫМ ПЛАНОМ КОРРЕКЦИОННОЙ РАБОТЫ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1978"/>
            <a:ext cx="4171294" cy="59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34" y="431978"/>
            <a:ext cx="4145517" cy="59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5"/>
            <a:ext cx="421137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6523"/>
            <a:ext cx="4381955" cy="595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7638"/>
            <a:ext cx="7762056" cy="71596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36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ттестация">
  <a:themeElements>
    <a:clrScheme name="">
      <a:dk1>
        <a:srgbClr val="808080"/>
      </a:dk1>
      <a:lt1>
        <a:srgbClr val="FFFFFF"/>
      </a:lt1>
      <a:dk2>
        <a:srgbClr val="808080"/>
      </a:dk2>
      <a:lt2>
        <a:srgbClr val="0037D2"/>
      </a:lt2>
      <a:accent1>
        <a:srgbClr val="1D5EFF"/>
      </a:accent1>
      <a:accent2>
        <a:srgbClr val="058CF0"/>
      </a:accent2>
      <a:accent3>
        <a:srgbClr val="FFFFFF"/>
      </a:accent3>
      <a:accent4>
        <a:srgbClr val="6C6C6C"/>
      </a:accent4>
      <a:accent5>
        <a:srgbClr val="ABB6FF"/>
      </a:accent5>
      <a:accent6>
        <a:srgbClr val="047ED9"/>
      </a:accent6>
      <a:hlink>
        <a:srgbClr val="53CE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8783"/>
        </a:lt2>
        <a:accent1>
          <a:srgbClr val="A39C97"/>
        </a:accent1>
        <a:accent2>
          <a:srgbClr val="B9B1AB"/>
        </a:accent2>
        <a:accent3>
          <a:srgbClr val="FFFFFF"/>
        </a:accent3>
        <a:accent4>
          <a:srgbClr val="404040"/>
        </a:accent4>
        <a:accent5>
          <a:srgbClr val="CECBC9"/>
        </a:accent5>
        <a:accent6>
          <a:srgbClr val="A7A09B"/>
        </a:accent6>
        <a:hlink>
          <a:srgbClr val="F8291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C99565"/>
        </a:lt2>
        <a:accent1>
          <a:srgbClr val="D1A57D"/>
        </a:accent1>
        <a:accent2>
          <a:srgbClr val="E8B688"/>
        </a:accent2>
        <a:accent3>
          <a:srgbClr val="FFFFFF"/>
        </a:accent3>
        <a:accent4>
          <a:srgbClr val="404040"/>
        </a:accent4>
        <a:accent5>
          <a:srgbClr val="E5CFBF"/>
        </a:accent5>
        <a:accent6>
          <a:srgbClr val="D2A57B"/>
        </a:accent6>
        <a:hlink>
          <a:srgbClr val="FFB20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79B904"/>
        </a:lt2>
        <a:accent1>
          <a:srgbClr val="92D707"/>
        </a:accent1>
        <a:accent2>
          <a:srgbClr val="ADCF4D"/>
        </a:accent2>
        <a:accent3>
          <a:srgbClr val="FFFFFF"/>
        </a:accent3>
        <a:accent4>
          <a:srgbClr val="404040"/>
        </a:accent4>
        <a:accent5>
          <a:srgbClr val="C7E8AA"/>
        </a:accent5>
        <a:accent6>
          <a:srgbClr val="9CBB45"/>
        </a:accent6>
        <a:hlink>
          <a:srgbClr val="FFA5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3175FD"/>
        </a:lt2>
        <a:accent1>
          <a:srgbClr val="31A4FF"/>
        </a:accent1>
        <a:accent2>
          <a:srgbClr val="1DC9FF"/>
        </a:accent2>
        <a:accent3>
          <a:srgbClr val="FFFFFF"/>
        </a:accent3>
        <a:accent4>
          <a:srgbClr val="404040"/>
        </a:accent4>
        <a:accent5>
          <a:srgbClr val="ADCFFF"/>
        </a:accent5>
        <a:accent6>
          <a:srgbClr val="19B6E7"/>
        </a:accent6>
        <a:hlink>
          <a:srgbClr val="24DFE8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аттестация</Template>
  <TotalTime>3389</TotalTime>
  <Words>86</Words>
  <Application>Microsoft Office PowerPoint</Application>
  <PresentationFormat>Экран (4:3)</PresentationFormat>
  <Paragraphs>28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аттестация</vt:lpstr>
      <vt:lpstr>МИНИСТЕРСТВО ОБРАЗОВАНИЯ РМ</vt:lpstr>
      <vt:lpstr>ДАТА РОЖДЕНИЯ: 27.01.1980 г.  ПРОФЕССИОНАЛЬНОЕ ОБРАЗОВАНИЕ: ВЫСШЕЕ, МГПИ ИМ. М. Е. ЕВСЕВЬЕВА,  ПО СПЕЦИАЛЬНОСТИ «ОЛИГОФРЕНОПЕДАГОГ, УЧИТЕЛЬ-ЛОГОПЕД»  ДИПЛОМ № БВС 0887164     ДАТА ВЫДАЧИ: 30 ИЮНЯ 2001 г.  СТАЖ  ПЕДАГОГИЧЕСКОЙ  РАБОТЫ  ПО СПЕЦИАЛЬНОСТИ: 22 ГОДА СТАЖ РАБОТЫ В ДАННОМ УЧРЕЖДЕНИИ:  8 ЛЕТ  НАЛИЧИЕ КВАЛИФИКАЦИОННОЙ КАТЕГОРИИ: 1 КВАЛИФИКАЦИОННАЯ  КАТЕГОРИЯ  ДАТА ПОСЛЕДНЕЙ АТТЕСТАЦИИ: ПРИКАЗ  МО РМ № 1128   от 27.12.2018 г.</vt:lpstr>
      <vt:lpstr>   Педагогический опыт по теме : «Развитие межполушарного взаимодействия у детей с нарушением речи» представлен на сайте: https.//ds11ruz.schoolrm.ru антиплагиат 83,47%  </vt:lpstr>
      <vt:lpstr>  1.СООТВЕТСТВИЕ  ДАННЫХ ПЕРВИЧНОГО ОБСЛЕДОВАНИЯ И ДИАГНОЗА ПЕРСПЕКТИВНОМУ ПЛАНУ ИНДИВИДУАЛЬНОЙ  ИЛИ ГРУППОВОЙ КОРРЕКЦИИ</vt:lpstr>
      <vt:lpstr>Слайд 5</vt:lpstr>
      <vt:lpstr> 2.ДИНАМИКА ПРОДВИЖЕНИЯ ОБУЧАЮЩИХСЯ  В СООТВЕТСТВИИ  С ПЕРСПЕКТИВНЫМ ПЛАНОМ КОРРЕКЦИОННОЙ РАБОТЫ</vt:lpstr>
      <vt:lpstr>Слайд 7</vt:lpstr>
      <vt:lpstr>Слайд 8</vt:lpstr>
      <vt:lpstr> 3. ВЗАИМОДЕЙСТВИЕ С РОДИТЕЛЯМИ</vt:lpstr>
      <vt:lpstr>Слайд 10</vt:lpstr>
      <vt:lpstr>Слайд 11</vt:lpstr>
      <vt:lpstr>4.  РЕЗУЛЬТАТЫ  УЧАСТИЯ В ИННОВАЦИОННОЙ (ЭКСПЕРИМЕНТАЛЬНОЙ) ДЕЯТЕЛЬНОСТИ</vt:lpstr>
      <vt:lpstr>Слайд 13</vt:lpstr>
      <vt:lpstr>Слайд 14</vt:lpstr>
      <vt:lpstr>   5.УЧАСТИЕ ДЕТЕЙ В ЗАОЧНЫХ ОЛИМПИАДАХ, ОТКРЫТЫХ КОНКУРСАХ, КОНФЕРЕНЦИЯХ, ВЫСТАВКАХ, ТУРНИРАХ, СОРЕВНОВАНИЯХ</vt:lpstr>
      <vt:lpstr>Слайд 16</vt:lpstr>
      <vt:lpstr>Слайд 17</vt:lpstr>
      <vt:lpstr>6. НАЛИЧИЕ ПУБЛИКАЦИЙ</vt:lpstr>
      <vt:lpstr>Слайд 19</vt:lpstr>
      <vt:lpstr>Слайд 20</vt:lpstr>
      <vt:lpstr>Слайд 21</vt:lpstr>
      <vt:lpstr>  7.ВЫСТУПЛЕНИЯ НА  ЗАСЕДАНИЯХ МЕТОДИЧЕСКИХ СОВЕТОВ, НАУЧНО- ПРАКТИЧЕСКИХ КОНФЕРЕНЦИЯХ, ПЕДАГОГИЧЕСКИХ ЧТЕНИЯХ, СЕМИНАРАХ, СЕКЦИЯХ, ФОРУМАХ, РАДИОПЕРЕДАЧАХ   На уровне образовательной организации:1             Муниципальный уровень: 2    Республиканский уровень : 1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   8. ПРОВЕДЕНИЕ ОТКРЫТЫХ ЗАНЯТИЙ, МАСТЕР КЛАССОВ, МЕРОПРИЯТИЙ   На уровне образовательной организации: 1          Муниципальный уровень: 1    Республиканский уровень : 1 Российский уровень: 0 Международный уровень: 0  </vt:lpstr>
      <vt:lpstr>Слайд 33</vt:lpstr>
      <vt:lpstr>Слайд 34</vt:lpstr>
      <vt:lpstr>Слайд 35</vt:lpstr>
      <vt:lpstr>Слайд 36</vt:lpstr>
      <vt:lpstr>9. ЭКСПЕРТНАЯ ДЕЯТЕЛЬНОСТЬ</vt:lpstr>
      <vt:lpstr>Слайд 38</vt:lpstr>
      <vt:lpstr>10. НАСТАВНИЧЕСТВО</vt:lpstr>
      <vt:lpstr>Слайд 40</vt:lpstr>
      <vt:lpstr>Слайд 41</vt:lpstr>
      <vt:lpstr>11. ОБЩЕСТВЕННО-ПЕДАГОГИЧЕСКАЯ АКТИВНОСТЬ ПЕДАГОГА: УЧАСТИЕ В РАБОТЕ ПЕДАГОГИЧЕСКИХ СООБЩЕСТВ, КОМИССИЯХ, В ЖЮРИ КОНКУРСОВ</vt:lpstr>
      <vt:lpstr>Слайд 43</vt:lpstr>
      <vt:lpstr>   13.УЧАСТИЕ  ПЕДАГОГА В ПРОФЕСИОНАЛЬНЫХ КОНКУРСАХ   Муниципальный уровень: 1 В сети интернет: 1    </vt:lpstr>
      <vt:lpstr>Слайд 45</vt:lpstr>
      <vt:lpstr>14. НАГРАДЫ И ПООЩРЕНИЯ</vt:lpstr>
      <vt:lpstr>Слайд 47</vt:lpstr>
      <vt:lpstr>Слайд 48</vt:lpstr>
      <vt:lpstr>Слайд 49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HP</dc:creator>
  <cp:lastModifiedBy>садик</cp:lastModifiedBy>
  <cp:revision>106</cp:revision>
  <dcterms:created xsi:type="dcterms:W3CDTF">2018-08-13T16:35:29Z</dcterms:created>
  <dcterms:modified xsi:type="dcterms:W3CDTF">2023-10-13T06:25:57Z</dcterms:modified>
</cp:coreProperties>
</file>