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2" r:id="rId3"/>
    <p:sldId id="273" r:id="rId4"/>
    <p:sldId id="274" r:id="rId5"/>
    <p:sldId id="275" r:id="rId6"/>
    <p:sldId id="277" r:id="rId7"/>
    <p:sldId id="266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8" r:id="rId17"/>
    <p:sldId id="289" r:id="rId18"/>
    <p:sldId id="290" r:id="rId19"/>
    <p:sldId id="291" r:id="rId20"/>
    <p:sldId id="292" r:id="rId21"/>
    <p:sldId id="267" r:id="rId22"/>
    <p:sldId id="295" r:id="rId23"/>
    <p:sldId id="294" r:id="rId24"/>
    <p:sldId id="296" r:id="rId25"/>
    <p:sldId id="297" r:id="rId26"/>
    <p:sldId id="298" r:id="rId27"/>
    <p:sldId id="299" r:id="rId28"/>
    <p:sldId id="30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B5"/>
    <a:srgbClr val="FCD5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79231" y="14523"/>
            <a:ext cx="5014913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319" y="26634"/>
            <a:ext cx="11978101" cy="6731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0338" y="9068"/>
            <a:ext cx="5014913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4770" y="23368"/>
            <a:ext cx="5014913" cy="6858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14140" y="0"/>
            <a:ext cx="5014913" cy="6858000"/>
          </a:xfrm>
          <a:prstGeom prst="rect">
            <a:avLst/>
          </a:prstGeom>
        </p:spPr>
      </p:pic>
      <p:pic>
        <p:nvPicPr>
          <p:cNvPr id="36" name="Picture 4" descr="http://www.playcast.ru/uploads/2018/12/01/26226473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6397" y="5403428"/>
            <a:ext cx="801147" cy="11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1.bp.blogspot.com/-0W6U9-cLDtQ/UjGgLiD108I/AAAAAAAAD9I/IoObViMOGL0/s1600/0_94b9d_c4727bc6_XL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77223" y="4917058"/>
            <a:ext cx="1753097" cy="17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96450" y="132355"/>
            <a:ext cx="5014913" cy="55041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31276" y="119077"/>
            <a:ext cx="5014913" cy="550415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938"/>
          <a:stretch/>
        </p:blipFill>
        <p:spPr>
          <a:xfrm>
            <a:off x="7077385" y="106531"/>
            <a:ext cx="5014913" cy="4736237"/>
          </a:xfrm>
          <a:prstGeom prst="rect">
            <a:avLst/>
          </a:prstGeom>
        </p:spPr>
      </p:pic>
      <p:sp>
        <p:nvSpPr>
          <p:cNvPr id="9" name="Рамка 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80959 w 9144000"/>
              <a:gd name="connsiteY6" fmla="*/ 5062541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80959 w 9144000"/>
              <a:gd name="connsiteY9" fmla="*/ 80959 h 5143500"/>
              <a:gd name="connsiteX0" fmla="*/ 0 w 9144000"/>
              <a:gd name="connsiteY0" fmla="*/ 14291 h 5157791"/>
              <a:gd name="connsiteX1" fmla="*/ 9144000 w 9144000"/>
              <a:gd name="connsiteY1" fmla="*/ 14291 h 5157791"/>
              <a:gd name="connsiteX2" fmla="*/ 9144000 w 9144000"/>
              <a:gd name="connsiteY2" fmla="*/ 5157791 h 5157791"/>
              <a:gd name="connsiteX3" fmla="*/ 0 w 9144000"/>
              <a:gd name="connsiteY3" fmla="*/ 5157791 h 5157791"/>
              <a:gd name="connsiteX4" fmla="*/ 0 w 9144000"/>
              <a:gd name="connsiteY4" fmla="*/ 14291 h 5157791"/>
              <a:gd name="connsiteX5" fmla="*/ 2386009 w 9144000"/>
              <a:gd name="connsiteY5" fmla="*/ 0 h 5157791"/>
              <a:gd name="connsiteX6" fmla="*/ 80959 w 9144000"/>
              <a:gd name="connsiteY6" fmla="*/ 5076832 h 5157791"/>
              <a:gd name="connsiteX7" fmla="*/ 9063041 w 9144000"/>
              <a:gd name="connsiteY7" fmla="*/ 5076832 h 5157791"/>
              <a:gd name="connsiteX8" fmla="*/ 9063041 w 9144000"/>
              <a:gd name="connsiteY8" fmla="*/ 95250 h 5157791"/>
              <a:gd name="connsiteX9" fmla="*/ 2386009 w 9144000"/>
              <a:gd name="connsiteY9" fmla="*/ 0 h 5157791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2386009 w 9144000"/>
              <a:gd name="connsiteY5" fmla="*/ 119059 h 5143500"/>
              <a:gd name="connsiteX6" fmla="*/ 80959 w 9144000"/>
              <a:gd name="connsiteY6" fmla="*/ 5062541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2386009 w 9144000"/>
              <a:gd name="connsiteY9" fmla="*/ 1190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2386009 w 9144000"/>
              <a:gd name="connsiteY5" fmla="*/ 119059 h 5143500"/>
              <a:gd name="connsiteX6" fmla="*/ 2366959 w 9144000"/>
              <a:gd name="connsiteY6" fmla="*/ 5043491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2386009 w 9144000"/>
              <a:gd name="connsiteY9" fmla="*/ 1190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2233609 w 9144000"/>
              <a:gd name="connsiteY5" fmla="*/ 128584 h 5143500"/>
              <a:gd name="connsiteX6" fmla="*/ 2366959 w 9144000"/>
              <a:gd name="connsiteY6" fmla="*/ 5043491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2233609 w 9144000"/>
              <a:gd name="connsiteY9" fmla="*/ 128584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2233609 w 9144000"/>
              <a:gd name="connsiteY5" fmla="*/ 128584 h 5143500"/>
              <a:gd name="connsiteX6" fmla="*/ 2271709 w 9144000"/>
              <a:gd name="connsiteY6" fmla="*/ 5033966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2233609 w 9144000"/>
              <a:gd name="connsiteY9" fmla="*/ 128584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1474568 w 9144000"/>
              <a:gd name="connsiteY5" fmla="*/ 135242 h 5143500"/>
              <a:gd name="connsiteX6" fmla="*/ 2271709 w 9144000"/>
              <a:gd name="connsiteY6" fmla="*/ 5033966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1474568 w 9144000"/>
              <a:gd name="connsiteY9" fmla="*/ 135242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1474568 w 9144000"/>
              <a:gd name="connsiteY5" fmla="*/ 135242 h 5143500"/>
              <a:gd name="connsiteX6" fmla="*/ 1812290 w 9144000"/>
              <a:gd name="connsiteY6" fmla="*/ 5040625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1474568 w 9144000"/>
              <a:gd name="connsiteY9" fmla="*/ 13524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  <a:moveTo>
                  <a:pt x="1474568" y="135242"/>
                </a:moveTo>
                <a:lnTo>
                  <a:pt x="1812290" y="5040625"/>
                </a:lnTo>
                <a:lnTo>
                  <a:pt x="9063041" y="5062541"/>
                </a:lnTo>
                <a:lnTo>
                  <a:pt x="9063041" y="80959"/>
                </a:lnTo>
                <a:lnTo>
                  <a:pt x="1474568" y="13524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11"/>
          <a:srcRect/>
          <a:stretch/>
        </p:blipFill>
        <p:spPr>
          <a:xfrm rot="10800000">
            <a:off x="20607" y="2840043"/>
            <a:ext cx="2693652" cy="4008889"/>
          </a:xfrm>
          <a:prstGeom prst="rect">
            <a:avLst/>
          </a:prstGeom>
        </p:spPr>
      </p:pic>
      <p:pic>
        <p:nvPicPr>
          <p:cNvPr id="16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1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9057" y="2421064"/>
            <a:ext cx="393227" cy="45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8891" y="1913573"/>
            <a:ext cx="348911" cy="3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14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650" y="5808674"/>
            <a:ext cx="408766" cy="4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15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2998" y="1116354"/>
            <a:ext cx="369812" cy="4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img0.liveinternet.ru/images/attach/c/2/66/239/66239261_84.png"/>
          <p:cNvPicPr>
            <a:picLocks noChangeAspect="1" noChangeArrowheads="1"/>
          </p:cNvPicPr>
          <p:nvPr userDrawn="1"/>
        </p:nvPicPr>
        <p:blipFill>
          <a:blip r:embed="rId16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0677" y="203281"/>
            <a:ext cx="394853" cy="4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1632" y="1103680"/>
            <a:ext cx="844216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1632" y="3583355"/>
            <a:ext cx="844216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549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23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120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35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35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8365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470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041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04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197" y="78851"/>
            <a:ext cx="11978101" cy="66859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7384" y="11684"/>
            <a:ext cx="501491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2890" y="257453"/>
            <a:ext cx="5014913" cy="6858000"/>
          </a:xfrm>
          <a:prstGeom prst="rect">
            <a:avLst/>
          </a:prstGeom>
        </p:spPr>
      </p:pic>
      <p:pic>
        <p:nvPicPr>
          <p:cNvPr id="21" name="Picture 4" descr="http://www.playcast.ru/uploads/2018/12/01/26226473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570234"/>
            <a:ext cx="732657" cy="103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5014913" cy="6858000"/>
          </a:xfrm>
          <a:prstGeom prst="rect">
            <a:avLst/>
          </a:prstGeom>
        </p:spPr>
      </p:pic>
      <p:pic>
        <p:nvPicPr>
          <p:cNvPr id="20" name="Picture 2" descr="http://1.bp.blogspot.com/-0W6U9-cLDtQ/UjGgLiD108I/AAAAAAAAD9I/IoObViMOGL0/s1600/0_94b9d_c4727bc6_XL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1030" y="5157276"/>
            <a:ext cx="1385098" cy="13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4770" y="23368"/>
            <a:ext cx="5014913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9765916" y="-40458"/>
            <a:ext cx="2326382" cy="34622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003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166" y="34759"/>
            <a:ext cx="11944638" cy="6721363"/>
          </a:xfrm>
          <a:prstGeom prst="rect">
            <a:avLst/>
          </a:prstGeom>
        </p:spPr>
      </p:pic>
      <p:pic>
        <p:nvPicPr>
          <p:cNvPr id="21" name="Picture 2" descr="http://1.bp.blogspot.com/-0W6U9-cLDtQ/UjGgLiD108I/AAAAAAAAD9I/IoObViMOGL0/s1600/0_94b9d_c4727bc6_XL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0787" y="5140171"/>
            <a:ext cx="1402247" cy="139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62890" y="0"/>
            <a:ext cx="5014913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0249" y="-126894"/>
            <a:ext cx="10058400" cy="5657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22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165" y="58881"/>
            <a:ext cx="11952792" cy="6698106"/>
          </a:xfrm>
          <a:prstGeom prst="rect">
            <a:avLst/>
          </a:prstGeom>
        </p:spPr>
      </p:pic>
      <p:pic>
        <p:nvPicPr>
          <p:cNvPr id="15" name="Picture 2" descr="http://1.bp.blogspot.com/-0W6U9-cLDtQ/UjGgLiD108I/AAAAAAAAD9I/IoObViMOGL0/s1600/0_94b9d_c4727bc6_XL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3789" y="5157277"/>
            <a:ext cx="1385098" cy="13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1044" y="23368"/>
            <a:ext cx="501491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61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197" y="26634"/>
            <a:ext cx="11978101" cy="67311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4197" y="5027381"/>
            <a:ext cx="1974715" cy="13910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4770" y="23368"/>
            <a:ext cx="50149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76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3165" y="3755253"/>
            <a:ext cx="11949344" cy="3007675"/>
          </a:xfrm>
          <a:prstGeom prst="rect">
            <a:avLst/>
          </a:prstGeom>
        </p:spPr>
      </p:pic>
      <p:pic>
        <p:nvPicPr>
          <p:cNvPr id="11" name="Picture 4" descr="http://www.playcast.ru/uploads/2018/12/01/26226473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7626" y="5403428"/>
            <a:ext cx="801147" cy="11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938"/>
          <a:stretch/>
        </p:blipFill>
        <p:spPr>
          <a:xfrm>
            <a:off x="7077385" y="106531"/>
            <a:ext cx="5014913" cy="4736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29700" y="5096646"/>
            <a:ext cx="1974715" cy="13910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04770" y="23368"/>
            <a:ext cx="50149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006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197" y="3551069"/>
            <a:ext cx="11978101" cy="32066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938"/>
          <a:stretch/>
        </p:blipFill>
        <p:spPr>
          <a:xfrm>
            <a:off x="7077385" y="106531"/>
            <a:ext cx="5014913" cy="4736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8796" y="5369109"/>
            <a:ext cx="1974715" cy="1391055"/>
          </a:xfrm>
          <a:prstGeom prst="rect">
            <a:avLst/>
          </a:prstGeom>
        </p:spPr>
      </p:pic>
      <p:pic>
        <p:nvPicPr>
          <p:cNvPr id="14" name="Picture 2" descr="http://detsad-kitty.ru/uploads/posts/2016-01/1452601947_8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0972694" y="5525026"/>
            <a:ext cx="876112" cy="9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755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197" y="3846604"/>
            <a:ext cx="11978101" cy="2911136"/>
          </a:xfrm>
          <a:prstGeom prst="rect">
            <a:avLst/>
          </a:prstGeom>
        </p:spPr>
      </p:pic>
      <p:pic>
        <p:nvPicPr>
          <p:cNvPr id="16" name="Picture 2" descr="http://www.playcast.ru/uploads/2015/10/28/15640381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82661" y="5433156"/>
            <a:ext cx="758825" cy="11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938"/>
          <a:stretch/>
        </p:blipFill>
        <p:spPr>
          <a:xfrm>
            <a:off x="7077385" y="106531"/>
            <a:ext cx="5014913" cy="47362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2895" y="5366124"/>
            <a:ext cx="1974715" cy="13910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88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13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88543" y="0"/>
            <a:ext cx="5014913" cy="6858000"/>
          </a:xfrm>
          <a:prstGeom prst="rect">
            <a:avLst/>
          </a:prstGeom>
        </p:spPr>
      </p:pic>
      <p:sp>
        <p:nvSpPr>
          <p:cNvPr id="8" name="Рамка 6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80959 w 9144000"/>
              <a:gd name="connsiteY6" fmla="*/ 5062541 h 5143500"/>
              <a:gd name="connsiteX7" fmla="*/ 9063041 w 9144000"/>
              <a:gd name="connsiteY7" fmla="*/ 5062541 h 5143500"/>
              <a:gd name="connsiteX8" fmla="*/ 9063041 w 9144000"/>
              <a:gd name="connsiteY8" fmla="*/ 80959 h 5143500"/>
              <a:gd name="connsiteX9" fmla="*/ 80959 w 9144000"/>
              <a:gd name="connsiteY9" fmla="*/ 809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80959 w 9144000"/>
              <a:gd name="connsiteY6" fmla="*/ 5062541 h 5143500"/>
              <a:gd name="connsiteX7" fmla="*/ 9063041 w 9144000"/>
              <a:gd name="connsiteY7" fmla="*/ 5062541 h 5143500"/>
              <a:gd name="connsiteX8" fmla="*/ 8539166 w 9144000"/>
              <a:gd name="connsiteY8" fmla="*/ 90484 h 5143500"/>
              <a:gd name="connsiteX9" fmla="*/ 80959 w 9144000"/>
              <a:gd name="connsiteY9" fmla="*/ 809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1119184 w 9144000"/>
              <a:gd name="connsiteY6" fmla="*/ 5062541 h 5143500"/>
              <a:gd name="connsiteX7" fmla="*/ 9063041 w 9144000"/>
              <a:gd name="connsiteY7" fmla="*/ 5062541 h 5143500"/>
              <a:gd name="connsiteX8" fmla="*/ 8539166 w 9144000"/>
              <a:gd name="connsiteY8" fmla="*/ 90484 h 5143500"/>
              <a:gd name="connsiteX9" fmla="*/ 80959 w 9144000"/>
              <a:gd name="connsiteY9" fmla="*/ 809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90484 w 9144000"/>
              <a:gd name="connsiteY6" fmla="*/ 5062541 h 5143500"/>
              <a:gd name="connsiteX7" fmla="*/ 9063041 w 9144000"/>
              <a:gd name="connsiteY7" fmla="*/ 5062541 h 5143500"/>
              <a:gd name="connsiteX8" fmla="*/ 8539166 w 9144000"/>
              <a:gd name="connsiteY8" fmla="*/ 90484 h 5143500"/>
              <a:gd name="connsiteX9" fmla="*/ 80959 w 9144000"/>
              <a:gd name="connsiteY9" fmla="*/ 80959 h 5143500"/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80959 w 9144000"/>
              <a:gd name="connsiteY5" fmla="*/ 80959 h 5143500"/>
              <a:gd name="connsiteX6" fmla="*/ 90484 w 9144000"/>
              <a:gd name="connsiteY6" fmla="*/ 5062541 h 5143500"/>
              <a:gd name="connsiteX7" fmla="*/ 9063041 w 9144000"/>
              <a:gd name="connsiteY7" fmla="*/ 5062541 h 5143500"/>
              <a:gd name="connsiteX8" fmla="*/ 9053516 w 9144000"/>
              <a:gd name="connsiteY8" fmla="*/ 90484 h 5143500"/>
              <a:gd name="connsiteX9" fmla="*/ 80959 w 9144000"/>
              <a:gd name="connsiteY9" fmla="*/ 809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  <a:moveTo>
                  <a:pt x="80959" y="80959"/>
                </a:moveTo>
                <a:lnTo>
                  <a:pt x="90484" y="5062541"/>
                </a:lnTo>
                <a:lnTo>
                  <a:pt x="9063041" y="5062541"/>
                </a:lnTo>
                <a:lnTo>
                  <a:pt x="9053516" y="90484"/>
                </a:lnTo>
                <a:lnTo>
                  <a:pt x="80959" y="8095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11271903" y="6703719"/>
            <a:ext cx="92009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" b="0" dirty="0">
                <a:solidFill>
                  <a:schemeClr val="accent5">
                    <a:lumMod val="60000"/>
                    <a:lumOff val="40000"/>
                  </a:schemeClr>
                </a:solidFill>
                <a:latin typeface="Bonza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Полшкова В.В., </a:t>
            </a:r>
            <a:r>
              <a:rPr lang="ru-RU" sz="6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nza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  <a:r>
              <a:rPr lang="en-US" sz="600" b="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onzai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ru-RU" sz="600" b="0" dirty="0">
              <a:solidFill>
                <a:schemeClr val="accent5">
                  <a:lumMod val="60000"/>
                  <a:lumOff val="40000"/>
                </a:schemeClr>
              </a:solidFill>
              <a:latin typeface="Bonzai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717BD-F2BC-489E-9B47-02DBB7B34829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00C74-1AF5-45F9-99C0-B887DA6995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97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5" r:id="rId7"/>
    <p:sldLayoutId id="214748366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ан-шафт-се-ьский-сезона-51832138.jpg"/>
          <p:cNvPicPr>
            <a:picLocks noChangeAspect="1" noChangeArrowheads="1"/>
          </p:cNvPicPr>
          <p:nvPr/>
        </p:nvPicPr>
        <p:blipFill>
          <a:blip r:embed="rId2" cstate="print"/>
          <a:srcRect l="48471" b="49441"/>
          <a:stretch>
            <a:fillRect/>
          </a:stretch>
        </p:blipFill>
        <p:spPr bwMode="auto">
          <a:xfrm>
            <a:off x="9336099" y="4104560"/>
            <a:ext cx="2377434" cy="2361555"/>
          </a:xfrm>
          <a:prstGeom prst="rect">
            <a:avLst/>
          </a:prstGeom>
          <a:noFill/>
        </p:spPr>
      </p:pic>
      <p:pic>
        <p:nvPicPr>
          <p:cNvPr id="5123" name="Picture 3" descr="C:\Users\PC\Desktop\ан-шафт-се-ьский-сезона-51832138.jpg"/>
          <p:cNvPicPr>
            <a:picLocks noChangeAspect="1" noChangeArrowheads="1"/>
          </p:cNvPicPr>
          <p:nvPr/>
        </p:nvPicPr>
        <p:blipFill>
          <a:blip r:embed="rId2" cstate="print"/>
          <a:srcRect r="48345" b="49474"/>
          <a:stretch>
            <a:fillRect/>
          </a:stretch>
        </p:blipFill>
        <p:spPr bwMode="auto">
          <a:xfrm>
            <a:off x="6439736" y="4104427"/>
            <a:ext cx="2377694" cy="2354487"/>
          </a:xfrm>
          <a:prstGeom prst="rect">
            <a:avLst/>
          </a:prstGeom>
          <a:noFill/>
        </p:spPr>
      </p:pic>
      <p:pic>
        <p:nvPicPr>
          <p:cNvPr id="5124" name="Picture 4" descr="C:\Users\PC\Desktop\ан-шафт-се-ьский-сезона-51832138.jpg"/>
          <p:cNvPicPr>
            <a:picLocks noChangeAspect="1" noChangeArrowheads="1"/>
          </p:cNvPicPr>
          <p:nvPr/>
        </p:nvPicPr>
        <p:blipFill>
          <a:blip r:embed="rId2" cstate="print"/>
          <a:srcRect t="48382" r="48202"/>
          <a:stretch>
            <a:fillRect/>
          </a:stretch>
        </p:blipFill>
        <p:spPr bwMode="auto">
          <a:xfrm>
            <a:off x="559871" y="4075601"/>
            <a:ext cx="2356603" cy="2377450"/>
          </a:xfrm>
          <a:prstGeom prst="rect">
            <a:avLst/>
          </a:prstGeom>
          <a:noFill/>
        </p:spPr>
      </p:pic>
      <p:pic>
        <p:nvPicPr>
          <p:cNvPr id="5125" name="Picture 5" descr="C:\Users\PC\Desktop\ан-шафт-се-ьский-сезона-51832138.jpg"/>
          <p:cNvPicPr>
            <a:picLocks noChangeAspect="1" noChangeArrowheads="1"/>
          </p:cNvPicPr>
          <p:nvPr/>
        </p:nvPicPr>
        <p:blipFill>
          <a:blip r:embed="rId2" cstate="print"/>
          <a:srcRect l="48434" t="48322" b="1402"/>
          <a:stretch>
            <a:fillRect/>
          </a:stretch>
        </p:blipFill>
        <p:spPr bwMode="auto">
          <a:xfrm>
            <a:off x="3421316" y="4075610"/>
            <a:ext cx="2404718" cy="2373527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741482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64622" y="274319"/>
            <a:ext cx="10404566" cy="470263"/>
          </a:xfrm>
          <a:prstGeom prst="roundRect">
            <a:avLst>
              <a:gd name="adj" fmla="val 1782"/>
            </a:avLst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lvl="0"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МБДОУ «Детский сад №8 комбинированного вида»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72290" y="1798321"/>
            <a:ext cx="11493138" cy="1314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600" b="1" dirty="0" smtClean="0">
                <a:ln w="11430"/>
                <a:gradFill>
                  <a:gsLst>
                    <a:gs pos="0">
                      <a:srgbClr val="0070C0"/>
                    </a:gs>
                    <a:gs pos="27000">
                      <a:srgbClr val="6CA62C"/>
                    </a:gs>
                    <a:gs pos="62000">
                      <a:srgbClr val="0070C0"/>
                    </a:gs>
                    <a:gs pos="99000">
                      <a:srgbClr val="6CA62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ea typeface="+mj-ea"/>
                <a:cs typeface="+mj-cs"/>
              </a:rPr>
              <a:t>«Путешествие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600" b="1" dirty="0" smtClean="0">
                <a:ln w="11430"/>
                <a:gradFill>
                  <a:gsLst>
                    <a:gs pos="0">
                      <a:srgbClr val="0070C0"/>
                    </a:gs>
                    <a:gs pos="27000">
                      <a:srgbClr val="6CA62C"/>
                    </a:gs>
                    <a:gs pos="62000">
                      <a:srgbClr val="0070C0"/>
                    </a:gs>
                    <a:gs pos="99000">
                      <a:srgbClr val="6CA62C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  <a:ea typeface="+mj-ea"/>
                <a:cs typeface="+mj-cs"/>
              </a:rPr>
              <a:t>по временам года»</a:t>
            </a:r>
            <a:endParaRPr kumimoji="0" lang="ru-RU" sz="5600" b="1" i="0" u="none" strike="noStrike" kern="1200" normalizeH="0" baseline="0" noProof="0" dirty="0">
              <a:ln w="11430"/>
              <a:gradFill>
                <a:gsLst>
                  <a:gs pos="0">
                    <a:srgbClr val="0070C0"/>
                  </a:gs>
                  <a:gs pos="27000">
                    <a:srgbClr val="6CA62C"/>
                  </a:gs>
                  <a:gs pos="62000">
                    <a:srgbClr val="0070C0"/>
                  </a:gs>
                  <a:gs pos="99000">
                    <a:srgbClr val="6CA62C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257" y="3257395"/>
            <a:ext cx="11730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детей младшей группы</a:t>
            </a:r>
            <a:endParaRPr lang="ru-RU" sz="3600" dirty="0" smtClean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24347" y="6270172"/>
            <a:ext cx="5828209" cy="43107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Разработала и провела: Наумкина Е. А.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29753" y="435152"/>
            <a:ext cx="9144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Наблюдения на прогулке за: живой и неживой </a:t>
            </a:r>
            <a:r>
              <a:rPr lang="ru-RU" sz="2000" b="1" dirty="0" smtClean="0"/>
              <a:t>природой</a:t>
            </a:r>
            <a:endParaRPr lang="ru-RU" sz="2000" dirty="0" smtClean="0"/>
          </a:p>
          <a:p>
            <a:pPr algn="just"/>
            <a:r>
              <a:rPr lang="ru-RU" sz="2000" dirty="0" smtClean="0"/>
              <a:t>   Наблюдение </a:t>
            </a:r>
            <a:r>
              <a:rPr lang="ru-RU" sz="2000" dirty="0" smtClean="0"/>
              <a:t>за осенними изменениями в природе: похолодало, на деревьях пожелтели и опадают листья. Наблюдение за осенними цветами, деревьями, листопадом, птицами, насекомыми, одеждой людей, солнцем, небом, дождем, ветром, лужами, почвой, тучами, дождем с мокрым снегом. Формировать представления о том, что осенью созревают многие овощи и фрукты.</a:t>
            </a:r>
          </a:p>
          <a:p>
            <a:pPr algn="ctr"/>
            <a:endParaRPr lang="ru-RU" dirty="0" smtClean="0"/>
          </a:p>
        </p:txBody>
      </p:sp>
      <p:pic>
        <p:nvPicPr>
          <p:cNvPr id="39938" name="Picture 2" descr="D:\работа\2019-2020 Студенческий квартал\ЕЛЕНА\Новая презентация\1\P111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6262" y="2967443"/>
            <a:ext cx="4355737" cy="3266803"/>
          </a:xfrm>
          <a:prstGeom prst="rect">
            <a:avLst/>
          </a:prstGeom>
          <a:noFill/>
        </p:spPr>
      </p:pic>
      <p:pic>
        <p:nvPicPr>
          <p:cNvPr id="39939" name="Picture 3" descr="D:\работа\2019-2020 Студенческий квартал\ЕЛЕНА\Новая презентация\1\P1160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5829" y="2943630"/>
            <a:ext cx="4376056" cy="3281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29753" y="361776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Продуктивная </a:t>
            </a:r>
            <a:r>
              <a:rPr lang="ru-RU" sz="2000" b="1" dirty="0" smtClean="0"/>
              <a:t>деятельность</a:t>
            </a:r>
            <a:endParaRPr lang="ru-RU" sz="2000" dirty="0" smtClean="0"/>
          </a:p>
          <a:p>
            <a:pPr algn="ctr"/>
            <a:r>
              <a:rPr lang="ru-RU" sz="2000" dirty="0" smtClean="0"/>
              <a:t>Раскрашивание </a:t>
            </a:r>
            <a:r>
              <a:rPr lang="ru-RU" sz="2000" dirty="0" smtClean="0"/>
              <a:t>«Морковка для зайчика».</a:t>
            </a:r>
          </a:p>
          <a:p>
            <a:pPr algn="ctr"/>
            <a:r>
              <a:rPr lang="ru-RU" sz="2000" dirty="0" smtClean="0"/>
              <a:t>Лепка </a:t>
            </a:r>
            <a:r>
              <a:rPr lang="ru-RU" sz="2000" dirty="0" smtClean="0"/>
              <a:t>«Осеннее дерево», «Грибочки», «Мухомор».</a:t>
            </a:r>
          </a:p>
          <a:p>
            <a:pPr algn="ctr"/>
            <a:r>
              <a:rPr lang="ru-RU" sz="2000" dirty="0" smtClean="0"/>
              <a:t>Аппликация «Дождик, дождик – кап, кап, кап», «Яблоки», «Мухомор».</a:t>
            </a:r>
          </a:p>
          <a:p>
            <a:pPr algn="ctr"/>
            <a:r>
              <a:rPr lang="ru-RU" sz="2000" dirty="0" smtClean="0"/>
              <a:t>Рисование «Дождик», «Листопад</a:t>
            </a:r>
            <a:r>
              <a:rPr lang="ru-RU" sz="2000" dirty="0" smtClean="0"/>
              <a:t>».</a:t>
            </a:r>
            <a:endParaRPr lang="ru-RU" dirty="0" smtClean="0"/>
          </a:p>
        </p:txBody>
      </p:sp>
      <p:pic>
        <p:nvPicPr>
          <p:cNvPr id="40962" name="Picture 2" descr="D:\работа\2019-2020 Студенческий квартал\ЕЛЕНА\Новая презентация\1\P1160453.JPG"/>
          <p:cNvPicPr>
            <a:picLocks noChangeAspect="1" noChangeArrowheads="1"/>
          </p:cNvPicPr>
          <p:nvPr/>
        </p:nvPicPr>
        <p:blipFill>
          <a:blip r:embed="rId3" cstate="print"/>
          <a:srcRect t="8298"/>
          <a:stretch>
            <a:fillRect/>
          </a:stretch>
        </p:blipFill>
        <p:spPr bwMode="auto">
          <a:xfrm>
            <a:off x="5603976" y="2050867"/>
            <a:ext cx="3395210" cy="2309792"/>
          </a:xfrm>
          <a:prstGeom prst="rect">
            <a:avLst/>
          </a:prstGeom>
          <a:noFill/>
        </p:spPr>
      </p:pic>
      <p:pic>
        <p:nvPicPr>
          <p:cNvPr id="40963" name="Picture 3" descr="D:\работа\2019-2020 Студенческий квартал\ЕЛЕНА\Новая презентация\1\P1160483.JPG"/>
          <p:cNvPicPr>
            <a:picLocks noChangeAspect="1" noChangeArrowheads="1"/>
          </p:cNvPicPr>
          <p:nvPr/>
        </p:nvPicPr>
        <p:blipFill>
          <a:blip r:embed="rId4" cstate="print"/>
          <a:srcRect b="5514"/>
          <a:stretch>
            <a:fillRect/>
          </a:stretch>
        </p:blipFill>
        <p:spPr bwMode="auto">
          <a:xfrm>
            <a:off x="8294915" y="4100320"/>
            <a:ext cx="3670665" cy="2600926"/>
          </a:xfrm>
          <a:prstGeom prst="rect">
            <a:avLst/>
          </a:prstGeom>
          <a:noFill/>
        </p:spPr>
      </p:pic>
      <p:pic>
        <p:nvPicPr>
          <p:cNvPr id="40964" name="Picture 4" descr="D:\работа\2019-2020 Студенческий квартал\ЕЛЕНА\Новая презентация\1\P1160663.JPG"/>
          <p:cNvPicPr>
            <a:picLocks noChangeAspect="1" noChangeArrowheads="1"/>
          </p:cNvPicPr>
          <p:nvPr/>
        </p:nvPicPr>
        <p:blipFill>
          <a:blip r:embed="rId5" cstate="print"/>
          <a:srcRect t="5303" b="6044"/>
          <a:stretch>
            <a:fillRect/>
          </a:stretch>
        </p:blipFill>
        <p:spPr bwMode="auto">
          <a:xfrm>
            <a:off x="2644526" y="4193176"/>
            <a:ext cx="3733224" cy="2481943"/>
          </a:xfrm>
          <a:prstGeom prst="rect">
            <a:avLst/>
          </a:prstGeom>
          <a:noFill/>
        </p:spPr>
      </p:pic>
      <p:pic>
        <p:nvPicPr>
          <p:cNvPr id="40965" name="Picture 5" descr="D:\работа\2019-2020 Студенческий квартал\ЕЛЕНА\Новая презентация\1\P1160732.JPG"/>
          <p:cNvPicPr>
            <a:picLocks noChangeAspect="1" noChangeArrowheads="1"/>
          </p:cNvPicPr>
          <p:nvPr/>
        </p:nvPicPr>
        <p:blipFill>
          <a:blip r:embed="rId6" cstate="print"/>
          <a:srcRect t="23731" r="30928" b="18178"/>
          <a:stretch>
            <a:fillRect/>
          </a:stretch>
        </p:blipFill>
        <p:spPr bwMode="auto">
          <a:xfrm>
            <a:off x="9226244" y="2155374"/>
            <a:ext cx="2713209" cy="1711234"/>
          </a:xfrm>
          <a:prstGeom prst="rect">
            <a:avLst/>
          </a:prstGeom>
          <a:noFill/>
        </p:spPr>
      </p:pic>
      <p:pic>
        <p:nvPicPr>
          <p:cNvPr id="40966" name="Picture 6" descr="D:\работа\2019-2020 Студенческий квартал\ЕЛЕНА\Новая презентация\1\P1160690.JPG"/>
          <p:cNvPicPr>
            <a:picLocks noChangeAspect="1" noChangeArrowheads="1"/>
          </p:cNvPicPr>
          <p:nvPr/>
        </p:nvPicPr>
        <p:blipFill>
          <a:blip r:embed="rId7" cstate="print"/>
          <a:srcRect l="19931" t="2431" r="11608" b="43406"/>
          <a:stretch>
            <a:fillRect/>
          </a:stretch>
        </p:blipFill>
        <p:spPr bwMode="auto">
          <a:xfrm>
            <a:off x="2664824" y="2312127"/>
            <a:ext cx="2752113" cy="1632857"/>
          </a:xfrm>
          <a:prstGeom prst="rect">
            <a:avLst/>
          </a:prstGeom>
          <a:noFill/>
        </p:spPr>
      </p:pic>
      <p:pic>
        <p:nvPicPr>
          <p:cNvPr id="40967" name="Picture 7" descr="D:\работа\2019-2020 Студенческий квартал\ЕЛЕНА\Новая презентация\1\P1160486.JPG"/>
          <p:cNvPicPr>
            <a:picLocks noChangeAspect="1" noChangeArrowheads="1"/>
          </p:cNvPicPr>
          <p:nvPr/>
        </p:nvPicPr>
        <p:blipFill>
          <a:blip r:embed="rId8" cstate="print"/>
          <a:srcRect l="53837" t="27651"/>
          <a:stretch>
            <a:fillRect/>
          </a:stretch>
        </p:blipFill>
        <p:spPr bwMode="auto">
          <a:xfrm>
            <a:off x="6518370" y="4650381"/>
            <a:ext cx="1589365" cy="18679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729753" y="29200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Трудовая деятельность</a:t>
            </a:r>
            <a:endParaRPr lang="ru-RU" sz="2000" dirty="0" smtClean="0"/>
          </a:p>
          <a:p>
            <a:pPr algn="just"/>
            <a:r>
              <a:rPr lang="ru-RU" sz="2000" dirty="0" smtClean="0"/>
              <a:t>   Сбор </a:t>
            </a:r>
            <a:r>
              <a:rPr lang="ru-RU" sz="2000" dirty="0" smtClean="0"/>
              <a:t>листьев для гербария; уборка территории от веток, упавших листьев и отцветших растений; сбор песка в песочницу.</a:t>
            </a:r>
          </a:p>
          <a:p>
            <a:pPr algn="ctr"/>
            <a:r>
              <a:rPr lang="ru-RU" sz="2000" b="1" dirty="0" smtClean="0"/>
              <a:t>Двигательная активность</a:t>
            </a:r>
            <a:endParaRPr lang="ru-RU" sz="2000" dirty="0" smtClean="0"/>
          </a:p>
          <a:p>
            <a:pPr algn="just"/>
            <a:r>
              <a:rPr lang="ru-RU" sz="2000" dirty="0" smtClean="0"/>
              <a:t>   Подвижные </a:t>
            </a:r>
            <a:r>
              <a:rPr lang="ru-RU" sz="2000" dirty="0" smtClean="0"/>
              <a:t>игры: «Солнышко и дождик», «Листья», «Зайка беленький…», «Листопад», «У медведя во бору», « Ветер и листочки».</a:t>
            </a:r>
          </a:p>
          <a:p>
            <a:pPr algn="just"/>
            <a:r>
              <a:rPr lang="ru-RU" sz="2000" dirty="0" smtClean="0"/>
              <a:t>   Итоговые </a:t>
            </a:r>
            <a:r>
              <a:rPr lang="ru-RU" sz="2000" dirty="0" smtClean="0"/>
              <a:t>мероприятия: Выставка рисунков «Осень золотая», осеннее развлечение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  <p:pic>
        <p:nvPicPr>
          <p:cNvPr id="43010" name="Picture 2" descr="D:\работа\2019-2020 Студенческий квартал\ЕЛЕНА\Новая презентация\1\P1110168.JPG"/>
          <p:cNvPicPr>
            <a:picLocks noChangeAspect="1" noChangeArrowheads="1"/>
          </p:cNvPicPr>
          <p:nvPr/>
        </p:nvPicPr>
        <p:blipFill>
          <a:blip r:embed="rId3" cstate="print"/>
          <a:srcRect l="9771" t="17672" r="6092"/>
          <a:stretch>
            <a:fillRect/>
          </a:stretch>
        </p:blipFill>
        <p:spPr bwMode="auto">
          <a:xfrm>
            <a:off x="2673440" y="3108961"/>
            <a:ext cx="4458880" cy="3272242"/>
          </a:xfrm>
          <a:prstGeom prst="rect">
            <a:avLst/>
          </a:prstGeom>
          <a:noFill/>
        </p:spPr>
      </p:pic>
      <p:pic>
        <p:nvPicPr>
          <p:cNvPr id="43011" name="Picture 3" descr="D:\работа\2019-2020 Студенческий квартал\ЕЛЕНА\Новая презентация\1\P1130453.JPG"/>
          <p:cNvPicPr>
            <a:picLocks noChangeAspect="1" noChangeArrowheads="1"/>
          </p:cNvPicPr>
          <p:nvPr/>
        </p:nvPicPr>
        <p:blipFill>
          <a:blip r:embed="rId4" cstate="print"/>
          <a:srcRect l="16085" t="21389"/>
          <a:stretch>
            <a:fillRect/>
          </a:stretch>
        </p:blipFill>
        <p:spPr bwMode="auto">
          <a:xfrm>
            <a:off x="7284025" y="3095897"/>
            <a:ext cx="4671322" cy="3282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76174"/>
          <a:stretch>
            <a:fillRect/>
          </a:stretch>
        </p:blipFill>
        <p:spPr bwMode="auto">
          <a:xfrm>
            <a:off x="117565" y="134495"/>
            <a:ext cx="2233749" cy="66083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БЛОК 2 «В гости к зиме»</a:t>
            </a:r>
            <a:endParaRPr kumimoji="0" lang="ru-RU" sz="4800" b="1" i="1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986450" y="836020"/>
            <a:ext cx="8617721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декабрь</a:t>
            </a:r>
            <a:r>
              <a:rPr lang="ru-RU" sz="3200" b="1" i="1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- февраль</a:t>
            </a:r>
            <a:endParaRPr kumimoji="0" lang="ru-RU" sz="3200" b="1" i="1" u="none" strike="noStrike" kern="120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1376" y="1258653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Коммуникативная деятельность</a:t>
            </a:r>
            <a:endParaRPr lang="ru-RU" sz="1600" dirty="0" smtClean="0"/>
          </a:p>
          <a:p>
            <a:pPr algn="just"/>
            <a:r>
              <a:rPr lang="ru-RU" sz="1600" dirty="0" smtClean="0"/>
              <a:t>   Беседы </a:t>
            </a:r>
            <a:r>
              <a:rPr lang="ru-RU" sz="1600" dirty="0" smtClean="0"/>
              <a:t>на тему: «Пришел мороз - береги уши и нос»</a:t>
            </a:r>
          </a:p>
          <a:p>
            <a:pPr algn="just"/>
            <a:r>
              <a:rPr lang="ru-RU" sz="1600" dirty="0" smtClean="0"/>
              <a:t>   Логические </a:t>
            </a:r>
            <a:r>
              <a:rPr lang="ru-RU" sz="1600" dirty="0" smtClean="0"/>
              <a:t>рассуждения: «Что будет, если одеться не по погоде».</a:t>
            </a:r>
          </a:p>
          <a:p>
            <a:pPr algn="just"/>
            <a:r>
              <a:rPr lang="ru-RU" sz="1600" dirty="0" smtClean="0"/>
              <a:t>   Беседа </a:t>
            </a:r>
            <a:r>
              <a:rPr lang="ru-RU" sz="1600" dirty="0" smtClean="0"/>
              <a:t>«Зимние забавы</a:t>
            </a:r>
            <a:r>
              <a:rPr lang="ru-RU" sz="1600" dirty="0" smtClean="0"/>
              <a:t>», рассматривание </a:t>
            </a:r>
            <a:r>
              <a:rPr lang="ru-RU" sz="1600" dirty="0" smtClean="0"/>
              <a:t>альбома: «Зимующие птицы».</a:t>
            </a:r>
          </a:p>
          <a:p>
            <a:pPr algn="just"/>
            <a:r>
              <a:rPr lang="ru-RU" sz="1600" dirty="0" smtClean="0"/>
              <a:t>   Дидактические </a:t>
            </a:r>
            <a:r>
              <a:rPr lang="ru-RU" sz="1600" dirty="0" smtClean="0"/>
              <a:t>и настольные игры: «Найди картинку», «Что зимой бывает?», «Кто спрятался в снегу», «Времена года», «Зима», «Ручки греем», «Зима», «Зимние забавы», «Зимние слова», «Кто что делает?», «Чудесный мешочек», «Одеваем Филю», «Да и нет» (с мячом), «Где наш зайчик</a:t>
            </a:r>
            <a:r>
              <a:rPr lang="ru-RU" sz="1600" dirty="0" smtClean="0"/>
              <a:t>?»</a:t>
            </a:r>
          </a:p>
          <a:p>
            <a:pPr algn="ctr"/>
            <a:r>
              <a:rPr lang="ru-RU" sz="1600" b="1" dirty="0" smtClean="0"/>
              <a:t>Игровая деятельность</a:t>
            </a:r>
            <a:endParaRPr lang="ru-RU" sz="1600" dirty="0" smtClean="0"/>
          </a:p>
          <a:p>
            <a:pPr algn="just"/>
            <a:r>
              <a:rPr lang="ru-RU" sz="1600" dirty="0" smtClean="0"/>
              <a:t>    Сюжетно-ролевые игры с фигурками диких животных «Рукавичка», «Кукла заболела», «Кукла идет гулять», «Путешествие в зимний лес», «Новый год у зверят</a:t>
            </a:r>
            <a:r>
              <a:rPr lang="ru-RU" sz="1600" dirty="0" smtClean="0"/>
              <a:t>».</a:t>
            </a:r>
            <a:endParaRPr lang="ru-RU" sz="1600" dirty="0" smtClean="0"/>
          </a:p>
        </p:txBody>
      </p:sp>
      <p:pic>
        <p:nvPicPr>
          <p:cNvPr id="53249" name="Picture 1" descr="D:\работа\2019-2020 Студенческий квартал\ЕЛЕНА\Новая презентация\1\P104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6090" y="3897726"/>
            <a:ext cx="3586010" cy="2689507"/>
          </a:xfrm>
          <a:prstGeom prst="rect">
            <a:avLst/>
          </a:prstGeom>
          <a:noFill/>
        </p:spPr>
      </p:pic>
      <p:pic>
        <p:nvPicPr>
          <p:cNvPr id="53250" name="Picture 2" descr="D:\работа\2019-2020 Студенческий квартал\ЕЛЕНА\Новая презентация\1\P1050032.JPG"/>
          <p:cNvPicPr>
            <a:picLocks noChangeAspect="1" noChangeArrowheads="1"/>
          </p:cNvPicPr>
          <p:nvPr/>
        </p:nvPicPr>
        <p:blipFill>
          <a:blip r:embed="rId4" cstate="print"/>
          <a:srcRect b="15500"/>
          <a:stretch>
            <a:fillRect/>
          </a:stretch>
        </p:blipFill>
        <p:spPr bwMode="auto">
          <a:xfrm>
            <a:off x="3017521" y="3909442"/>
            <a:ext cx="4240304" cy="268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76174"/>
          <a:stretch>
            <a:fillRect/>
          </a:stretch>
        </p:blipFill>
        <p:spPr bwMode="auto">
          <a:xfrm>
            <a:off x="117565" y="134495"/>
            <a:ext cx="2233749" cy="66083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72999" y="189473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Познавательно-исследовательская</a:t>
            </a:r>
            <a:endParaRPr lang="ru-RU" sz="1600" dirty="0" smtClean="0"/>
          </a:p>
          <a:p>
            <a:pPr algn="just"/>
            <a:r>
              <a:rPr lang="ru-RU" sz="1600" dirty="0" smtClean="0"/>
              <a:t>   Игры </a:t>
            </a:r>
            <a:r>
              <a:rPr lang="ru-RU" sz="1600" dirty="0" smtClean="0"/>
              <a:t>с водой, дидактические игры: «Заморозим», «Разогреем», «Цветные льдинки», «Сложи картинку», «Сколько снежинок?», «Большие- маленькие снежинки», «Какой снежок?», «Собери снеговика», «Что бывает белым?»</a:t>
            </a:r>
          </a:p>
          <a:p>
            <a:pPr algn="just"/>
            <a:r>
              <a:rPr lang="ru-RU" sz="1600" dirty="0" smtClean="0"/>
              <a:t>   Эксперимент </a:t>
            </a:r>
            <a:r>
              <a:rPr lang="ru-RU" sz="1600" dirty="0" smtClean="0"/>
              <a:t>с водой «Что будет с водой, если вынести на мороз?»</a:t>
            </a:r>
          </a:p>
          <a:p>
            <a:pPr algn="just"/>
            <a:r>
              <a:rPr lang="ru-RU" sz="1600" dirty="0" smtClean="0"/>
              <a:t>   Игра-опыт</a:t>
            </a:r>
            <a:r>
              <a:rPr lang="ru-RU" sz="1600" dirty="0" smtClean="0"/>
              <a:t>: «Цветной снег».</a:t>
            </a:r>
          </a:p>
          <a:p>
            <a:pPr algn="just"/>
            <a:r>
              <a:rPr lang="ru-RU" sz="1600" dirty="0" smtClean="0"/>
              <a:t>   Чтение </a:t>
            </a:r>
            <a:r>
              <a:rPr lang="ru-RU" sz="1600" dirty="0" smtClean="0"/>
              <a:t>художественной литературы: М. </a:t>
            </a:r>
            <a:r>
              <a:rPr lang="ru-RU" sz="1600" dirty="0" err="1" smtClean="0"/>
              <a:t>Познанская</a:t>
            </a:r>
            <a:r>
              <a:rPr lang="ru-RU" sz="1600" dirty="0" smtClean="0"/>
              <a:t> «Снег идет», О. </a:t>
            </a:r>
            <a:r>
              <a:rPr lang="ru-RU" sz="1600" dirty="0" err="1" smtClean="0"/>
              <a:t>Высотская</a:t>
            </a:r>
            <a:r>
              <a:rPr lang="ru-RU" sz="1600" dirty="0" smtClean="0"/>
              <a:t> «Холодно», В. Хорол «Зайчик», О. </a:t>
            </a:r>
            <a:r>
              <a:rPr lang="ru-RU" sz="1600" dirty="0" err="1" smtClean="0"/>
              <a:t>Высотская</a:t>
            </a:r>
            <a:r>
              <a:rPr lang="ru-RU" sz="1600" dirty="0" smtClean="0"/>
              <a:t> «Покатились санки вниз», Я. Аким «Елка наряжается», Суриков «Зима»,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М</a:t>
            </a:r>
            <a:r>
              <a:rPr lang="ru-RU" sz="1600" dirty="0" smtClean="0"/>
              <a:t>. Г. Борисенко «Елочка», М. </a:t>
            </a:r>
            <a:r>
              <a:rPr lang="ru-RU" sz="1600" dirty="0" err="1" smtClean="0"/>
              <a:t>Клочкова</a:t>
            </a:r>
            <a:r>
              <a:rPr lang="ru-RU" sz="1600" dirty="0" smtClean="0"/>
              <a:t> </a:t>
            </a:r>
            <a:r>
              <a:rPr lang="ru-RU" sz="1600" dirty="0" smtClean="0"/>
              <a:t>«Снежинки</a:t>
            </a:r>
            <a:r>
              <a:rPr lang="ru-RU" sz="1600" dirty="0" smtClean="0"/>
              <a:t>», Е. </a:t>
            </a:r>
            <a:r>
              <a:rPr lang="ru-RU" sz="1600" dirty="0" err="1" smtClean="0"/>
              <a:t>А.Ульева</a:t>
            </a:r>
            <a:r>
              <a:rPr lang="ru-RU" sz="1600" dirty="0" smtClean="0"/>
              <a:t> «Зимние дни», «Зимой в лесу», «Злая вьюга», «Зеленая сосна», «Белый медведь», «Полярная сова», «Полярный волк», «Зимний сон ежика», «Рыбы подо льдом», «Морковка для кролика», «Зернышки для петушка», «Снежная крепость», «Ледяная горка</a:t>
            </a:r>
            <a:r>
              <a:rPr lang="ru-RU" sz="1600" dirty="0" smtClean="0"/>
              <a:t>».</a:t>
            </a:r>
            <a:endParaRPr lang="ru-RU" sz="1600" dirty="0" smtClean="0"/>
          </a:p>
        </p:txBody>
      </p:sp>
      <p:pic>
        <p:nvPicPr>
          <p:cNvPr id="52225" name="Picture 1" descr="D:\работа\2019-2020 Студенческий квартал\ЕЛЕНА\Новая презентация\1\P104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678" y="3344092"/>
            <a:ext cx="4093029" cy="3069772"/>
          </a:xfrm>
          <a:prstGeom prst="rect">
            <a:avLst/>
          </a:prstGeom>
          <a:noFill/>
        </p:spPr>
      </p:pic>
      <p:pic>
        <p:nvPicPr>
          <p:cNvPr id="52226" name="Picture 2" descr="D:\работа\2019-2020 Студенческий квартал\ЕЛЕНА\Презентация\5\P1160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013" y="3347670"/>
            <a:ext cx="4088673" cy="3066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76174"/>
          <a:stretch>
            <a:fillRect/>
          </a:stretch>
        </p:blipFill>
        <p:spPr bwMode="auto">
          <a:xfrm>
            <a:off x="117565" y="134495"/>
            <a:ext cx="2233749" cy="66083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12188" y="224361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Наблюдения на прогулке за живой и неживой природой</a:t>
            </a:r>
            <a:endParaRPr lang="ru-RU" dirty="0" smtClean="0"/>
          </a:p>
          <a:p>
            <a:pPr algn="ctr"/>
            <a:r>
              <a:rPr lang="ru-RU" dirty="0" smtClean="0"/>
              <a:t>Наблюдение за: птицами, деревьями, прохожими, трудом дворника, погодой, снежинками, снегопадом, снегом, небом, гололедом, ветром, солнцем, капелью</a:t>
            </a:r>
            <a:r>
              <a:rPr lang="ru-RU" dirty="0" smtClean="0"/>
              <a:t>.</a:t>
            </a:r>
          </a:p>
          <a:p>
            <a:pPr algn="ctr"/>
            <a:r>
              <a:rPr lang="ru-RU" b="1" dirty="0" smtClean="0"/>
              <a:t>Продуктивная деятельность</a:t>
            </a:r>
            <a:endParaRPr lang="ru-RU" dirty="0" smtClean="0"/>
          </a:p>
          <a:p>
            <a:pPr algn="just"/>
            <a:r>
              <a:rPr lang="ru-RU" dirty="0" smtClean="0"/>
              <a:t>   Рисование: «Падает, падает снег», «Ветка рябины для снегирей», «Белый снег пушистый…», «Новогодняя елочка».</a:t>
            </a:r>
          </a:p>
          <a:p>
            <a:pPr algn="just"/>
            <a:r>
              <a:rPr lang="ru-RU" dirty="0" smtClean="0"/>
              <a:t>   Аппликация «Снежинки падают», «Зимняя береза», «Украсим новогоднюю игрушку».</a:t>
            </a:r>
          </a:p>
          <a:p>
            <a:pPr algn="just"/>
            <a:r>
              <a:rPr lang="ru-RU" dirty="0" smtClean="0"/>
              <a:t>   Лепка «Угостим птиц», «Снеговик», (с элементами конструирования) «Снегопад», «Разноцветные гирлянды</a:t>
            </a:r>
            <a:r>
              <a:rPr lang="ru-RU" dirty="0" smtClean="0"/>
              <a:t>».</a:t>
            </a:r>
            <a:endParaRPr lang="ru-RU" dirty="0" smtClean="0"/>
          </a:p>
        </p:txBody>
      </p:sp>
      <p:pic>
        <p:nvPicPr>
          <p:cNvPr id="51203" name="Picture 3" descr="D:\работа\2019-2020 Студенческий квартал\ЕЛЕНА\Новая презентация\1\P1110462.JPG"/>
          <p:cNvPicPr>
            <a:picLocks noChangeAspect="1" noChangeArrowheads="1"/>
          </p:cNvPicPr>
          <p:nvPr/>
        </p:nvPicPr>
        <p:blipFill>
          <a:blip r:embed="rId3" cstate="print"/>
          <a:srcRect t="8972" b="13004"/>
          <a:stretch>
            <a:fillRect/>
          </a:stretch>
        </p:blipFill>
        <p:spPr bwMode="auto">
          <a:xfrm>
            <a:off x="5551712" y="2508068"/>
            <a:ext cx="2879633" cy="1685109"/>
          </a:xfrm>
          <a:prstGeom prst="rect">
            <a:avLst/>
          </a:prstGeom>
          <a:noFill/>
        </p:spPr>
      </p:pic>
      <p:pic>
        <p:nvPicPr>
          <p:cNvPr id="51204" name="Picture 4" descr="D:\работа\2019-2020 Студенческий квартал\ЕЛЕНА\Новая презентация\1\P1160800.JPG"/>
          <p:cNvPicPr>
            <a:picLocks noChangeAspect="1" noChangeArrowheads="1"/>
          </p:cNvPicPr>
          <p:nvPr/>
        </p:nvPicPr>
        <p:blipFill>
          <a:blip r:embed="rId4" cstate="print"/>
          <a:srcRect l="3705" t="12735" r="5269" b="13166"/>
          <a:stretch>
            <a:fillRect/>
          </a:stretch>
        </p:blipFill>
        <p:spPr bwMode="auto">
          <a:xfrm>
            <a:off x="7276019" y="3827417"/>
            <a:ext cx="4493623" cy="2743200"/>
          </a:xfrm>
          <a:prstGeom prst="rect">
            <a:avLst/>
          </a:prstGeom>
          <a:noFill/>
        </p:spPr>
      </p:pic>
      <p:pic>
        <p:nvPicPr>
          <p:cNvPr id="51201" name="Picture 1" descr="D:\работа\2019-2020 Студенческий квартал\ЕЛЕНА\Новая презентация\1\IMG_20200123_102513.jpg"/>
          <p:cNvPicPr>
            <a:picLocks noChangeAspect="1" noChangeArrowheads="1"/>
          </p:cNvPicPr>
          <p:nvPr/>
        </p:nvPicPr>
        <p:blipFill>
          <a:blip r:embed="rId5" cstate="print"/>
          <a:srcRect l="5478" t="10508" b="3065"/>
          <a:stretch>
            <a:fillRect/>
          </a:stretch>
        </p:blipFill>
        <p:spPr bwMode="auto">
          <a:xfrm>
            <a:off x="2704015" y="3794343"/>
            <a:ext cx="4010296" cy="2750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76174"/>
          <a:stretch>
            <a:fillRect/>
          </a:stretch>
        </p:blipFill>
        <p:spPr bwMode="auto">
          <a:xfrm>
            <a:off x="117565" y="134495"/>
            <a:ext cx="2233749" cy="66083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72999" y="396855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Трудовая деятельность</a:t>
            </a:r>
            <a:endParaRPr lang="ru-RU" dirty="0" smtClean="0"/>
          </a:p>
          <a:p>
            <a:pPr algn="just"/>
            <a:r>
              <a:rPr lang="ru-RU" dirty="0" smtClean="0"/>
              <a:t>   Расчистка </a:t>
            </a:r>
            <a:r>
              <a:rPr lang="ru-RU" dirty="0" smtClean="0"/>
              <a:t>дорожек от снега, перенос снега для сооружения снежных построек, сооружение снежных построек, подкормка птиц.</a:t>
            </a:r>
          </a:p>
          <a:p>
            <a:pPr algn="ctr"/>
            <a:r>
              <a:rPr lang="ru-RU" dirty="0" smtClean="0"/>
              <a:t> </a:t>
            </a:r>
            <a:r>
              <a:rPr lang="ru-RU" b="1" dirty="0" smtClean="0"/>
              <a:t>Двигательная </a:t>
            </a:r>
            <a:r>
              <a:rPr lang="ru-RU" b="1" dirty="0" smtClean="0"/>
              <a:t>активность</a:t>
            </a:r>
            <a:endParaRPr lang="ru-RU" dirty="0" smtClean="0"/>
          </a:p>
          <a:p>
            <a:pPr algn="just"/>
            <a:r>
              <a:rPr lang="ru-RU" dirty="0" smtClean="0"/>
              <a:t>   П\И </a:t>
            </a:r>
            <a:r>
              <a:rPr lang="ru-RU" dirty="0" smtClean="0"/>
              <a:t>«Зайка беленький», «Птички в гнездышке», «Два Мороза», «Мороз красный нос», «Снежинки и ветер», «Мишки на Севере»</a:t>
            </a:r>
          </a:p>
          <a:p>
            <a:pPr algn="just"/>
            <a:r>
              <a:rPr lang="ru-RU" dirty="0" smtClean="0"/>
              <a:t>   Итоговые </a:t>
            </a:r>
            <a:r>
              <a:rPr lang="ru-RU" dirty="0" smtClean="0"/>
              <a:t>мероприятия: выставка рисунков «Волшебница-зима», новогодний утренник.</a:t>
            </a:r>
            <a:endParaRPr lang="ru-RU" dirty="0"/>
          </a:p>
        </p:txBody>
      </p:sp>
      <p:pic>
        <p:nvPicPr>
          <p:cNvPr id="50178" name="Picture 2" descr="D:\работа\2019-2020 Студенческий квартал\ЕЛЕНА\Новая презентация\1\IMG_20200214_102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521" y="2361112"/>
            <a:ext cx="3749039" cy="2811779"/>
          </a:xfrm>
          <a:prstGeom prst="rect">
            <a:avLst/>
          </a:prstGeom>
          <a:noFill/>
        </p:spPr>
      </p:pic>
      <p:pic>
        <p:nvPicPr>
          <p:cNvPr id="50179" name="Picture 3" descr="D:\работа\2019-2020 Студенческий квартал\ЕЛЕНА\Новая презентация\1\P1040082.JPG"/>
          <p:cNvPicPr>
            <a:picLocks noChangeAspect="1" noChangeArrowheads="1"/>
          </p:cNvPicPr>
          <p:nvPr/>
        </p:nvPicPr>
        <p:blipFill>
          <a:blip r:embed="rId4" cstate="print"/>
          <a:srcRect l="5405" t="10244"/>
          <a:stretch>
            <a:fillRect/>
          </a:stretch>
        </p:blipFill>
        <p:spPr bwMode="auto">
          <a:xfrm>
            <a:off x="8242662" y="4023359"/>
            <a:ext cx="3657601" cy="2602870"/>
          </a:xfrm>
          <a:prstGeom prst="rect">
            <a:avLst/>
          </a:prstGeom>
          <a:noFill/>
        </p:spPr>
      </p:pic>
      <p:pic>
        <p:nvPicPr>
          <p:cNvPr id="50180" name="Picture 4" descr="D:\работа\2019-2020 Студенческий квартал\ЕЛЕНА\Новая презентация\1\P1120099.JPG"/>
          <p:cNvPicPr>
            <a:picLocks noChangeAspect="1" noChangeArrowheads="1"/>
          </p:cNvPicPr>
          <p:nvPr/>
        </p:nvPicPr>
        <p:blipFill>
          <a:blip r:embed="rId5" cstate="print"/>
          <a:srcRect l="6803" t="10846"/>
          <a:stretch>
            <a:fillRect/>
          </a:stretch>
        </p:blipFill>
        <p:spPr bwMode="auto">
          <a:xfrm>
            <a:off x="2560317" y="4036423"/>
            <a:ext cx="3579223" cy="2567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r="76380"/>
          <a:stretch>
            <a:fillRect/>
          </a:stretch>
        </p:blipFill>
        <p:spPr bwMode="auto">
          <a:xfrm>
            <a:off x="126656" y="114223"/>
            <a:ext cx="2185467" cy="667846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964679" y="283029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БЛОК 3 «Пришла весна»</a:t>
            </a:r>
            <a:endParaRPr kumimoji="0" lang="ru-RU" sz="48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999513" y="862146"/>
            <a:ext cx="8617721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март</a:t>
            </a:r>
            <a:r>
              <a:rPr lang="ru-RU" sz="3200" b="1" i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 - апрель</a:t>
            </a:r>
            <a:endParaRPr kumimoji="0" lang="ru-RU" sz="32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99125" y="1284788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Коммуникативная деятельность</a:t>
            </a:r>
            <a:endParaRPr lang="ru-RU" sz="1600" dirty="0" smtClean="0"/>
          </a:p>
          <a:p>
            <a:r>
              <a:rPr lang="ru-RU" sz="1600" dirty="0" smtClean="0"/>
              <a:t>  Словесно-речевые </a:t>
            </a:r>
            <a:r>
              <a:rPr lang="ru-RU" sz="1600" dirty="0" smtClean="0"/>
              <a:t>игра «Что весной бывает».</a:t>
            </a:r>
          </a:p>
          <a:p>
            <a:r>
              <a:rPr lang="ru-RU" sz="1600" dirty="0" smtClean="0"/>
              <a:t>   Пальчиковая </a:t>
            </a:r>
            <a:r>
              <a:rPr lang="ru-RU" sz="1600" dirty="0" smtClean="0"/>
              <a:t>игра «Возвращение птиц».</a:t>
            </a:r>
          </a:p>
          <a:p>
            <a:r>
              <a:rPr lang="ru-RU" sz="1600" dirty="0" smtClean="0"/>
              <a:t>   Д/игра </a:t>
            </a:r>
            <a:r>
              <a:rPr lang="ru-RU" sz="1600" dirty="0" smtClean="0"/>
              <a:t>«Перелетные птицы», «Доскажи», «Найди такую же картинку», «Найди свой кораблик</a:t>
            </a:r>
            <a:r>
              <a:rPr lang="ru-RU" sz="1600" dirty="0" smtClean="0"/>
              <a:t>», словесно-речевые </a:t>
            </a:r>
            <a:r>
              <a:rPr lang="ru-RU" sz="1600" dirty="0" smtClean="0"/>
              <a:t>игры: «Вот пришла весна», «Какие сосульки</a:t>
            </a:r>
            <a:r>
              <a:rPr lang="ru-RU" sz="1600" dirty="0" smtClean="0"/>
              <a:t>?», речевая </a:t>
            </a:r>
            <a:r>
              <a:rPr lang="ru-RU" sz="1600" dirty="0" smtClean="0"/>
              <a:t>подвижные игра «В гости к нам весна пришла»</a:t>
            </a:r>
          </a:p>
          <a:p>
            <a:r>
              <a:rPr lang="ru-RU" sz="1600" dirty="0" smtClean="0"/>
              <a:t>   Беседа </a:t>
            </a:r>
            <a:r>
              <a:rPr lang="ru-RU" sz="1600" dirty="0" smtClean="0"/>
              <a:t>родителей с детьми на тему «Опасный лед</a:t>
            </a:r>
            <a:r>
              <a:rPr lang="ru-RU" sz="1600" dirty="0" smtClean="0"/>
              <a:t>»</a:t>
            </a:r>
          </a:p>
          <a:p>
            <a:pPr algn="ctr"/>
            <a:r>
              <a:rPr lang="ru-RU" sz="1600" b="1" dirty="0" smtClean="0"/>
              <a:t>Игровая деятельность</a:t>
            </a:r>
          </a:p>
          <a:p>
            <a:r>
              <a:rPr lang="ru-RU" sz="1600" dirty="0" smtClean="0"/>
              <a:t>   Театрализованные </a:t>
            </a:r>
            <a:r>
              <a:rPr lang="ru-RU" sz="1600" dirty="0" smtClean="0"/>
              <a:t>и сюжетно-ролевые игры: «</a:t>
            </a:r>
            <a:r>
              <a:rPr lang="ru-RU" sz="1600" dirty="0" err="1" smtClean="0"/>
              <a:t>Заюшкина</a:t>
            </a:r>
            <a:r>
              <a:rPr lang="ru-RU" sz="1600" dirty="0" smtClean="0"/>
              <a:t> избушка», «Путешествие в весенний лес», «Кукла идет гулять», «Кукла заболела</a:t>
            </a:r>
            <a:r>
              <a:rPr lang="ru-RU" sz="1600" dirty="0" smtClean="0"/>
              <a:t>»</a:t>
            </a:r>
            <a:endParaRPr lang="ru-RU" sz="1600" dirty="0" smtClean="0"/>
          </a:p>
        </p:txBody>
      </p:sp>
      <p:pic>
        <p:nvPicPr>
          <p:cNvPr id="49153" name="Picture 1" descr="D:\работа\2019-2020 Студенческий квартал\ЕЛЕНА\Новая презентация\1\IMG_20200323_092843_1.jpg"/>
          <p:cNvPicPr>
            <a:picLocks noChangeAspect="1" noChangeArrowheads="1"/>
          </p:cNvPicPr>
          <p:nvPr/>
        </p:nvPicPr>
        <p:blipFill>
          <a:blip r:embed="rId3" cstate="print"/>
          <a:srcRect t="21973" r="14270"/>
          <a:stretch>
            <a:fillRect/>
          </a:stretch>
        </p:blipFill>
        <p:spPr bwMode="auto">
          <a:xfrm>
            <a:off x="2693308" y="3888870"/>
            <a:ext cx="3890372" cy="2655618"/>
          </a:xfrm>
          <a:prstGeom prst="rect">
            <a:avLst/>
          </a:prstGeom>
          <a:noFill/>
        </p:spPr>
      </p:pic>
      <p:pic>
        <p:nvPicPr>
          <p:cNvPr id="49154" name="Picture 2" descr="D:\работа\2019-2020 Студенческий квартал\ЕЛЕНА\Новая презентация\1\P1070500.JPG"/>
          <p:cNvPicPr>
            <a:picLocks noChangeAspect="1" noChangeArrowheads="1"/>
          </p:cNvPicPr>
          <p:nvPr/>
        </p:nvPicPr>
        <p:blipFill>
          <a:blip r:embed="rId4" cstate="print"/>
          <a:srcRect t="11821"/>
          <a:stretch>
            <a:fillRect/>
          </a:stretch>
        </p:blipFill>
        <p:spPr bwMode="auto">
          <a:xfrm>
            <a:off x="7367452" y="3853543"/>
            <a:ext cx="4139792" cy="2737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r="76380"/>
          <a:stretch>
            <a:fillRect/>
          </a:stretch>
        </p:blipFill>
        <p:spPr bwMode="auto">
          <a:xfrm>
            <a:off x="126656" y="114223"/>
            <a:ext cx="2185467" cy="667846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72999" y="200751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Познавательно-исследовательская деятельность</a:t>
            </a:r>
            <a:endParaRPr lang="ru-RU" dirty="0" smtClean="0"/>
          </a:p>
          <a:p>
            <a:pPr algn="just"/>
            <a:r>
              <a:rPr lang="ru-RU" dirty="0" smtClean="0"/>
              <a:t>   Игры </a:t>
            </a:r>
            <a:r>
              <a:rPr lang="ru-RU" dirty="0" smtClean="0"/>
              <a:t>с песком, с водой.</a:t>
            </a:r>
          </a:p>
          <a:p>
            <a:pPr algn="just"/>
            <a:r>
              <a:rPr lang="ru-RU" dirty="0" smtClean="0"/>
              <a:t>   Дидактические </a:t>
            </a:r>
            <a:r>
              <a:rPr lang="ru-RU" dirty="0" smtClean="0"/>
              <a:t>игры: «</a:t>
            </a:r>
            <a:r>
              <a:rPr lang="ru-RU" dirty="0" err="1" smtClean="0"/>
              <a:t>Тортик</a:t>
            </a:r>
            <a:r>
              <a:rPr lang="ru-RU" dirty="0" smtClean="0"/>
              <a:t> для мамочки», «Солнышко из ладошек», «Тонет- плавает», «Теплый- холодный», «Как тают сосульки», «Большие- маленькие сосульки».</a:t>
            </a:r>
          </a:p>
          <a:p>
            <a:pPr algn="just"/>
            <a:r>
              <a:rPr lang="ru-RU" dirty="0" smtClean="0"/>
              <a:t>   Чтение </a:t>
            </a:r>
            <a:r>
              <a:rPr lang="ru-RU" dirty="0" smtClean="0"/>
              <a:t>художественной литературы: А. Плещеев «Сельская песенка», «Поет зяблик» пер. с </a:t>
            </a:r>
            <a:r>
              <a:rPr lang="ru-RU" dirty="0" err="1" smtClean="0"/>
              <a:t>болг</a:t>
            </a:r>
            <a:r>
              <a:rPr lang="ru-RU" dirty="0" smtClean="0"/>
              <a:t>. И. </a:t>
            </a:r>
            <a:r>
              <a:rPr lang="ru-RU" dirty="0" err="1" smtClean="0"/>
              <a:t>Токмакова</a:t>
            </a:r>
            <a:r>
              <a:rPr lang="ru-RU" dirty="0" smtClean="0"/>
              <a:t>, М. Полянская «Одуванчик», </a:t>
            </a:r>
            <a:r>
              <a:rPr lang="ru-RU" dirty="0" err="1" smtClean="0"/>
              <a:t>закличка</a:t>
            </a:r>
            <a:r>
              <a:rPr lang="ru-RU" dirty="0" smtClean="0"/>
              <a:t> «Солнышко-ведрышко», сказка «</a:t>
            </a:r>
            <a:r>
              <a:rPr lang="ru-RU" dirty="0" err="1" smtClean="0"/>
              <a:t>Заюшкина</a:t>
            </a:r>
            <a:r>
              <a:rPr lang="ru-RU" dirty="0" smtClean="0"/>
              <a:t> избушка», В. Берестов «Март», Г. Новицкая «Дзинь-дзинь-дзинь», И. Емельянов «Воробей», В. Орлов « Весенние певцы», М. Садовский « В апреле», Г. </a:t>
            </a:r>
            <a:r>
              <a:rPr lang="ru-RU" dirty="0" err="1" smtClean="0"/>
              <a:t>Ладонщиков</a:t>
            </a:r>
            <a:r>
              <a:rPr lang="ru-RU" dirty="0" smtClean="0"/>
              <a:t> «Ласточка», М. Зощенко «Умная птичка», Е. А. </a:t>
            </a:r>
            <a:r>
              <a:rPr lang="ru-RU" dirty="0" err="1" smtClean="0"/>
              <a:t>Ульева</a:t>
            </a:r>
            <a:r>
              <a:rPr lang="ru-RU" dirty="0" smtClean="0"/>
              <a:t> «Последний снежок», «Лужи», «Ледоход», «Первый дождик», «Подснежники», «Посадка деревьев», «Жаворонок», «Новые гнезда», «Хитрая кукушка», «Нора крота», «Почки на деревьях», «Зеленый наряд», «Красивый дуб</a:t>
            </a:r>
            <a:r>
              <a:rPr lang="ru-RU" dirty="0" smtClean="0"/>
              <a:t>».</a:t>
            </a:r>
            <a:endParaRPr lang="ru-RU" dirty="0" smtClean="0"/>
          </a:p>
        </p:txBody>
      </p:sp>
      <p:pic>
        <p:nvPicPr>
          <p:cNvPr id="48129" name="Picture 1" descr="D:\работа\2018-19 Студенческий квартал\Елена\проект\2\P1150725.JPG"/>
          <p:cNvPicPr>
            <a:picLocks noChangeAspect="1" noChangeArrowheads="1"/>
          </p:cNvPicPr>
          <p:nvPr/>
        </p:nvPicPr>
        <p:blipFill>
          <a:blip r:embed="rId3" cstate="print"/>
          <a:srcRect l="8835" t="27435" r="14825" b="10647"/>
          <a:stretch>
            <a:fillRect/>
          </a:stretch>
        </p:blipFill>
        <p:spPr bwMode="auto">
          <a:xfrm>
            <a:off x="2547257" y="3696790"/>
            <a:ext cx="4874613" cy="2965268"/>
          </a:xfrm>
          <a:prstGeom prst="rect">
            <a:avLst/>
          </a:prstGeom>
          <a:noFill/>
        </p:spPr>
      </p:pic>
      <p:pic>
        <p:nvPicPr>
          <p:cNvPr id="48130" name="Picture 2" descr="D:\работа\2019-2020 Студенческий квартал\ЕЛЕНА\Новая презентация\1\P1160228.JPG"/>
          <p:cNvPicPr>
            <a:picLocks noChangeAspect="1" noChangeArrowheads="1"/>
          </p:cNvPicPr>
          <p:nvPr/>
        </p:nvPicPr>
        <p:blipFill>
          <a:blip r:embed="rId4" cstate="print"/>
          <a:srcRect b="3599"/>
          <a:stretch>
            <a:fillRect/>
          </a:stretch>
        </p:blipFill>
        <p:spPr bwMode="auto">
          <a:xfrm>
            <a:off x="7798526" y="3681509"/>
            <a:ext cx="4140926" cy="2993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D:\работа\2019-2020 Студенческий квартал\ЕЛЕНА\Новая презентация\1\IMG_20200323_092833.jpg"/>
          <p:cNvPicPr>
            <a:picLocks noChangeAspect="1" noChangeArrowheads="1"/>
          </p:cNvPicPr>
          <p:nvPr/>
        </p:nvPicPr>
        <p:blipFill>
          <a:blip r:embed="rId2" cstate="print"/>
          <a:srcRect t="17519" r="13784"/>
          <a:stretch>
            <a:fillRect/>
          </a:stretch>
        </p:blipFill>
        <p:spPr bwMode="auto">
          <a:xfrm>
            <a:off x="5448322" y="2706959"/>
            <a:ext cx="3382174" cy="2426746"/>
          </a:xfrm>
          <a:prstGeom prst="rect">
            <a:avLst/>
          </a:prstGeom>
          <a:noFill/>
        </p:spPr>
      </p:pic>
      <p:pic>
        <p:nvPicPr>
          <p:cNvPr id="47107" name="Picture 3" descr="D:\работа\2018-19 Студенческий квартал\Елена\проект\3\P1150708.JPG"/>
          <p:cNvPicPr>
            <a:picLocks noChangeAspect="1" noChangeArrowheads="1"/>
          </p:cNvPicPr>
          <p:nvPr/>
        </p:nvPicPr>
        <p:blipFill>
          <a:blip r:embed="rId3" cstate="print"/>
          <a:srcRect l="9393" t="13330" r="9274" b="10104"/>
          <a:stretch>
            <a:fillRect/>
          </a:stretch>
        </p:blipFill>
        <p:spPr bwMode="auto">
          <a:xfrm>
            <a:off x="8425542" y="4180353"/>
            <a:ext cx="3422469" cy="2416389"/>
          </a:xfrm>
          <a:prstGeom prst="rect">
            <a:avLst/>
          </a:prstGeom>
          <a:noFill/>
        </p:spPr>
      </p:pic>
      <p:pic>
        <p:nvPicPr>
          <p:cNvPr id="1026" name="Picture 2" descr="C:\Users\PC\Desktop\Надо.jpg"/>
          <p:cNvPicPr>
            <a:picLocks noChangeAspect="1" noChangeArrowheads="1"/>
          </p:cNvPicPr>
          <p:nvPr/>
        </p:nvPicPr>
        <p:blipFill>
          <a:blip r:embed="rId4" cstate="print"/>
          <a:srcRect r="76380"/>
          <a:stretch>
            <a:fillRect/>
          </a:stretch>
        </p:blipFill>
        <p:spPr bwMode="auto">
          <a:xfrm>
            <a:off x="126656" y="114223"/>
            <a:ext cx="2185467" cy="667846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99125" y="375922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Наблюдения на прогулке за живой и неживой природой</a:t>
            </a:r>
            <a:endParaRPr lang="ru-RU" dirty="0" smtClean="0"/>
          </a:p>
          <a:p>
            <a:pPr algn="just"/>
            <a:r>
              <a:rPr lang="ru-RU" dirty="0" smtClean="0"/>
              <a:t>   Наблюдение </a:t>
            </a:r>
            <a:r>
              <a:rPr lang="ru-RU" dirty="0" smtClean="0"/>
              <a:t>за воробьями, набухшими почками, за трудом взрослых, цветами, насекомыми, погодой, солнцем, снегом, снежными постройками, таянием снега, ветром, дождем, небом, ручейками, лужами, облаками.</a:t>
            </a:r>
          </a:p>
          <a:p>
            <a:pPr algn="ctr"/>
            <a:r>
              <a:rPr lang="ru-RU" dirty="0" smtClean="0"/>
              <a:t> </a:t>
            </a:r>
            <a:r>
              <a:rPr lang="ru-RU" b="1" dirty="0" smtClean="0"/>
              <a:t>Продуктивная </a:t>
            </a:r>
            <a:r>
              <a:rPr lang="ru-RU" b="1" dirty="0" smtClean="0"/>
              <a:t>деятельность</a:t>
            </a:r>
            <a:endParaRPr lang="ru-RU" dirty="0" smtClean="0"/>
          </a:p>
          <a:p>
            <a:r>
              <a:rPr lang="ru-RU" dirty="0" smtClean="0"/>
              <a:t>   Рисование </a:t>
            </a:r>
            <a:r>
              <a:rPr lang="ru-RU" dirty="0" smtClean="0"/>
              <a:t>«Ручеек», «Весна пришла», «Травка зеленеет».</a:t>
            </a:r>
          </a:p>
          <a:p>
            <a:r>
              <a:rPr lang="ru-RU" dirty="0" smtClean="0"/>
              <a:t>   </a:t>
            </a:r>
            <a:r>
              <a:rPr lang="ru-RU" dirty="0" smtClean="0"/>
              <a:t>Аппликация «Одуванчики», «Вот такие у нас сосульки», «Почки-листочки».</a:t>
            </a:r>
          </a:p>
          <a:p>
            <a:r>
              <a:rPr lang="ru-RU" dirty="0" smtClean="0"/>
              <a:t>   Лепка </a:t>
            </a:r>
            <a:r>
              <a:rPr lang="ru-RU" dirty="0" smtClean="0"/>
              <a:t>«Большие и маленькие сосульки», «Подснежник», «Солнышко»</a:t>
            </a:r>
            <a:endParaRPr lang="ru-RU" dirty="0"/>
          </a:p>
        </p:txBody>
      </p:sp>
      <p:pic>
        <p:nvPicPr>
          <p:cNvPr id="47106" name="Picture 2" descr="D:\работа\2018-19 Студенческий квартал\Елена\проект\1\P1150818.JPG"/>
          <p:cNvPicPr>
            <a:picLocks noChangeAspect="1" noChangeArrowheads="1"/>
          </p:cNvPicPr>
          <p:nvPr/>
        </p:nvPicPr>
        <p:blipFill>
          <a:blip r:embed="rId5" cstate="print"/>
          <a:srcRect l="6675" t="13894" r="12114" b="11347"/>
          <a:stretch>
            <a:fillRect/>
          </a:stretch>
        </p:blipFill>
        <p:spPr bwMode="auto">
          <a:xfrm>
            <a:off x="2496454" y="4234834"/>
            <a:ext cx="3421020" cy="2361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работа\2019-2020 Студенческий квартал\ЕЛЕНА\Новая презентация\1\P116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31" y="3641588"/>
            <a:ext cx="4114797" cy="30857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782" y="248194"/>
            <a:ext cx="8617721" cy="711926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48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3" cstate="print"/>
          <a:srcRect t="2129" r="76235"/>
          <a:stretch>
            <a:fillRect/>
          </a:stretch>
        </p:blipFill>
        <p:spPr bwMode="auto">
          <a:xfrm>
            <a:off x="117564" y="133348"/>
            <a:ext cx="2207624" cy="66070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77737" y="847977"/>
            <a:ext cx="9413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  В </a:t>
            </a:r>
            <a:r>
              <a:rPr lang="ru-RU" sz="1600" dirty="0" smtClean="0"/>
              <a:t>последние годы, с внедрением ФГОС произошли существенные изменения, связанные с воспитанием детей. Значительному переосмыслению подверглось экологическое воспитания, его роль и значимость в общественной жизни. </a:t>
            </a:r>
          </a:p>
          <a:p>
            <a:pPr algn="just"/>
            <a:r>
              <a:rPr lang="ru-RU" sz="1600" dirty="0" smtClean="0"/>
              <a:t>   Экологическое </a:t>
            </a:r>
            <a:r>
              <a:rPr lang="ru-RU" sz="1600" dirty="0" smtClean="0"/>
              <a:t>воспитание в современных реалиях потребовало новых подходов к организации воспитательно-образовательного процесса. В его основе – воспитание любви к Родине через любовь к окружающему миру. </a:t>
            </a:r>
          </a:p>
          <a:p>
            <a:pPr algn="just"/>
            <a:r>
              <a:rPr lang="ru-RU" sz="1600" dirty="0" smtClean="0"/>
              <a:t>   Значимая </a:t>
            </a:r>
            <a:r>
              <a:rPr lang="ru-RU" sz="1600" dirty="0" smtClean="0"/>
              <a:t>роль в экологическом образовании детей дошкольного возраста отводится практической, исследовательской деятельность в условиях природы. Важная задача педагога и родителей - научить ребенка жить в гармонии с природой, оберегать и защищать мир природы. Общение с природой, познание мира растений и животных развивают такие качества, как доброта, терпение, трудолюбие, милосердие, любознательность и др. Заложенные в детском возрасте они станут основой характера человека.</a:t>
            </a:r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r="76380"/>
          <a:stretch>
            <a:fillRect/>
          </a:stretch>
        </p:blipFill>
        <p:spPr bwMode="auto">
          <a:xfrm>
            <a:off x="126656" y="114223"/>
            <a:ext cx="2185467" cy="6678462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12188" y="273202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Трудовая деятельность</a:t>
            </a:r>
            <a:endParaRPr lang="ru-RU" sz="2000" dirty="0" smtClean="0"/>
          </a:p>
          <a:p>
            <a:pPr algn="just"/>
            <a:r>
              <a:rPr lang="ru-RU" sz="2000" dirty="0" smtClean="0"/>
              <a:t>   Сбор </a:t>
            </a:r>
            <a:r>
              <a:rPr lang="ru-RU" sz="2000" dirty="0" smtClean="0"/>
              <a:t>мусора на участке, очистка территории от сухих листьев, подметание дорожки, сгребание рассыпанного песка обратно в песочницу</a:t>
            </a:r>
          </a:p>
          <a:p>
            <a:pPr algn="ctr"/>
            <a:r>
              <a:rPr lang="ru-RU" sz="2000" dirty="0" smtClean="0"/>
              <a:t> </a:t>
            </a:r>
            <a:r>
              <a:rPr lang="ru-RU" sz="2000" b="1" dirty="0" smtClean="0"/>
              <a:t>Двигательная </a:t>
            </a:r>
            <a:r>
              <a:rPr lang="ru-RU" sz="2000" b="1" dirty="0" smtClean="0"/>
              <a:t>активность</a:t>
            </a:r>
            <a:endParaRPr lang="ru-RU" sz="2000" dirty="0" smtClean="0"/>
          </a:p>
          <a:p>
            <a:r>
              <a:rPr lang="ru-RU" sz="2000" dirty="0" smtClean="0"/>
              <a:t>   Подвижные </a:t>
            </a:r>
            <a:r>
              <a:rPr lang="ru-RU" sz="2000" dirty="0" smtClean="0"/>
              <a:t>игры: «Веселый воробей», «Перешагни через лужу», «Солнечные зайчики», «Через ручеек», «Птички, раз! Птички, два!».</a:t>
            </a:r>
            <a:endParaRPr lang="ru-RU" sz="2000" dirty="0"/>
          </a:p>
        </p:txBody>
      </p:sp>
      <p:pic>
        <p:nvPicPr>
          <p:cNvPr id="46081" name="Picture 1" descr="D:\работа\2018-19 Студенческий квартал\Елена\проект\2\P1150748.JPG"/>
          <p:cNvPicPr>
            <a:picLocks noChangeAspect="1" noChangeArrowheads="1"/>
          </p:cNvPicPr>
          <p:nvPr/>
        </p:nvPicPr>
        <p:blipFill>
          <a:blip r:embed="rId3" cstate="print"/>
          <a:srcRect l="18281" t="13274" r="6684" b="10203"/>
          <a:stretch>
            <a:fillRect/>
          </a:stretch>
        </p:blipFill>
        <p:spPr bwMode="auto">
          <a:xfrm>
            <a:off x="2556255" y="2599509"/>
            <a:ext cx="4406248" cy="3370217"/>
          </a:xfrm>
          <a:prstGeom prst="rect">
            <a:avLst/>
          </a:prstGeom>
          <a:noFill/>
        </p:spPr>
      </p:pic>
      <p:pic>
        <p:nvPicPr>
          <p:cNvPr id="46082" name="Picture 2" descr="D:\работа\2019-2020 Студенческий квартал\ЕЛЕНА\Новая презентация\1\P116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823" y="2598283"/>
            <a:ext cx="4530549" cy="3397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24202" r="48724"/>
          <a:stretch>
            <a:fillRect/>
          </a:stretch>
        </p:blipFill>
        <p:spPr bwMode="auto">
          <a:xfrm>
            <a:off x="130628" y="117567"/>
            <a:ext cx="2547253" cy="663166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095309" y="283029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БЛОК 4 «Ах, лето!»</a:t>
            </a:r>
            <a:endParaRPr kumimoji="0" lang="ru-RU" sz="4800" b="1" i="1" u="none" strike="noStrike" kern="1200" normalizeH="0" baseline="0" noProof="0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21196" y="1247575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 smtClean="0"/>
              <a:t>Коммуникативная деятельность</a:t>
            </a:r>
            <a:endParaRPr lang="ru-RU" sz="1600" dirty="0" smtClean="0"/>
          </a:p>
          <a:p>
            <a:pPr algn="just"/>
            <a:r>
              <a:rPr lang="ru-RU" sz="1600" dirty="0" smtClean="0"/>
              <a:t>   Беседы</a:t>
            </a:r>
            <a:r>
              <a:rPr lang="ru-RU" sz="1600" dirty="0" smtClean="0"/>
              <a:t>: «Вот и лето наступило», «Цветы – краса земли», «О том, что в солнечную погоду нужно носить панаму».</a:t>
            </a:r>
          </a:p>
          <a:p>
            <a:pPr algn="just"/>
            <a:r>
              <a:rPr lang="ru-RU" sz="1600" dirty="0" smtClean="0"/>
              <a:t>   Дидактические </a:t>
            </a:r>
            <a:r>
              <a:rPr lang="ru-RU" sz="1600" dirty="0" smtClean="0"/>
              <a:t>игры: «Что бывает летом?», «Ковер из цветов», «Сложи цветок», «Кто летает, а кто ползает».</a:t>
            </a:r>
          </a:p>
          <a:p>
            <a:pPr algn="just"/>
            <a:r>
              <a:rPr lang="ru-RU" sz="1600" dirty="0" smtClean="0"/>
              <a:t>   Словесно-речевые </a:t>
            </a:r>
            <a:r>
              <a:rPr lang="ru-RU" sz="1600" dirty="0" smtClean="0"/>
              <a:t>игры: «Лето к нам пришло», «Летние забавы», «Кто машет крылышками?»</a:t>
            </a:r>
          </a:p>
          <a:p>
            <a:pPr algn="just"/>
            <a:r>
              <a:rPr lang="ru-RU" sz="1600" dirty="0" smtClean="0"/>
              <a:t>   Экскурсия </a:t>
            </a:r>
            <a:r>
              <a:rPr lang="ru-RU" sz="1600" dirty="0" smtClean="0"/>
              <a:t>в летний лес</a:t>
            </a:r>
            <a:r>
              <a:rPr lang="ru-RU" sz="1600" dirty="0" smtClean="0"/>
              <a:t>.</a:t>
            </a:r>
          </a:p>
          <a:p>
            <a:pPr algn="ctr"/>
            <a:r>
              <a:rPr lang="ru-RU" sz="1600" b="1" dirty="0" smtClean="0"/>
              <a:t>Игровая деятельность</a:t>
            </a:r>
            <a:endParaRPr lang="ru-RU" sz="1600" dirty="0" smtClean="0"/>
          </a:p>
          <a:p>
            <a:pPr algn="just"/>
            <a:r>
              <a:rPr lang="ru-RU" sz="1600" dirty="0" smtClean="0"/>
              <a:t>   Сюжетно-ролевые игры: «Постираем кукле белье»</a:t>
            </a:r>
          </a:p>
          <a:p>
            <a:pPr algn="just"/>
            <a:r>
              <a:rPr lang="ru-RU" sz="1600" dirty="0" smtClean="0"/>
              <a:t>   Игры с водой и песком: «Кораблики», «Мыльные пузыри», «Печем куличики», «Рисуем пальчиками по песку».</a:t>
            </a:r>
          </a:p>
          <a:p>
            <a:pPr algn="just"/>
            <a:r>
              <a:rPr lang="ru-RU" sz="1600" dirty="0" smtClean="0"/>
              <a:t>   Игровые упражнения: «Вымоем посуду», «Дружи с водой».</a:t>
            </a:r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69330" y="849082"/>
            <a:ext cx="8617721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noProof="0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июнь - август</a:t>
            </a:r>
            <a:endParaRPr kumimoji="0" lang="ru-RU" sz="3200" b="1" i="1" u="none" strike="noStrike" kern="1200" normalizeH="0" baseline="0" noProof="0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1" descr="D:\работа\2019-2020 Студенческий квартал\ЕЛЕНА\Презентация\3\P116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543" y="4035198"/>
            <a:ext cx="3473587" cy="2604925"/>
          </a:xfrm>
          <a:prstGeom prst="rect">
            <a:avLst/>
          </a:prstGeom>
          <a:noFill/>
        </p:spPr>
      </p:pic>
      <p:pic>
        <p:nvPicPr>
          <p:cNvPr id="3075" name="Picture 3" descr="D:\работа\2019-2020 Студенческий квартал\ЕЛЕНА\Новая презентация\1\P1070811.JPG"/>
          <p:cNvPicPr>
            <a:picLocks noChangeAspect="1" noChangeArrowheads="1"/>
          </p:cNvPicPr>
          <p:nvPr/>
        </p:nvPicPr>
        <p:blipFill>
          <a:blip r:embed="rId4" cstate="print"/>
          <a:srcRect t="6180" b="18764"/>
          <a:stretch>
            <a:fillRect/>
          </a:stretch>
        </p:blipFill>
        <p:spPr bwMode="auto">
          <a:xfrm>
            <a:off x="3461656" y="4493623"/>
            <a:ext cx="3898537" cy="2194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24202" r="48724"/>
          <a:stretch>
            <a:fillRect/>
          </a:stretch>
        </p:blipFill>
        <p:spPr bwMode="auto">
          <a:xfrm>
            <a:off x="130628" y="117567"/>
            <a:ext cx="2547253" cy="663166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21196" y="265875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Познавательно-исследовательская</a:t>
            </a:r>
            <a:endParaRPr lang="ru-RU" sz="2000" dirty="0" smtClean="0"/>
          </a:p>
          <a:p>
            <a:pPr algn="just"/>
            <a:r>
              <a:rPr lang="ru-RU" sz="2000" dirty="0" smtClean="0"/>
              <a:t>   Проведение </a:t>
            </a:r>
            <a:r>
              <a:rPr lang="ru-RU" sz="2000" dirty="0" smtClean="0"/>
              <a:t>наблюдений за восходом и закатом солнца (по возможности в группе, по иллюстрациям, с помощью родителей дома);</a:t>
            </a:r>
          </a:p>
          <a:p>
            <a:pPr algn="just"/>
            <a:r>
              <a:rPr lang="ru-RU" sz="2000" dirty="0" smtClean="0"/>
              <a:t>   Эксперименты</a:t>
            </a:r>
            <a:r>
              <a:rPr lang="ru-RU" sz="2000" dirty="0" smtClean="0"/>
              <a:t>: опыты с водой (соленая, цветная и т. д.), опыты с песком (сырой, сыпучий, сухой), опыты с вертушкой (крутится, не крутится).</a:t>
            </a:r>
          </a:p>
          <a:p>
            <a:pPr algn="just"/>
            <a:r>
              <a:rPr lang="ru-RU" sz="2000" dirty="0" smtClean="0"/>
              <a:t>   Чтение </a:t>
            </a:r>
            <a:r>
              <a:rPr lang="ru-RU" sz="2000" dirty="0" smtClean="0"/>
              <a:t>художественной литературы: </a:t>
            </a:r>
            <a:r>
              <a:rPr lang="ru-RU" sz="2000" dirty="0" err="1" smtClean="0"/>
              <a:t>потешки</a:t>
            </a:r>
            <a:r>
              <a:rPr lang="ru-RU" sz="2000" dirty="0" smtClean="0"/>
              <a:t>: «Как по лугу», «Травка – муравка»; сказки: «Колобок», «Теремок»; чтение: А. </a:t>
            </a:r>
            <a:r>
              <a:rPr lang="ru-RU" sz="2000" dirty="0" err="1" smtClean="0"/>
              <a:t>Барто</a:t>
            </a:r>
            <a:r>
              <a:rPr lang="ru-RU" sz="2000" dirty="0" smtClean="0"/>
              <a:t> «Комары», Б. </a:t>
            </a:r>
            <a:r>
              <a:rPr lang="ru-RU" sz="2000" dirty="0" err="1" smtClean="0"/>
              <a:t>Заходер</a:t>
            </a:r>
            <a:r>
              <a:rPr lang="ru-RU" sz="2000" dirty="0" smtClean="0"/>
              <a:t> «</a:t>
            </a:r>
            <a:r>
              <a:rPr lang="ru-RU" sz="2000" dirty="0" err="1" smtClean="0"/>
              <a:t>Муха-чистюха</a:t>
            </a:r>
            <a:r>
              <a:rPr lang="ru-RU" sz="2000" dirty="0" smtClean="0"/>
              <a:t>», </a:t>
            </a:r>
            <a:r>
              <a:rPr lang="ru-RU" sz="2000" dirty="0" err="1" smtClean="0"/>
              <a:t>А.Босев</a:t>
            </a:r>
            <a:r>
              <a:rPr lang="ru-RU" sz="2000" dirty="0" smtClean="0"/>
              <a:t> « Дождь».</a:t>
            </a:r>
            <a:endParaRPr lang="ru-RU" sz="2000" dirty="0"/>
          </a:p>
        </p:txBody>
      </p:sp>
      <p:pic>
        <p:nvPicPr>
          <p:cNvPr id="55298" name="Picture 2" descr="D:\работа\2018-19 Студенческий квартал\Елена\проект\3\P1150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7704" y="3099159"/>
            <a:ext cx="4402182" cy="3301637"/>
          </a:xfrm>
          <a:prstGeom prst="rect">
            <a:avLst/>
          </a:prstGeom>
          <a:noFill/>
        </p:spPr>
      </p:pic>
      <p:pic>
        <p:nvPicPr>
          <p:cNvPr id="55299" name="Picture 3" descr="D:\работа\2019-2020 Студенческий квартал\ЕЛЕНА\Новая презентация\1\P1100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8893" y="3111135"/>
            <a:ext cx="4368798" cy="3276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D:\работа\2019-2020 Студенческий квартал\ЕЛЕНА\Новая презентация\1\P112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1977" y="2454591"/>
            <a:ext cx="2702878" cy="2026953"/>
          </a:xfrm>
          <a:prstGeom prst="rect">
            <a:avLst/>
          </a:prstGeom>
          <a:noFill/>
        </p:spPr>
      </p:pic>
      <p:pic>
        <p:nvPicPr>
          <p:cNvPr id="3074" name="Picture 2" descr="C:\Users\PC\Desktop\Надо.jpg"/>
          <p:cNvPicPr>
            <a:picLocks noChangeAspect="1" noChangeArrowheads="1"/>
          </p:cNvPicPr>
          <p:nvPr/>
        </p:nvPicPr>
        <p:blipFill>
          <a:blip r:embed="rId3" cstate="print"/>
          <a:srcRect l="24202" r="48724"/>
          <a:stretch>
            <a:fillRect/>
          </a:stretch>
        </p:blipFill>
        <p:spPr bwMode="auto">
          <a:xfrm>
            <a:off x="130628" y="117567"/>
            <a:ext cx="2547253" cy="663166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21196" y="409917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Наблюдения на прогулке за живой и неживой природой</a:t>
            </a:r>
            <a:endParaRPr lang="ru-RU" dirty="0" smtClean="0"/>
          </a:p>
          <a:p>
            <a:pPr algn="just"/>
            <a:r>
              <a:rPr lang="ru-RU" dirty="0" smtClean="0"/>
              <a:t>   Наблюдения </a:t>
            </a:r>
            <a:r>
              <a:rPr lang="ru-RU" dirty="0" smtClean="0"/>
              <a:t>на прогулке за: одуванчиками, деревьями, насекомыми, птицами, цветами, растениями, трудом взрослых, солнцем, небом, водой, ветром, почвой, дождем, песком.</a:t>
            </a:r>
          </a:p>
          <a:p>
            <a:pPr algn="ctr"/>
            <a:r>
              <a:rPr lang="ru-RU" dirty="0" smtClean="0"/>
              <a:t> </a:t>
            </a:r>
            <a:r>
              <a:rPr lang="ru-RU" b="1" dirty="0" smtClean="0"/>
              <a:t>Продуктивная </a:t>
            </a:r>
            <a:r>
              <a:rPr lang="ru-RU" b="1" dirty="0" smtClean="0"/>
              <a:t>деятельность</a:t>
            </a:r>
            <a:endParaRPr lang="ru-RU" dirty="0" smtClean="0"/>
          </a:p>
          <a:p>
            <a:r>
              <a:rPr lang="ru-RU" dirty="0" smtClean="0"/>
              <a:t>   Рисование </a:t>
            </a:r>
            <a:r>
              <a:rPr lang="ru-RU" dirty="0" smtClean="0"/>
              <a:t>«Солнышко», «Божья коровка», рисование на асфальте «Цветы».</a:t>
            </a:r>
          </a:p>
          <a:p>
            <a:pPr algn="just"/>
            <a:r>
              <a:rPr lang="ru-RU" dirty="0" smtClean="0"/>
              <a:t>   Аппликация </a:t>
            </a:r>
            <a:r>
              <a:rPr lang="ru-RU" dirty="0" smtClean="0"/>
              <a:t>«Солнышко лучистое», «Цветные дорожки», «Украсим бабочке крылышки»</a:t>
            </a:r>
          </a:p>
          <a:p>
            <a:r>
              <a:rPr lang="ru-RU" dirty="0" smtClean="0"/>
              <a:t>Лепка «Лучики для солнышка», «</a:t>
            </a:r>
            <a:r>
              <a:rPr lang="ru-RU" dirty="0" err="1" smtClean="0"/>
              <a:t>Гусеничка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4034" name="Picture 2" descr="D:\работа\2019-2020 Студенческий квартал\ЕЛЕНА\Новая презентация\1\P1120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1979" y="4004940"/>
            <a:ext cx="3473507" cy="2604866"/>
          </a:xfrm>
          <a:prstGeom prst="rect">
            <a:avLst/>
          </a:prstGeom>
          <a:noFill/>
        </p:spPr>
      </p:pic>
      <p:pic>
        <p:nvPicPr>
          <p:cNvPr id="44036" name="Picture 4" descr="D:\работа\2019-2020 Студенческий квартал\ЕЛЕНА\Новая презентация\1\P112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1851" y="3986209"/>
            <a:ext cx="3617278" cy="2712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24202" r="48724"/>
          <a:stretch>
            <a:fillRect/>
          </a:stretch>
        </p:blipFill>
        <p:spPr bwMode="auto">
          <a:xfrm>
            <a:off x="130628" y="117567"/>
            <a:ext cx="2547253" cy="6631666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21196" y="338517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/>
              <a:t>Трудовая деятельность</a:t>
            </a:r>
            <a:endParaRPr lang="ru-RU" sz="2000" dirty="0" smtClean="0"/>
          </a:p>
          <a:p>
            <a:pPr algn="ctr"/>
            <a:r>
              <a:rPr lang="ru-RU" sz="2000" dirty="0" smtClean="0"/>
              <a:t>Собираем веточки, подметаем дорожки, сгребаем песок в песочницу, полив растений.</a:t>
            </a:r>
          </a:p>
          <a:p>
            <a:pPr algn="ctr"/>
            <a:r>
              <a:rPr lang="ru-RU" sz="2000" dirty="0" smtClean="0"/>
              <a:t> </a:t>
            </a:r>
            <a:r>
              <a:rPr lang="ru-RU" sz="2000" b="1" dirty="0" smtClean="0"/>
              <a:t>Двигательная </a:t>
            </a:r>
            <a:r>
              <a:rPr lang="ru-RU" sz="2000" b="1" dirty="0" smtClean="0"/>
              <a:t>активность</a:t>
            </a:r>
            <a:endParaRPr lang="ru-RU" sz="2000" dirty="0" smtClean="0"/>
          </a:p>
          <a:p>
            <a:pPr algn="ctr"/>
            <a:r>
              <a:rPr lang="ru-RU" sz="2000" dirty="0" smtClean="0"/>
              <a:t>Подвижные игры: «Пчелки и медведи», «Солнышко и дождик», «Мы веселые ребята», «Солнечные зайчики»</a:t>
            </a:r>
            <a:endParaRPr lang="ru-RU" sz="2000" dirty="0"/>
          </a:p>
        </p:txBody>
      </p:sp>
      <p:pic>
        <p:nvPicPr>
          <p:cNvPr id="56322" name="Picture 2" descr="D:\работа\2019-2020 Студенческий квартал\ЕЛЕНА\Новая презентация\1\P1050050.JPG"/>
          <p:cNvPicPr>
            <a:picLocks noChangeAspect="1" noChangeArrowheads="1"/>
          </p:cNvPicPr>
          <p:nvPr/>
        </p:nvPicPr>
        <p:blipFill>
          <a:blip r:embed="rId3" cstate="print"/>
          <a:srcRect l="8166" t="10786" r="9564" b="10431"/>
          <a:stretch>
            <a:fillRect/>
          </a:stretch>
        </p:blipFill>
        <p:spPr bwMode="auto">
          <a:xfrm>
            <a:off x="2978332" y="2808430"/>
            <a:ext cx="4201501" cy="3017604"/>
          </a:xfrm>
          <a:prstGeom prst="rect">
            <a:avLst/>
          </a:prstGeom>
          <a:noFill/>
        </p:spPr>
      </p:pic>
      <p:pic>
        <p:nvPicPr>
          <p:cNvPr id="56323" name="Picture 3" descr="D:\работа\2019-2020 Студенческий квартал\ЕЛЕНА\Новая презентация\1\P1040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1452" y="2782388"/>
            <a:ext cx="4040777" cy="3030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6782" y="248194"/>
            <a:ext cx="8617721" cy="711926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48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2" cstate="print"/>
          <a:srcRect t="2129" r="76235"/>
          <a:stretch>
            <a:fillRect/>
          </a:stretch>
        </p:blipFill>
        <p:spPr bwMode="auto">
          <a:xfrm>
            <a:off x="117564" y="133348"/>
            <a:ext cx="2207624" cy="66070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77737" y="1148426"/>
            <a:ext cx="9413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Содержание итоговых мероприятий проекта:</a:t>
            </a:r>
          </a:p>
          <a:p>
            <a:pPr lvl="0"/>
            <a:r>
              <a:rPr lang="ru-RU" sz="2400" dirty="0" smtClean="0"/>
              <a:t>1. Итоговое </a:t>
            </a:r>
            <a:r>
              <a:rPr lang="ru-RU" sz="2400" dirty="0" smtClean="0"/>
              <a:t>занятие «Времена года»</a:t>
            </a:r>
          </a:p>
          <a:p>
            <a:pPr lvl="0"/>
            <a:r>
              <a:rPr lang="ru-RU" sz="2400" dirty="0" smtClean="0"/>
              <a:t>2. Создание </a:t>
            </a:r>
            <a:r>
              <a:rPr lang="ru-RU" sz="2400" dirty="0" smtClean="0"/>
              <a:t>платьев «Времена года»</a:t>
            </a:r>
          </a:p>
          <a:p>
            <a:pPr lvl="0"/>
            <a:r>
              <a:rPr lang="ru-RU" sz="2400" dirty="0" smtClean="0"/>
              <a:t>3. Подведение </a:t>
            </a:r>
            <a:r>
              <a:rPr lang="ru-RU" sz="2400" dirty="0" smtClean="0"/>
              <a:t>итогов проекта.</a:t>
            </a:r>
          </a:p>
          <a:p>
            <a:pPr lvl="0"/>
            <a:r>
              <a:rPr lang="ru-RU" sz="2400" dirty="0" smtClean="0"/>
              <a:t>4. Подготовка </a:t>
            </a:r>
            <a:r>
              <a:rPr lang="ru-RU" sz="2400" dirty="0" smtClean="0"/>
              <a:t>презентации по фотографиям.</a:t>
            </a:r>
          </a:p>
          <a:p>
            <a:pPr lvl="0"/>
            <a:r>
              <a:rPr lang="ru-RU" sz="2400" dirty="0" smtClean="0"/>
              <a:t>5. Оформление </a:t>
            </a:r>
            <a:r>
              <a:rPr lang="ru-RU" sz="2400" dirty="0" smtClean="0"/>
              <a:t>стенгазеты для родителей по итогам реализации проекта.</a:t>
            </a:r>
            <a:endParaRPr lang="ru-RU" sz="2400" dirty="0"/>
          </a:p>
        </p:txBody>
      </p:sp>
      <p:pic>
        <p:nvPicPr>
          <p:cNvPr id="57346" name="Picture 2" descr="C:\Users\PC\Desktop\anotimp1.jpg"/>
          <p:cNvPicPr>
            <a:picLocks noChangeAspect="1" noChangeArrowheads="1"/>
          </p:cNvPicPr>
          <p:nvPr/>
        </p:nvPicPr>
        <p:blipFill>
          <a:blip r:embed="rId3" cstate="print"/>
          <a:srcRect l="49732" b="50153"/>
          <a:stretch>
            <a:fillRect/>
          </a:stretch>
        </p:blipFill>
        <p:spPr bwMode="auto">
          <a:xfrm>
            <a:off x="4846319" y="4094389"/>
            <a:ext cx="2257833" cy="2423976"/>
          </a:xfrm>
          <a:prstGeom prst="rect">
            <a:avLst/>
          </a:prstGeom>
          <a:noFill/>
        </p:spPr>
      </p:pic>
      <p:pic>
        <p:nvPicPr>
          <p:cNvPr id="9" name="Picture 2" descr="C:\Users\PC\Desktop\anotimp1.jpg"/>
          <p:cNvPicPr>
            <a:picLocks noChangeAspect="1" noChangeArrowheads="1"/>
          </p:cNvPicPr>
          <p:nvPr/>
        </p:nvPicPr>
        <p:blipFill>
          <a:blip r:embed="rId3" cstate="print"/>
          <a:srcRect t="49936" r="50120"/>
          <a:stretch>
            <a:fillRect/>
          </a:stretch>
        </p:blipFill>
        <p:spPr bwMode="auto">
          <a:xfrm>
            <a:off x="7282405" y="4075612"/>
            <a:ext cx="2240416" cy="2434500"/>
          </a:xfrm>
          <a:prstGeom prst="rect">
            <a:avLst/>
          </a:prstGeom>
          <a:noFill/>
        </p:spPr>
      </p:pic>
      <p:pic>
        <p:nvPicPr>
          <p:cNvPr id="10" name="Picture 2" descr="C:\Users\PC\Desktop\anotimp1.jpg"/>
          <p:cNvPicPr>
            <a:picLocks noChangeAspect="1" noChangeArrowheads="1"/>
          </p:cNvPicPr>
          <p:nvPr/>
        </p:nvPicPr>
        <p:blipFill>
          <a:blip r:embed="rId3" cstate="print"/>
          <a:srcRect r="49977" b="50422"/>
          <a:stretch>
            <a:fillRect/>
          </a:stretch>
        </p:blipFill>
        <p:spPr bwMode="auto">
          <a:xfrm>
            <a:off x="2455818" y="4120515"/>
            <a:ext cx="2246811" cy="2410913"/>
          </a:xfrm>
          <a:prstGeom prst="rect">
            <a:avLst/>
          </a:prstGeom>
          <a:noFill/>
        </p:spPr>
      </p:pic>
      <p:pic>
        <p:nvPicPr>
          <p:cNvPr id="11" name="Picture 2" descr="C:\Users\PC\Desktop\anotimp1.jpg"/>
          <p:cNvPicPr>
            <a:picLocks noChangeAspect="1" noChangeArrowheads="1"/>
          </p:cNvPicPr>
          <p:nvPr/>
        </p:nvPicPr>
        <p:blipFill>
          <a:blip r:embed="rId3" cstate="print"/>
          <a:srcRect l="50171" t="50572"/>
          <a:stretch>
            <a:fillRect/>
          </a:stretch>
        </p:blipFill>
        <p:spPr bwMode="auto">
          <a:xfrm>
            <a:off x="9705703" y="4101737"/>
            <a:ext cx="2238103" cy="2403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2" cstate="print"/>
          <a:srcRect l="25171" t="2129" r="50783"/>
          <a:stretch>
            <a:fillRect/>
          </a:stretch>
        </p:blipFill>
        <p:spPr bwMode="auto">
          <a:xfrm>
            <a:off x="117565" y="143693"/>
            <a:ext cx="2233748" cy="660708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noProof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Дальнейшие перспективы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6447" y="1110343"/>
            <a:ext cx="93530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Дети:</a:t>
            </a:r>
            <a:endParaRPr lang="ru-RU" b="1" dirty="0" smtClean="0"/>
          </a:p>
          <a:p>
            <a:pPr lvl="0"/>
            <a:r>
              <a:rPr lang="ru-RU" dirty="0" smtClean="0"/>
              <a:t>Сформированы первоначальные представления о временах года.</a:t>
            </a:r>
          </a:p>
          <a:p>
            <a:pPr lvl="0"/>
            <a:r>
              <a:rPr lang="ru-RU" dirty="0" smtClean="0"/>
              <a:t>Сформировано представление о труде взрослых в разное время года.</a:t>
            </a:r>
          </a:p>
          <a:p>
            <a:pPr lvl="0"/>
            <a:r>
              <a:rPr lang="ru-RU" dirty="0" smtClean="0"/>
              <a:t>Сформированы представления о правильных способах </a:t>
            </a:r>
            <a:r>
              <a:rPr lang="ru-RU" dirty="0" smtClean="0"/>
              <a:t> взаимодействия </a:t>
            </a:r>
            <a:r>
              <a:rPr lang="ru-RU" dirty="0" smtClean="0"/>
              <a:t>с объектами природы.</a:t>
            </a:r>
          </a:p>
          <a:p>
            <a:pPr lvl="0"/>
            <a:r>
              <a:rPr lang="ru-RU" dirty="0" smtClean="0"/>
              <a:t>Развит познавательный интерес за объектами и явлениями природы.</a:t>
            </a:r>
          </a:p>
          <a:p>
            <a:r>
              <a:rPr lang="ru-RU" b="1" i="1" dirty="0" smtClean="0"/>
              <a:t>Родители:</a:t>
            </a:r>
            <a:endParaRPr lang="ru-RU" b="1" dirty="0" smtClean="0"/>
          </a:p>
          <a:p>
            <a:pPr lvl="0"/>
            <a:r>
              <a:rPr lang="ru-RU" dirty="0" smtClean="0"/>
              <a:t>Активно взаимодействуют с педагогами по вопросам экологического воспитания.</a:t>
            </a:r>
          </a:p>
          <a:p>
            <a:pPr lvl="0"/>
            <a:r>
              <a:rPr lang="ru-RU" dirty="0" smtClean="0"/>
              <a:t>Повысился уровень экологических знаний родителей.</a:t>
            </a:r>
          </a:p>
          <a:p>
            <a:pPr lvl="0"/>
            <a:r>
              <a:rPr lang="ru-RU" dirty="0" smtClean="0"/>
              <a:t>Проводят с детьми наблюдения в природе, исключая попытки жестокого обращения с объектами природы.</a:t>
            </a:r>
          </a:p>
          <a:p>
            <a:pPr lvl="0"/>
            <a:r>
              <a:rPr lang="ru-RU" dirty="0" smtClean="0"/>
              <a:t>Привлекают детей к совместному труду в природе.</a:t>
            </a:r>
          </a:p>
          <a:p>
            <a:r>
              <a:rPr lang="ru-RU" b="1" i="1" dirty="0" smtClean="0"/>
              <a:t>Педагоги:</a:t>
            </a:r>
            <a:endParaRPr lang="ru-RU" b="1" dirty="0" smtClean="0"/>
          </a:p>
          <a:p>
            <a:pPr lvl="0"/>
            <a:r>
              <a:rPr lang="ru-RU" dirty="0" smtClean="0"/>
              <a:t>Ведут активную работу по экологическому воспитанию с детьми младшей группы.</a:t>
            </a:r>
          </a:p>
          <a:p>
            <a:pPr lvl="0"/>
            <a:r>
              <a:rPr lang="ru-RU" dirty="0" smtClean="0"/>
              <a:t>Используют различные формы работы, интеграцию образовательных областей, современные педагогические технологии.</a:t>
            </a:r>
          </a:p>
          <a:p>
            <a:pPr lvl="0"/>
            <a:r>
              <a:rPr lang="ru-RU" dirty="0" smtClean="0"/>
              <a:t>Распространяют и обобщают опыт.</a:t>
            </a:r>
          </a:p>
          <a:p>
            <a:pPr lvl="0"/>
            <a:r>
              <a:rPr lang="ru-RU" dirty="0" smtClean="0"/>
              <a:t>Включаются в исследовательскую деятельность, в ее мыслительные, моделирующие и преобразующие действия.</a:t>
            </a:r>
          </a:p>
          <a:p>
            <a:pPr lvl="0"/>
            <a:r>
              <a:rPr lang="ru-RU" dirty="0" smtClean="0"/>
              <a:t>Привлекают детей к совместному труду в природе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2" cstate="print"/>
          <a:srcRect l="50483" t="2322" r="25330"/>
          <a:stretch>
            <a:fillRect/>
          </a:stretch>
        </p:blipFill>
        <p:spPr bwMode="auto">
          <a:xfrm>
            <a:off x="130630" y="159474"/>
            <a:ext cx="2246811" cy="659402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Список литературы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478102" y="1177504"/>
            <a:ext cx="952666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600" dirty="0" smtClean="0"/>
              <a:t>   1. Егоренков</a:t>
            </a:r>
            <a:r>
              <a:rPr lang="ru-RU" sz="1600" dirty="0" smtClean="0"/>
              <a:t>, Л</a:t>
            </a:r>
            <a:r>
              <a:rPr lang="ru-RU" sz="1600" dirty="0" smtClean="0"/>
              <a:t>. И</a:t>
            </a:r>
            <a:r>
              <a:rPr lang="ru-RU" sz="1600" dirty="0" smtClean="0"/>
              <a:t>. Экологическое воспитание дошкольников и младших </a:t>
            </a:r>
            <a:r>
              <a:rPr lang="ru-RU" sz="1600" dirty="0" smtClean="0"/>
              <a:t>школьников : пособие </a:t>
            </a:r>
            <a:r>
              <a:rPr lang="ru-RU" sz="1600" dirty="0" smtClean="0"/>
              <a:t>для родителей, педагогов и воспитателей детских дошкольных учреждений, учителей начальных классов. - М.: АРКТИ, 2001. </a:t>
            </a:r>
            <a:r>
              <a:rPr lang="ru-RU" sz="1600" dirty="0" smtClean="0"/>
              <a:t>– 128 с</a:t>
            </a:r>
            <a:r>
              <a:rPr lang="ru-RU" sz="1600" dirty="0" smtClean="0"/>
              <a:t>.</a:t>
            </a:r>
          </a:p>
          <a:p>
            <a:pPr lvl="0" algn="just"/>
            <a:r>
              <a:rPr lang="ru-RU" sz="1600" dirty="0" smtClean="0"/>
              <a:t>   2. </a:t>
            </a:r>
            <a:r>
              <a:rPr lang="ru-RU" sz="1600" dirty="0" err="1" smtClean="0"/>
              <a:t>Деревянко</a:t>
            </a:r>
            <a:r>
              <a:rPr lang="ru-RU" sz="1600" dirty="0" smtClean="0"/>
              <a:t> </a:t>
            </a:r>
            <a:r>
              <a:rPr lang="ru-RU" sz="1600" dirty="0" smtClean="0"/>
              <a:t>Т. </a:t>
            </a:r>
            <a:r>
              <a:rPr lang="ru-RU" sz="1600" dirty="0" smtClean="0"/>
              <a:t>Времена года : библиотека </a:t>
            </a:r>
            <a:r>
              <a:rPr lang="ru-RU" sz="1600" dirty="0" smtClean="0"/>
              <a:t>малыша. – </a:t>
            </a:r>
            <a:r>
              <a:rPr lang="ru-RU" sz="1600" dirty="0" smtClean="0"/>
              <a:t>М.: </a:t>
            </a:r>
            <a:r>
              <a:rPr lang="ru-RU" sz="1600" dirty="0" err="1" smtClean="0"/>
              <a:t>АСТ-Пресс</a:t>
            </a:r>
            <a:r>
              <a:rPr lang="ru-RU" sz="1600" dirty="0" smtClean="0"/>
              <a:t> </a:t>
            </a:r>
            <a:r>
              <a:rPr lang="ru-RU" sz="1600" dirty="0" smtClean="0"/>
              <a:t>Книга, </a:t>
            </a:r>
            <a:r>
              <a:rPr lang="ru-RU" sz="1600" dirty="0" smtClean="0"/>
              <a:t>2010. – 64 с</a:t>
            </a:r>
            <a:r>
              <a:rPr lang="ru-RU" sz="1600" dirty="0" smtClean="0"/>
              <a:t>.</a:t>
            </a:r>
          </a:p>
          <a:p>
            <a:pPr lvl="0" algn="just"/>
            <a:r>
              <a:rPr lang="ru-RU" sz="1600" dirty="0" smtClean="0"/>
              <a:t>   3. </a:t>
            </a:r>
            <a:r>
              <a:rPr lang="ru-RU" sz="1600" dirty="0" err="1" smtClean="0"/>
              <a:t>Ковинько</a:t>
            </a:r>
            <a:r>
              <a:rPr lang="ru-RU" sz="1600" dirty="0" smtClean="0"/>
              <a:t>, Л</a:t>
            </a:r>
            <a:r>
              <a:rPr lang="ru-RU" sz="1600" dirty="0" smtClean="0"/>
              <a:t>. В</a:t>
            </a:r>
            <a:r>
              <a:rPr lang="ru-RU" sz="1600" dirty="0" smtClean="0"/>
              <a:t>. Секреты природы - это так интересно! - М.: </a:t>
            </a:r>
            <a:r>
              <a:rPr lang="ru-RU" sz="1600" dirty="0" err="1" smtClean="0"/>
              <a:t>Линка-Пресс</a:t>
            </a:r>
            <a:r>
              <a:rPr lang="ru-RU" sz="1600" dirty="0" smtClean="0"/>
              <a:t>, 2004. – </a:t>
            </a:r>
            <a:r>
              <a:rPr lang="ru-RU" sz="1600" dirty="0" smtClean="0"/>
              <a:t>72 с.</a:t>
            </a:r>
          </a:p>
          <a:p>
            <a:pPr lvl="0" algn="just"/>
            <a:r>
              <a:rPr lang="ru-RU" sz="1600" dirty="0" smtClean="0"/>
              <a:t>   4. Лопатина</a:t>
            </a:r>
            <a:r>
              <a:rPr lang="ru-RU" sz="1600" dirty="0" smtClean="0"/>
              <a:t>, А</a:t>
            </a:r>
            <a:r>
              <a:rPr lang="ru-RU" sz="1600" dirty="0" smtClean="0"/>
              <a:t>. А</a:t>
            </a:r>
            <a:r>
              <a:rPr lang="ru-RU" sz="1600" dirty="0" smtClean="0"/>
              <a:t>. Сказы матушки земли. Экологическое воспитание через сказки, стихи и творческие задания / А. А.Лопатина, М</a:t>
            </a:r>
            <a:r>
              <a:rPr lang="ru-RU" sz="1600" dirty="0" smtClean="0"/>
              <a:t>. В</a:t>
            </a:r>
            <a:r>
              <a:rPr lang="ru-RU" sz="1600" dirty="0" smtClean="0"/>
              <a:t>. </a:t>
            </a:r>
            <a:r>
              <a:rPr lang="ru-RU" sz="1600" dirty="0" err="1" smtClean="0"/>
              <a:t>Скребцова</a:t>
            </a:r>
            <a:r>
              <a:rPr lang="ru-RU" sz="1600" dirty="0" smtClean="0"/>
              <a:t>. - 2-е изд. - М.: </a:t>
            </a:r>
            <a:r>
              <a:rPr lang="ru-RU" sz="1600" dirty="0" err="1" smtClean="0"/>
              <a:t>Амрита-Русь</a:t>
            </a:r>
            <a:r>
              <a:rPr lang="ru-RU" sz="1600" dirty="0" smtClean="0"/>
              <a:t>, 2008. - 256 с.</a:t>
            </a:r>
          </a:p>
          <a:p>
            <a:pPr lvl="0" algn="just"/>
            <a:r>
              <a:rPr lang="ru-RU" sz="1600" dirty="0" smtClean="0"/>
              <a:t>   5. Луконина</a:t>
            </a:r>
            <a:r>
              <a:rPr lang="ru-RU" sz="1600" dirty="0" smtClean="0"/>
              <a:t>, Н</a:t>
            </a:r>
            <a:r>
              <a:rPr lang="ru-RU" sz="1600" dirty="0" smtClean="0"/>
              <a:t>. Н</a:t>
            </a:r>
            <a:r>
              <a:rPr lang="ru-RU" sz="1600" dirty="0" smtClean="0"/>
              <a:t>. Утренники в детском </a:t>
            </a:r>
            <a:r>
              <a:rPr lang="ru-RU" sz="1600" dirty="0" smtClean="0"/>
              <a:t>саду : сценарии </a:t>
            </a:r>
            <a:r>
              <a:rPr lang="ru-RU" sz="1600" dirty="0" smtClean="0"/>
              <a:t>о природе / Н</a:t>
            </a:r>
            <a:r>
              <a:rPr lang="ru-RU" sz="1600" dirty="0" smtClean="0"/>
              <a:t>. Н</a:t>
            </a:r>
            <a:r>
              <a:rPr lang="ru-RU" sz="1600" dirty="0" smtClean="0"/>
              <a:t>. Луконина, Л</a:t>
            </a:r>
            <a:r>
              <a:rPr lang="ru-RU" sz="1600" dirty="0" smtClean="0"/>
              <a:t>. Е</a:t>
            </a:r>
            <a:r>
              <a:rPr lang="ru-RU" sz="1600" dirty="0" smtClean="0"/>
              <a:t>. </a:t>
            </a:r>
            <a:r>
              <a:rPr lang="ru-RU" sz="1600" dirty="0" err="1" smtClean="0"/>
              <a:t>Чадова</a:t>
            </a:r>
            <a:r>
              <a:rPr lang="ru-RU" sz="1600" dirty="0" smtClean="0"/>
              <a:t>. - М.: </a:t>
            </a:r>
            <a:r>
              <a:rPr lang="ru-RU" sz="1600" dirty="0" smtClean="0"/>
              <a:t>Айрис-пресс</a:t>
            </a:r>
            <a:r>
              <a:rPr lang="ru-RU" sz="1600" dirty="0" smtClean="0"/>
              <a:t>, 2002. </a:t>
            </a:r>
            <a:r>
              <a:rPr lang="ru-RU" sz="1600" dirty="0" smtClean="0"/>
              <a:t>– 240 с.</a:t>
            </a:r>
          </a:p>
          <a:p>
            <a:pPr lvl="0" algn="just"/>
            <a:r>
              <a:rPr lang="ru-RU" sz="1600" dirty="0" smtClean="0"/>
              <a:t> </a:t>
            </a:r>
            <a:r>
              <a:rPr lang="ru-RU" sz="1600" dirty="0" smtClean="0"/>
              <a:t>  6. Николаева</a:t>
            </a:r>
            <a:r>
              <a:rPr lang="ru-RU" sz="1600" dirty="0" smtClean="0"/>
              <a:t>, С</a:t>
            </a:r>
            <a:r>
              <a:rPr lang="ru-RU" sz="1600" dirty="0" smtClean="0"/>
              <a:t>. Н</a:t>
            </a:r>
            <a:r>
              <a:rPr lang="ru-RU" sz="1600" dirty="0" smtClean="0"/>
              <a:t>. Теория и методика экологического образования </a:t>
            </a:r>
            <a:r>
              <a:rPr lang="ru-RU" sz="1600" dirty="0" smtClean="0"/>
              <a:t>детей : учеб. пособие </a:t>
            </a:r>
            <a:r>
              <a:rPr lang="ru-RU" sz="1600" dirty="0" smtClean="0"/>
              <a:t>для студ. </a:t>
            </a:r>
            <a:r>
              <a:rPr lang="ru-RU" sz="1600" dirty="0" err="1" smtClean="0"/>
              <a:t>высш</a:t>
            </a:r>
            <a:r>
              <a:rPr lang="ru-RU" sz="1600" dirty="0" smtClean="0"/>
              <a:t>. </a:t>
            </a:r>
            <a:r>
              <a:rPr lang="ru-RU" sz="1600" dirty="0" err="1" smtClean="0"/>
              <a:t>пед</a:t>
            </a:r>
            <a:r>
              <a:rPr lang="ru-RU" sz="1600" dirty="0" smtClean="0"/>
              <a:t>. учеб. заведений. - М.: </a:t>
            </a:r>
            <a:r>
              <a:rPr lang="ru-RU" sz="1600" dirty="0" smtClean="0"/>
              <a:t>Академия, </a:t>
            </a:r>
            <a:r>
              <a:rPr lang="ru-RU" sz="1600" dirty="0" smtClean="0"/>
              <a:t>2002. </a:t>
            </a:r>
            <a:r>
              <a:rPr lang="ru-RU" sz="1600" dirty="0" smtClean="0"/>
              <a:t>– 336 с.</a:t>
            </a:r>
            <a:endParaRPr lang="ru-RU" sz="1600" dirty="0" smtClean="0"/>
          </a:p>
          <a:p>
            <a:pPr lvl="0" algn="just"/>
            <a:r>
              <a:rPr lang="ru-RU" sz="1600" dirty="0" smtClean="0"/>
              <a:t>   7. Система </a:t>
            </a:r>
            <a:r>
              <a:rPr lang="ru-RU" sz="1600" dirty="0" smtClean="0"/>
              <a:t>экологического воспитания в дошкольных образовательных учреждениях: информационно-методические материалы, </a:t>
            </a:r>
            <a:r>
              <a:rPr lang="ru-RU" sz="1600" dirty="0" err="1" smtClean="0"/>
              <a:t>экологизация</a:t>
            </a:r>
            <a:r>
              <a:rPr lang="ru-RU" sz="1600" dirty="0" smtClean="0"/>
              <a:t> развивающей среды детского сада, разработки занятий по разделу «Мир природы», утренники, викторины, игры. </a:t>
            </a:r>
            <a:r>
              <a:rPr lang="ru-RU" sz="1600" dirty="0" smtClean="0"/>
              <a:t>/ </a:t>
            </a:r>
            <a:r>
              <a:rPr lang="ru-RU" sz="1600" dirty="0" err="1" smtClean="0"/>
              <a:t>Автор-сост</a:t>
            </a:r>
            <a:r>
              <a:rPr lang="ru-RU" sz="1600" dirty="0" smtClean="0"/>
              <a:t>. </a:t>
            </a:r>
            <a:r>
              <a:rPr lang="ru-RU" sz="1600" dirty="0" smtClean="0"/>
              <a:t>О</a:t>
            </a:r>
            <a:r>
              <a:rPr lang="ru-RU" sz="1600" dirty="0" smtClean="0"/>
              <a:t>. Ф</a:t>
            </a:r>
            <a:r>
              <a:rPr lang="ru-RU" sz="1600" dirty="0" smtClean="0"/>
              <a:t>. </a:t>
            </a:r>
            <a:r>
              <a:rPr lang="ru-RU" sz="1600" dirty="0" err="1" smtClean="0"/>
              <a:t>Горбатенко</a:t>
            </a:r>
            <a:r>
              <a:rPr lang="ru-RU" sz="1600" dirty="0" smtClean="0"/>
              <a:t>. - Волгоград: Учитель, 2008. </a:t>
            </a:r>
            <a:r>
              <a:rPr lang="ru-RU" sz="1600" dirty="0" smtClean="0"/>
              <a:t>– 286 с</a:t>
            </a:r>
            <a:r>
              <a:rPr lang="ru-RU" sz="1600" dirty="0" smtClean="0"/>
              <a:t>.</a:t>
            </a:r>
          </a:p>
          <a:p>
            <a:pPr lvl="0" algn="just"/>
            <a:r>
              <a:rPr lang="ru-RU" sz="1600" dirty="0" smtClean="0"/>
              <a:t>   8. Рыжова </a:t>
            </a:r>
            <a:r>
              <a:rPr lang="ru-RU" sz="1600" dirty="0" smtClean="0"/>
              <a:t>Н. А «Воздух-невидимка». Пособие по экологическому образованию. </a:t>
            </a:r>
            <a:r>
              <a:rPr lang="ru-RU" sz="1600" dirty="0" smtClean="0"/>
              <a:t>- М</a:t>
            </a:r>
            <a:r>
              <a:rPr lang="ru-RU" sz="1600" dirty="0" smtClean="0"/>
              <a:t>.: </a:t>
            </a:r>
            <a:r>
              <a:rPr lang="ru-RU" sz="1600" dirty="0" err="1" smtClean="0"/>
              <a:t>Линка-Пресс</a:t>
            </a:r>
            <a:r>
              <a:rPr lang="ru-RU" sz="1600" dirty="0" smtClean="0"/>
              <a:t> , 1988. - 128 с.</a:t>
            </a:r>
            <a:endParaRPr lang="ru-RU" sz="1600" dirty="0" smtClean="0"/>
          </a:p>
          <a:p>
            <a:pPr lvl="0" algn="just"/>
            <a:r>
              <a:rPr lang="ru-RU" sz="1600" dirty="0" smtClean="0"/>
              <a:t>   9. Тюменцева </a:t>
            </a:r>
            <a:r>
              <a:rPr lang="ru-RU" sz="1600" dirty="0" smtClean="0"/>
              <a:t>С</a:t>
            </a:r>
            <a:r>
              <a:rPr lang="ru-RU" sz="1600" dirty="0" smtClean="0"/>
              <a:t>. Н</a:t>
            </a:r>
            <a:r>
              <a:rPr lang="ru-RU" sz="1600" dirty="0" smtClean="0"/>
              <a:t>. </a:t>
            </a:r>
            <a:r>
              <a:rPr lang="ru-RU" sz="1600" dirty="0" smtClean="0"/>
              <a:t>Диалоги </a:t>
            </a:r>
            <a:r>
              <a:rPr lang="ru-RU" sz="1600" dirty="0" smtClean="0"/>
              <a:t>о </a:t>
            </a:r>
            <a:r>
              <a:rPr lang="ru-RU" sz="1600" dirty="0" smtClean="0"/>
              <a:t>воспитании : сборник / Тюменцева </a:t>
            </a:r>
            <a:r>
              <a:rPr lang="ru-RU" sz="1600" dirty="0" smtClean="0"/>
              <a:t>С</a:t>
            </a:r>
            <a:r>
              <a:rPr lang="ru-RU" sz="1600" dirty="0" smtClean="0"/>
              <a:t>. Н. -  </a:t>
            </a:r>
            <a:r>
              <a:rPr lang="ru-RU" sz="1600" dirty="0" smtClean="0"/>
              <a:t>Саранск, 2009. </a:t>
            </a:r>
            <a:r>
              <a:rPr lang="ru-RU" sz="1600" dirty="0" smtClean="0"/>
              <a:t>– 66 с</a:t>
            </a:r>
            <a:r>
              <a:rPr lang="ru-RU" sz="1600" dirty="0" smtClean="0"/>
              <a:t>.</a:t>
            </a:r>
          </a:p>
          <a:p>
            <a:pPr lvl="0" algn="just"/>
            <a:r>
              <a:rPr lang="ru-RU" sz="1600" dirty="0" smtClean="0"/>
              <a:t>   10. </a:t>
            </a:r>
            <a:r>
              <a:rPr lang="ru-RU" sz="1600" dirty="0" err="1" smtClean="0"/>
              <a:t>Ульева</a:t>
            </a:r>
            <a:r>
              <a:rPr lang="ru-RU" sz="1600" dirty="0" smtClean="0"/>
              <a:t> </a:t>
            </a:r>
            <a:r>
              <a:rPr lang="ru-RU" sz="1600" dirty="0" smtClean="0"/>
              <a:t>Е</a:t>
            </a:r>
            <a:r>
              <a:rPr lang="ru-RU" sz="1600" dirty="0" smtClean="0"/>
              <a:t>. А</a:t>
            </a:r>
            <a:r>
              <a:rPr lang="ru-RU" sz="1600" dirty="0" smtClean="0"/>
              <a:t>. Творческие задания. Времена года. Осень</a:t>
            </a:r>
            <a:r>
              <a:rPr lang="ru-RU" sz="1600" dirty="0" smtClean="0"/>
              <a:t>. Зима. Весна</a:t>
            </a:r>
            <a:r>
              <a:rPr lang="ru-RU" sz="1600" dirty="0" smtClean="0"/>
              <a:t>. Тетрадь для занятий с детьми 3-4 лет. – М.: ВАКО, 2015. – 48 </a:t>
            </a:r>
            <a:r>
              <a:rPr lang="ru-RU" sz="1600" dirty="0" smtClean="0"/>
              <a:t>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C\Desktop\s1200.jpg"/>
          <p:cNvPicPr>
            <a:picLocks noChangeAspect="1" noChangeArrowheads="1"/>
          </p:cNvPicPr>
          <p:nvPr/>
        </p:nvPicPr>
        <p:blipFill>
          <a:blip r:embed="rId2" cstate="print"/>
          <a:srcRect t="1120" b="4059"/>
          <a:stretch>
            <a:fillRect/>
          </a:stretch>
        </p:blipFill>
        <p:spPr bwMode="auto">
          <a:xfrm>
            <a:off x="2327365" y="130628"/>
            <a:ext cx="9799320" cy="6635931"/>
          </a:xfrm>
          <a:prstGeom prst="rect">
            <a:avLst/>
          </a:prstGeom>
          <a:noFill/>
        </p:spPr>
      </p:pic>
      <p:pic>
        <p:nvPicPr>
          <p:cNvPr id="6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3" cstate="print"/>
          <a:srcRect l="75935" t="2516"/>
          <a:stretch>
            <a:fillRect/>
          </a:stretch>
        </p:blipFill>
        <p:spPr bwMode="auto">
          <a:xfrm>
            <a:off x="104501" y="172537"/>
            <a:ext cx="2235457" cy="6580959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51462" y="5969732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2" cstate="print"/>
          <a:srcRect l="25171" t="2129" r="50783"/>
          <a:stretch>
            <a:fillRect/>
          </a:stretch>
        </p:blipFill>
        <p:spPr bwMode="auto">
          <a:xfrm>
            <a:off x="117565" y="143693"/>
            <a:ext cx="2233748" cy="6607085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Информация по проекту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6445" y="1110343"/>
            <a:ext cx="9339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Участники проекта</a:t>
            </a:r>
            <a:r>
              <a:rPr lang="ru-RU" b="1" dirty="0" smtClean="0"/>
              <a:t>: </a:t>
            </a:r>
            <a:r>
              <a:rPr lang="ru-RU" dirty="0" smtClean="0"/>
              <a:t>родители, воспитанники </a:t>
            </a:r>
            <a:r>
              <a:rPr lang="ru-RU" dirty="0" smtClean="0"/>
              <a:t>младшей </a:t>
            </a:r>
            <a:r>
              <a:rPr lang="ru-RU" dirty="0" smtClean="0"/>
              <a:t>группы</a:t>
            </a:r>
            <a:r>
              <a:rPr lang="ru-RU" dirty="0" smtClean="0"/>
              <a:t>,</a:t>
            </a:r>
            <a:r>
              <a:rPr lang="ru-RU" dirty="0" smtClean="0"/>
              <a:t> воспитатели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Тип проекта: </a:t>
            </a:r>
            <a:r>
              <a:rPr lang="ru-RU" dirty="0" err="1" smtClean="0"/>
              <a:t>информационно-практико-ориентированный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Методы:</a:t>
            </a:r>
            <a:endParaRPr lang="ru-RU" dirty="0" smtClean="0"/>
          </a:p>
          <a:p>
            <a:pPr lvl="0"/>
            <a:r>
              <a:rPr lang="ru-RU" dirty="0" smtClean="0"/>
              <a:t>- повышающие </a:t>
            </a:r>
            <a:r>
              <a:rPr lang="ru-RU" dirty="0" smtClean="0"/>
              <a:t>познавательную </a:t>
            </a:r>
            <a:r>
              <a:rPr lang="ru-RU" dirty="0" smtClean="0"/>
              <a:t>и </a:t>
            </a:r>
            <a:r>
              <a:rPr lang="ru-RU" dirty="0" smtClean="0"/>
              <a:t>эмоциональную </a:t>
            </a:r>
            <a:r>
              <a:rPr lang="ru-RU" dirty="0" smtClean="0"/>
              <a:t>активность </a:t>
            </a:r>
            <a:r>
              <a:rPr lang="ru-RU" dirty="0" smtClean="0"/>
              <a:t>детей;</a:t>
            </a:r>
          </a:p>
          <a:p>
            <a:pPr lvl="0"/>
            <a:r>
              <a:rPr lang="ru-RU" dirty="0" smtClean="0"/>
              <a:t>- способствующие </a:t>
            </a:r>
            <a:r>
              <a:rPr lang="ru-RU" dirty="0" smtClean="0"/>
              <a:t>установлению взаимосвязи между разными видами деятельности;</a:t>
            </a:r>
          </a:p>
          <a:p>
            <a:pPr lvl="0"/>
            <a:r>
              <a:rPr lang="ru-RU" dirty="0" smtClean="0"/>
              <a:t>- методы </a:t>
            </a:r>
            <a:r>
              <a:rPr lang="ru-RU" dirty="0" smtClean="0"/>
              <a:t>коррекции и уточнения.</a:t>
            </a:r>
          </a:p>
          <a:p>
            <a:r>
              <a:rPr lang="ru-RU" b="1" dirty="0" smtClean="0"/>
              <a:t>По количеству участников</a:t>
            </a:r>
            <a:r>
              <a:rPr lang="ru-RU" dirty="0" smtClean="0"/>
              <a:t>: групповой.</a:t>
            </a:r>
          </a:p>
          <a:p>
            <a:r>
              <a:rPr lang="ru-RU" b="1" dirty="0" smtClean="0"/>
              <a:t>По продолжительности:</a:t>
            </a:r>
            <a:r>
              <a:rPr lang="ru-RU" dirty="0" smtClean="0"/>
              <a:t> долгосрочный.</a:t>
            </a:r>
            <a:endParaRPr lang="ru-RU" dirty="0" smtClean="0"/>
          </a:p>
        </p:txBody>
      </p:sp>
      <p:pic>
        <p:nvPicPr>
          <p:cNvPr id="32770" name="Picture 2" descr="D:\работа\2019-2020 Студенческий квартал\ЕЛЕНА\Новая презентация\1\P1070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1955" y="3435444"/>
            <a:ext cx="4193177" cy="3144563"/>
          </a:xfrm>
          <a:prstGeom prst="rect">
            <a:avLst/>
          </a:prstGeom>
          <a:noFill/>
        </p:spPr>
      </p:pic>
      <p:pic>
        <p:nvPicPr>
          <p:cNvPr id="32771" name="Picture 3" descr="D:\работа\2019-2020 Студенческий квартал\ЕЛЕНА\Новая презентация\1\P1040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3126" y="3448788"/>
            <a:ext cx="4162440" cy="31218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2" cstate="print"/>
          <a:srcRect l="50483" t="2322" r="25330"/>
          <a:stretch>
            <a:fillRect/>
          </a:stretch>
        </p:blipFill>
        <p:spPr bwMode="auto">
          <a:xfrm>
            <a:off x="130630" y="159474"/>
            <a:ext cx="2246811" cy="659402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Цель и задачи</a:t>
            </a: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проекта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478102" y="1047417"/>
            <a:ext cx="661364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rgbClr val="000000"/>
                </a:solidFill>
                <a:latin typeface="Calibri" charset="-52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ормирование элементарных представлений о временах года. Воспитание положительного отношения к природе, умения разглядеть прекрасное в разное время года. Раскрытие ценности совместного творчества детей и их родителей.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Обогатить представления детей о мире природы.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Сформировать позитивные установки к различным видам труда.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Развить умение замечать сезонные изменения в неживой природе, зависимость жизни растений и животных от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времени года, их приспособляемость к среде обитания.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Развить собственный познавательный опыт.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Развить коммуникативную активность и взаимодействие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детей со взрослыми и сверстниками.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Развить связную речь, обогатить словарный запас.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Расширить перспективы развития исследовательской деятельности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Поддержать детскую инициативу, сообразительность, пытливость, критичность и самостоятельность.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D:\работа\2019-2020 Студенческий квартал\ЕЛЕНА\Новая презентация\1\IMG_20200214_102629.jpg"/>
          <p:cNvPicPr>
            <a:picLocks noChangeAspect="1" noChangeArrowheads="1"/>
          </p:cNvPicPr>
          <p:nvPr/>
        </p:nvPicPr>
        <p:blipFill>
          <a:blip r:embed="rId3" cstate="print"/>
          <a:srcRect l="14326" r="6252"/>
          <a:stretch>
            <a:fillRect/>
          </a:stretch>
        </p:blipFill>
        <p:spPr bwMode="auto">
          <a:xfrm>
            <a:off x="8490861" y="2156528"/>
            <a:ext cx="3540034" cy="3342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P1050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4681" y="3711992"/>
            <a:ext cx="3905795" cy="2929347"/>
          </a:xfrm>
        </p:spPr>
      </p:pic>
      <p:pic>
        <p:nvPicPr>
          <p:cNvPr id="5" name="Picture 4" descr="C:\Users\PC\Desktop\four-seasons-photoshop-wallpaper-pack-photoshop-textures.jpg"/>
          <p:cNvPicPr>
            <a:picLocks noChangeAspect="1" noChangeArrowheads="1"/>
          </p:cNvPicPr>
          <p:nvPr/>
        </p:nvPicPr>
        <p:blipFill>
          <a:blip r:embed="rId3" cstate="print"/>
          <a:srcRect l="75935" t="2516"/>
          <a:stretch>
            <a:fillRect/>
          </a:stretch>
        </p:blipFill>
        <p:spPr bwMode="auto">
          <a:xfrm>
            <a:off x="104501" y="172537"/>
            <a:ext cx="2235457" cy="6580959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16782" y="248194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Этапы работы над </a:t>
            </a: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проектом: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351314" y="1081524"/>
            <a:ext cx="930075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Подготовительный (сентябрь):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создание развивающей среды,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анкетирование родителей,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подбор дидактических игр, наглядного материала, художественной литературы, картотеки пальчиковых и подвижных игр, материалов для экспериментирования.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Практический (октябрь – май) - организация деятельности детей.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Заключительный (май) - определение результата практической деятельности с детьми.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Пост проектная деятельность (июнь – август) - организация деятельности детей в летний период.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D:\работа\2019-2020 Студенческий квартал\ЕЛЕНА\Новая презентация\1\P116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9469" y="3672676"/>
            <a:ext cx="3951408" cy="2963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74321" y="1136469"/>
            <a:ext cx="11717381" cy="12213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Содержание работы</a:t>
            </a:r>
            <a:endParaRPr kumimoji="0" lang="ru-RU" sz="8000" b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5842" name="Picture 2" descr="C:\Users\PC\Desktop\picture.jpg"/>
          <p:cNvPicPr>
            <a:picLocks noChangeAspect="1" noChangeArrowheads="1"/>
          </p:cNvPicPr>
          <p:nvPr/>
        </p:nvPicPr>
        <p:blipFill>
          <a:blip r:embed="rId2" cstate="print"/>
          <a:srcRect r="51199" b="51055"/>
          <a:stretch>
            <a:fillRect/>
          </a:stretch>
        </p:blipFill>
        <p:spPr bwMode="auto">
          <a:xfrm>
            <a:off x="6374675" y="4118610"/>
            <a:ext cx="2481943" cy="2478133"/>
          </a:xfrm>
          <a:prstGeom prst="rect">
            <a:avLst/>
          </a:prstGeom>
          <a:noFill/>
        </p:spPr>
      </p:pic>
      <p:pic>
        <p:nvPicPr>
          <p:cNvPr id="7" name="Picture 2" descr="C:\Users\PC\Desktop\pi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0568" r="51213"/>
          <a:stretch>
            <a:fillRect/>
          </a:stretch>
        </p:blipFill>
        <p:spPr bwMode="auto">
          <a:xfrm>
            <a:off x="348210" y="3461652"/>
            <a:ext cx="2486430" cy="2508069"/>
          </a:xfrm>
          <a:prstGeom prst="rect">
            <a:avLst/>
          </a:prstGeom>
          <a:noFill/>
        </p:spPr>
      </p:pic>
      <p:pic>
        <p:nvPicPr>
          <p:cNvPr id="8" name="Picture 2" descr="C:\Users\PC\Desktop\picture.jpg"/>
          <p:cNvPicPr>
            <a:picLocks noChangeAspect="1" noChangeArrowheads="1"/>
          </p:cNvPicPr>
          <p:nvPr/>
        </p:nvPicPr>
        <p:blipFill>
          <a:blip r:embed="rId2" cstate="print"/>
          <a:srcRect l="50923" b="50634"/>
          <a:stretch>
            <a:fillRect/>
          </a:stretch>
        </p:blipFill>
        <p:spPr bwMode="auto">
          <a:xfrm>
            <a:off x="9259722" y="3451953"/>
            <a:ext cx="2501204" cy="2504710"/>
          </a:xfrm>
          <a:prstGeom prst="rect">
            <a:avLst/>
          </a:prstGeom>
          <a:noFill/>
        </p:spPr>
      </p:pic>
      <p:pic>
        <p:nvPicPr>
          <p:cNvPr id="9" name="Picture 2" descr="C:\Users\PC\Desktop\picture.jpg"/>
          <p:cNvPicPr>
            <a:picLocks noChangeAspect="1" noChangeArrowheads="1"/>
          </p:cNvPicPr>
          <p:nvPr/>
        </p:nvPicPr>
        <p:blipFill>
          <a:blip r:embed="rId2" cstate="print"/>
          <a:srcRect l="50923" t="50653"/>
          <a:stretch>
            <a:fillRect/>
          </a:stretch>
        </p:blipFill>
        <p:spPr bwMode="auto">
          <a:xfrm>
            <a:off x="3317965" y="4101737"/>
            <a:ext cx="2501204" cy="2503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64679" y="243840"/>
            <a:ext cx="8617721" cy="711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БЛОК 1 «Разноцветная осень»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25639" y="731516"/>
            <a:ext cx="8617721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сентябрь - ноябрь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638313" y="1164884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Коммуникативная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  Беседы: «Осень в гости к нам пришла», «Как животные готовятся к зиме».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  Дидактические игры: «Что нам осень принесла», «Что растет в саду?», «Во саду ли во городе», «Узнай и назови», «Большая и маленькая», «Когда это бывает?», «Назови правильно», «Найди, что назову», «Чудесный мешочек», «Два зайца»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  Пальчиковая игра: «Вышел дождик на прогулку», «Зайчик», «Солнышко, солнышко, посвети», «Засолка капусты», «Варим щи», «Мы делили апельсин», «Компот».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  Рассматривание картин зайчиха с зайчатами.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  Разучивание стихотворений об осени,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 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charset="-52"/>
                <a:ea typeface="Times New Roman" pitchFamily="18" charset="0"/>
                <a:cs typeface="Times New Roman" pitchFamily="18" charset="0"/>
              </a:rPr>
              <a:t>тение рассказов об осени.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D:\работа\2019-2020 Студенческий квартал\ЕЛЕНА\Новая презентация\1\P105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564" y="3833948"/>
            <a:ext cx="3840479" cy="2880359"/>
          </a:xfrm>
          <a:prstGeom prst="rect">
            <a:avLst/>
          </a:prstGeom>
          <a:noFill/>
        </p:spPr>
      </p:pic>
      <p:pic>
        <p:nvPicPr>
          <p:cNvPr id="2054" name="Picture 6" descr="D:\работа\2019-2020 Студенческий квартал\ЕЛЕНА\Новая презентация\1\P1070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2834" y="3817618"/>
            <a:ext cx="3788229" cy="2841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16690" y="43085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Игровая деятельность</a:t>
            </a:r>
            <a:endParaRPr lang="ru-RU" dirty="0" smtClean="0"/>
          </a:p>
          <a:p>
            <a:pPr algn="just"/>
            <a:r>
              <a:rPr lang="ru-RU" dirty="0" smtClean="0"/>
              <a:t>   Сюжетно-ролевые </a:t>
            </a:r>
            <a:r>
              <a:rPr lang="ru-RU" dirty="0" smtClean="0"/>
              <a:t>игры с муляжами овощей, фруктов: «Репка», «Овощной магазин», «Варим компот для мишки», «Кукла Маша готовит салат», «</a:t>
            </a:r>
            <a:r>
              <a:rPr lang="ru-RU" dirty="0" err="1" smtClean="0"/>
              <a:t>Зайкин</a:t>
            </a:r>
            <a:r>
              <a:rPr lang="ru-RU" dirty="0" smtClean="0"/>
              <a:t> огород», «Мы печем куличи», «Кукла идет гулять», «Мы грибники».</a:t>
            </a:r>
          </a:p>
          <a:p>
            <a:r>
              <a:rPr lang="ru-RU" dirty="0" smtClean="0"/>
              <a:t>   Музыкально-дидактические </a:t>
            </a:r>
            <a:r>
              <a:rPr lang="ru-RU" dirty="0" smtClean="0"/>
              <a:t>игры «Репка», «Дождик».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D:\работа\2019-2020 Студенческий квартал\ЕЛЕНА\Новая презентация\1\P1070804.JPG"/>
          <p:cNvPicPr>
            <a:picLocks noChangeAspect="1" noChangeArrowheads="1"/>
          </p:cNvPicPr>
          <p:nvPr/>
        </p:nvPicPr>
        <p:blipFill>
          <a:blip r:embed="rId3" cstate="print"/>
          <a:srcRect t="6757" b="9910"/>
          <a:stretch>
            <a:fillRect/>
          </a:stretch>
        </p:blipFill>
        <p:spPr bwMode="auto">
          <a:xfrm>
            <a:off x="2926080" y="4088678"/>
            <a:ext cx="3866606" cy="2416629"/>
          </a:xfrm>
          <a:prstGeom prst="rect">
            <a:avLst/>
          </a:prstGeom>
          <a:noFill/>
        </p:spPr>
      </p:pic>
      <p:pic>
        <p:nvPicPr>
          <p:cNvPr id="37891" name="Picture 3" descr="D:\работа\2019-2020 Студенческий квартал\ЕЛЕНА\Презентация\3\P1160139.JPG"/>
          <p:cNvPicPr>
            <a:picLocks noChangeAspect="1" noChangeArrowheads="1"/>
          </p:cNvPicPr>
          <p:nvPr/>
        </p:nvPicPr>
        <p:blipFill>
          <a:blip r:embed="rId4" cstate="print"/>
          <a:srcRect t="14476" b="9144"/>
          <a:stretch>
            <a:fillRect/>
          </a:stretch>
        </p:blipFill>
        <p:spPr bwMode="auto">
          <a:xfrm>
            <a:off x="7537268" y="4114801"/>
            <a:ext cx="4270420" cy="2446060"/>
          </a:xfrm>
          <a:prstGeom prst="rect">
            <a:avLst/>
          </a:prstGeom>
          <a:noFill/>
        </p:spPr>
      </p:pic>
      <p:pic>
        <p:nvPicPr>
          <p:cNvPr id="37892" name="Picture 4" descr="D:\работа\2019-2020 Студенческий квартал\ЕЛЕНА\Презентация\4\P1160155.JPG"/>
          <p:cNvPicPr>
            <a:picLocks noChangeAspect="1" noChangeArrowheads="1"/>
          </p:cNvPicPr>
          <p:nvPr/>
        </p:nvPicPr>
        <p:blipFill>
          <a:blip r:embed="rId5" cstate="print"/>
          <a:srcRect t="15470" b="10990"/>
          <a:stretch>
            <a:fillRect/>
          </a:stretch>
        </p:blipFill>
        <p:spPr bwMode="auto">
          <a:xfrm>
            <a:off x="5381897" y="1894114"/>
            <a:ext cx="3931920" cy="2168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Надо.jpg"/>
          <p:cNvPicPr>
            <a:picLocks noChangeAspect="1" noChangeArrowheads="1"/>
          </p:cNvPicPr>
          <p:nvPr/>
        </p:nvPicPr>
        <p:blipFill>
          <a:blip r:embed="rId2" cstate="print"/>
          <a:srcRect l="50899" r="23704"/>
          <a:stretch>
            <a:fillRect/>
          </a:stretch>
        </p:blipFill>
        <p:spPr bwMode="auto">
          <a:xfrm>
            <a:off x="91439" y="99493"/>
            <a:ext cx="2390504" cy="668013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16690" y="281800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 smtClean="0"/>
              <a:t>Познавательно-исследовательская</a:t>
            </a:r>
            <a:endParaRPr lang="ru-RU" dirty="0" smtClean="0"/>
          </a:p>
          <a:p>
            <a:pPr algn="just"/>
            <a:r>
              <a:rPr lang="ru-RU" dirty="0" smtClean="0"/>
              <a:t>   Дидактические </a:t>
            </a:r>
            <a:r>
              <a:rPr lang="ru-RU" dirty="0" smtClean="0"/>
              <a:t>игры с шишками, листьями, водой: «Мокрый - сухой», «Что как плавает», «Переливание воды», «Сколько листочков?», «Найди домик листочку», «Сложи картинку», «Большой - маленький», «Найди такой же листик», «Разложи овощи по корзиночкам».</a:t>
            </a:r>
          </a:p>
          <a:p>
            <a:pPr algn="just"/>
            <a:r>
              <a:rPr lang="ru-RU" dirty="0" smtClean="0"/>
              <a:t>   Лото </a:t>
            </a:r>
            <a:r>
              <a:rPr lang="ru-RU" dirty="0" smtClean="0"/>
              <a:t>«Осень», «Овощи - фрукты», «Грибы – ягоды»</a:t>
            </a:r>
          </a:p>
          <a:p>
            <a:pPr algn="just"/>
            <a:r>
              <a:rPr lang="ru-RU" dirty="0" smtClean="0"/>
              <a:t>   Чтение </a:t>
            </a:r>
            <a:r>
              <a:rPr lang="ru-RU" dirty="0" smtClean="0"/>
              <a:t>художественной литературы: И. Бунин «Листопад», З. Александрова «Дождик», Плещеев «Листопад», Е. </a:t>
            </a:r>
            <a:r>
              <a:rPr lang="ru-RU" dirty="0" err="1" smtClean="0"/>
              <a:t>Бехлерова</a:t>
            </a:r>
            <a:r>
              <a:rPr lang="ru-RU" dirty="0" smtClean="0"/>
              <a:t> « Капустный лист», сказка «Репка», белорусская сказка «Пых», Е. А. </a:t>
            </a:r>
            <a:r>
              <a:rPr lang="ru-RU" dirty="0" err="1" smtClean="0"/>
              <a:t>Ульева</a:t>
            </a:r>
            <a:r>
              <a:rPr lang="ru-RU" dirty="0" smtClean="0"/>
              <a:t> «Семена цветов», «Чудесный листопад», «Букет из листьев», «Урожай овощей», «Запасы хомячка», «Зернышки для воробья», «Ягоды рябины», «Медвежья постель</a:t>
            </a:r>
            <a:r>
              <a:rPr lang="ru-RU" dirty="0" smtClean="0"/>
              <a:t>».</a:t>
            </a:r>
            <a:endParaRPr lang="ru-RU" dirty="0" smtClean="0"/>
          </a:p>
        </p:txBody>
      </p:sp>
      <p:pic>
        <p:nvPicPr>
          <p:cNvPr id="38914" name="Picture 2" descr="D:\работа\2019-2020 Студенческий квартал\ЕЛЕНА\Новая презентация\1\P116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525" y="3284111"/>
            <a:ext cx="4417290" cy="3312631"/>
          </a:xfrm>
          <a:prstGeom prst="rect">
            <a:avLst/>
          </a:prstGeom>
          <a:noFill/>
        </p:spPr>
      </p:pic>
      <p:pic>
        <p:nvPicPr>
          <p:cNvPr id="38916" name="Picture 4" descr="D:\работа\2019-2020 Студенческий квартал\ЕЛЕНА\Новая презентация\1\P1160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7268" y="3332248"/>
            <a:ext cx="4362994" cy="3271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1738</TotalTime>
  <Words>2422</Words>
  <Application>Microsoft Office PowerPoint</Application>
  <PresentationFormat>Произвольный</PresentationFormat>
  <Paragraphs>177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Актуальность проекта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Заключительный этап</vt:lpstr>
      <vt:lpstr>Слайд 26</vt:lpstr>
      <vt:lpstr>Слайд 27</vt:lpstr>
      <vt:lpstr>Слайд 28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Зимний</dc:title>
  <dc:subject>зимазимний пейзаж</dc:subject>
  <dc:creator>Viktoriya Polshkova</dc:creator>
  <cp:keywords>зима;погода;природа;зимний пейзаж</cp:keywords>
  <cp:lastModifiedBy>PC</cp:lastModifiedBy>
  <cp:revision>181</cp:revision>
  <dcterms:created xsi:type="dcterms:W3CDTF">2019-11-30T20:24:58Z</dcterms:created>
  <dcterms:modified xsi:type="dcterms:W3CDTF">2020-04-12T18:24:35Z</dcterms:modified>
</cp:coreProperties>
</file>