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11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63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09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7922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78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9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180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16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11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2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17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41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36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68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8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17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55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FFAF-C519-44CE-B288-9931CA31612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8BA2-FC44-4360-9EFC-3E1EA0EBD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906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850"/>
            <a:ext cx="12192000" cy="686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" y="374904"/>
            <a:ext cx="11430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МДОУ «Детский сад №85 комбинированного вида»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Аппликация « Царевна Лебедь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Воспитатели: Зюзина Е. В.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Пырчева Е. Е.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67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927"/>
          </a:xfrm>
        </p:spPr>
      </p:pic>
      <p:sp>
        <p:nvSpPr>
          <p:cNvPr id="5" name="TextBox 4"/>
          <p:cNvSpPr txBox="1"/>
          <p:nvPr/>
        </p:nvSpPr>
        <p:spPr>
          <a:xfrm>
            <a:off x="173736" y="164592"/>
            <a:ext cx="1186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u="sng" dirty="0" smtClean="0">
              <a:solidFill>
                <a:schemeClr val="bg1"/>
              </a:solidFill>
            </a:endParaRPr>
          </a:p>
          <a:p>
            <a:endParaRPr lang="ru-RU" sz="2000" b="1" u="sng" dirty="0">
              <a:solidFill>
                <a:schemeClr val="bg1"/>
              </a:solidFill>
            </a:endParaRP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Цель</a:t>
            </a:r>
            <a:r>
              <a:rPr lang="ru-RU" sz="2000" b="1" u="sng" dirty="0">
                <a:solidFill>
                  <a:schemeClr val="bg1"/>
                </a:solidFill>
              </a:rPr>
              <a:t>:</a:t>
            </a:r>
            <a:r>
              <a:rPr lang="ru-RU" sz="2000" dirty="0">
                <a:solidFill>
                  <a:schemeClr val="bg1"/>
                </a:solidFill>
              </a:rPr>
              <a:t> обогатить практический опыт художественно-творческой деятельности ребенка использованием различных техник в работе с бумагой. 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Задачи</a:t>
            </a:r>
            <a:r>
              <a:rPr lang="ru-RU" sz="2000" b="1" u="sng" dirty="0">
                <a:solidFill>
                  <a:schemeClr val="bg1"/>
                </a:solidFill>
              </a:rPr>
              <a:t>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u="sng" dirty="0" smtClean="0">
                <a:solidFill>
                  <a:schemeClr val="bg1"/>
                </a:solidFill>
              </a:rPr>
              <a:t>обучающие</a:t>
            </a:r>
            <a:r>
              <a:rPr lang="ru-RU" sz="2000" u="sng" dirty="0">
                <a:solidFill>
                  <a:schemeClr val="bg1"/>
                </a:solidFill>
              </a:rPr>
              <a:t>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-   обучить </a:t>
            </a:r>
            <a:r>
              <a:rPr lang="ru-RU" sz="2000" dirty="0">
                <a:solidFill>
                  <a:schemeClr val="bg1"/>
                </a:solidFill>
              </a:rPr>
              <a:t>детей различным техникам и приемам работы с бумагой;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-   совершенствовать </a:t>
            </a:r>
            <a:r>
              <a:rPr lang="ru-RU" sz="2000" dirty="0">
                <a:solidFill>
                  <a:schemeClr val="bg1"/>
                </a:solidFill>
              </a:rPr>
              <a:t>умения работы с необходимыми инструментами и материалами при работе с бумагой;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-   создавать </a:t>
            </a:r>
            <a:r>
              <a:rPr lang="ru-RU" sz="2000" dirty="0">
                <a:solidFill>
                  <a:schemeClr val="bg1"/>
                </a:solidFill>
              </a:rPr>
              <a:t>композиции, выполненными в различных техниках работы с бумагой;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u="sng" dirty="0" smtClean="0">
                <a:solidFill>
                  <a:schemeClr val="bg1"/>
                </a:solidFill>
              </a:rPr>
              <a:t>развивающие</a:t>
            </a:r>
            <a:r>
              <a:rPr lang="ru-RU" sz="2000" u="sng" dirty="0">
                <a:solidFill>
                  <a:schemeClr val="bg1"/>
                </a:solidFill>
              </a:rPr>
              <a:t>: </a:t>
            </a:r>
            <a:endParaRPr lang="ru-RU" sz="2000" u="sng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-   развивать </a:t>
            </a:r>
            <a:r>
              <a:rPr lang="ru-RU" sz="2000" dirty="0">
                <a:solidFill>
                  <a:schemeClr val="bg1"/>
                </a:solidFill>
              </a:rPr>
              <a:t>фантазию и творческие способности детей;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развивать </a:t>
            </a:r>
            <a:r>
              <a:rPr lang="ru-RU" sz="2000" dirty="0">
                <a:solidFill>
                  <a:schemeClr val="bg1"/>
                </a:solidFill>
              </a:rPr>
              <a:t>глазомер и мелкую моторику рук;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развивать </a:t>
            </a:r>
            <a:r>
              <a:rPr lang="ru-RU" sz="2000" dirty="0">
                <a:solidFill>
                  <a:schemeClr val="bg1"/>
                </a:solidFill>
              </a:rPr>
              <a:t>память, воображение мышление, изобретательность;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развивать </a:t>
            </a:r>
            <a:r>
              <a:rPr lang="ru-RU" sz="2000" dirty="0">
                <a:solidFill>
                  <a:schemeClr val="bg1"/>
                </a:solidFill>
              </a:rPr>
              <a:t>усидчивость, трудолюбие и аккуратность;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развивать </a:t>
            </a:r>
            <a:r>
              <a:rPr lang="ru-RU" sz="2000" dirty="0">
                <a:solidFill>
                  <a:schemeClr val="bg1"/>
                </a:solidFill>
              </a:rPr>
              <a:t>навыки владения различными инструментами и материалами.  </a:t>
            </a:r>
          </a:p>
        </p:txBody>
      </p:sp>
    </p:spTree>
    <p:extLst>
      <p:ext uri="{BB962C8B-B14F-4D97-AF65-F5344CB8AC3E}">
        <p14:creationId xmlns:p14="http://schemas.microsoft.com/office/powerpoint/2010/main" xmlns="" val="389252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36"/>
          </a:xfrm>
        </p:spPr>
      </p:pic>
      <p:sp>
        <p:nvSpPr>
          <p:cNvPr id="5" name="TextBox 4"/>
          <p:cNvSpPr txBox="1"/>
          <p:nvPr/>
        </p:nvSpPr>
        <p:spPr>
          <a:xfrm>
            <a:off x="736028" y="265176"/>
            <a:ext cx="10716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Необходимый </a:t>
            </a:r>
            <a:r>
              <a:rPr lang="ru-RU" sz="2800" b="1" dirty="0">
                <a:solidFill>
                  <a:schemeClr val="bg1"/>
                </a:solidFill>
              </a:rPr>
              <a:t>материал для изготовления аппликации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б</a:t>
            </a:r>
            <a:r>
              <a:rPr lang="ru-RU" sz="2800" dirty="0" smtClean="0">
                <a:solidFill>
                  <a:schemeClr val="bg1"/>
                </a:solidFill>
              </a:rPr>
              <a:t>архатный </a:t>
            </a:r>
            <a:r>
              <a:rPr lang="ru-RU" sz="2800" dirty="0">
                <a:solidFill>
                  <a:schemeClr val="bg1"/>
                </a:solidFill>
              </a:rPr>
              <a:t>картон (</a:t>
            </a:r>
            <a:r>
              <a:rPr lang="ru-RU" sz="2800" dirty="0" smtClean="0">
                <a:solidFill>
                  <a:schemeClr val="bg1"/>
                </a:solidFill>
              </a:rPr>
              <a:t>фон); 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к</a:t>
            </a:r>
            <a:r>
              <a:rPr lang="ru-RU" sz="2800" dirty="0" smtClean="0">
                <a:solidFill>
                  <a:schemeClr val="bg1"/>
                </a:solidFill>
              </a:rPr>
              <a:t>лей;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цветная бумага;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контур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b="1" dirty="0" smtClean="0">
                <a:solidFill>
                  <a:schemeClr val="bg1"/>
                </a:solidFill>
              </a:rPr>
              <a:t>лебедя</a:t>
            </a:r>
            <a:r>
              <a:rPr lang="ru-RU" sz="2800" dirty="0" smtClean="0">
                <a:solidFill>
                  <a:schemeClr val="bg1"/>
                </a:solidFill>
              </a:rPr>
              <a:t>;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полоски бумаги;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н</a:t>
            </a:r>
            <a:r>
              <a:rPr lang="ru-RU" sz="2800" dirty="0" smtClean="0">
                <a:solidFill>
                  <a:schemeClr val="bg1"/>
                </a:solidFill>
              </a:rPr>
              <a:t>итки;</a:t>
            </a:r>
          </a:p>
          <a:p>
            <a:pPr marL="514350" indent="-514350">
              <a:buAutoNum type="arabicPeriod"/>
            </a:pPr>
            <a:r>
              <a:rPr lang="ru-RU" sz="2800" dirty="0" err="1" smtClean="0">
                <a:solidFill>
                  <a:schemeClr val="bg1"/>
                </a:solidFill>
              </a:rPr>
              <a:t>пайетки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и цветные </a:t>
            </a:r>
            <a:r>
              <a:rPr lang="ru-RU" sz="2800" dirty="0" smtClean="0">
                <a:solidFill>
                  <a:schemeClr val="bg1"/>
                </a:solidFill>
              </a:rPr>
              <a:t>камушки;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2800" i="1" dirty="0" smtClean="0">
                <a:solidFill>
                  <a:schemeClr val="bg1"/>
                </a:solidFill>
              </a:rPr>
              <a:t>морская соль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0904" y="3447288"/>
            <a:ext cx="4202181" cy="31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65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56008" cy="6891921"/>
          </a:xfrm>
        </p:spPr>
      </p:pic>
      <p:sp>
        <p:nvSpPr>
          <p:cNvPr id="5" name="AutoShape 2" descr="https://www.maam.ru/upload/blogs/detsad-32184-1446242554.jpg"/>
          <p:cNvSpPr>
            <a:spLocks noChangeAspect="1" noChangeArrowheads="1"/>
          </p:cNvSpPr>
          <p:nvPr/>
        </p:nvSpPr>
        <p:spPr bwMode="auto">
          <a:xfrm>
            <a:off x="217983" y="-110068"/>
            <a:ext cx="306400" cy="3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1183" y="941832"/>
            <a:ext cx="6044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1. </a:t>
            </a:r>
            <a:r>
              <a:rPr lang="ru-RU" sz="2800" dirty="0">
                <a:solidFill>
                  <a:schemeClr val="bg1"/>
                </a:solidFill>
              </a:rPr>
              <a:t>Из белых полосок делаем 14-17 больших петелек, из </a:t>
            </a:r>
            <a:r>
              <a:rPr lang="ru-RU" sz="2800" dirty="0" err="1">
                <a:solidFill>
                  <a:schemeClr val="bg1"/>
                </a:solidFill>
              </a:rPr>
              <a:t>светлосерых</a:t>
            </a:r>
            <a:r>
              <a:rPr lang="ru-RU" sz="2800" dirty="0">
                <a:solidFill>
                  <a:schemeClr val="bg1"/>
                </a:solidFill>
              </a:rPr>
              <a:t> 7-9 петелек.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779" y="369004"/>
            <a:ext cx="3830211" cy="2611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183" y="4389120"/>
            <a:ext cx="6258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2. </a:t>
            </a:r>
            <a:r>
              <a:rPr lang="ru-RU" sz="2800" dirty="0">
                <a:solidFill>
                  <a:schemeClr val="bg1"/>
                </a:solidFill>
              </a:rPr>
              <a:t>На крылья </a:t>
            </a:r>
            <a:r>
              <a:rPr lang="ru-RU" sz="2800" b="1" dirty="0">
                <a:solidFill>
                  <a:schemeClr val="bg1"/>
                </a:solidFill>
              </a:rPr>
              <a:t>лебедя</a:t>
            </a:r>
            <a:r>
              <a:rPr lang="ru-RU" sz="2800" dirty="0">
                <a:solidFill>
                  <a:schemeClr val="bg1"/>
                </a:solidFill>
              </a:rPr>
              <a:t> по внешнему краю приклеиваем первый ряд от 4 до 5 петелек "ступеньками"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779" y="3977640"/>
            <a:ext cx="3830211" cy="27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87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851"/>
          </a:xfrm>
        </p:spPr>
      </p:pic>
      <p:sp>
        <p:nvSpPr>
          <p:cNvPr id="5" name="TextBox 4"/>
          <p:cNvSpPr txBox="1"/>
          <p:nvPr/>
        </p:nvSpPr>
        <p:spPr>
          <a:xfrm>
            <a:off x="709094" y="2702667"/>
            <a:ext cx="6123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Затем второй из больших петелек и третий из маленьких.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6506" y="173735"/>
            <a:ext cx="3738913" cy="2799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6506" y="3579830"/>
            <a:ext cx="3738913" cy="29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28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66"/>
          </a:xfrm>
        </p:spPr>
      </p:pic>
      <p:sp>
        <p:nvSpPr>
          <p:cNvPr id="5" name="TextBox 4"/>
          <p:cNvSpPr txBox="1"/>
          <p:nvPr/>
        </p:nvSpPr>
        <p:spPr>
          <a:xfrm>
            <a:off x="415638" y="618518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На грудь и шею нашего </a:t>
            </a:r>
            <a:r>
              <a:rPr lang="ru-RU" sz="3200" b="1" dirty="0">
                <a:solidFill>
                  <a:schemeClr val="bg1"/>
                </a:solidFill>
              </a:rPr>
              <a:t>лебедя наносим клей</a:t>
            </a:r>
            <a:r>
              <a:rPr lang="ru-RU" sz="3200" dirty="0">
                <a:solidFill>
                  <a:schemeClr val="bg1"/>
                </a:solidFill>
              </a:rPr>
              <a:t>, насыпаем на него мелко нарезанные </a:t>
            </a:r>
            <a:r>
              <a:rPr lang="ru-RU" sz="3200" dirty="0" err="1">
                <a:solidFill>
                  <a:schemeClr val="bg1"/>
                </a:solidFill>
              </a:rPr>
              <a:t>ниткии</a:t>
            </a:r>
            <a:r>
              <a:rPr lang="ru-RU" sz="3200" dirty="0">
                <a:solidFill>
                  <a:schemeClr val="bg1"/>
                </a:solidFill>
              </a:rPr>
              <a:t> и </a:t>
            </a:r>
            <a:r>
              <a:rPr lang="ru-RU" sz="3200" dirty="0" err="1">
                <a:solidFill>
                  <a:schemeClr val="bg1"/>
                </a:solidFill>
              </a:rPr>
              <a:t>прижимаим</a:t>
            </a:r>
            <a:r>
              <a:rPr lang="ru-RU" sz="3200" dirty="0">
                <a:solidFill>
                  <a:schemeClr val="bg1"/>
                </a:solidFill>
              </a:rPr>
              <a:t> их, чтобы лучше приклеились.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036" y="3519055"/>
            <a:ext cx="5818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Теперь осталось только сделать волны. Для этого отрываем от цветной бумаги полоски и приклеиваем их к нашему морю.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413" y="374073"/>
            <a:ext cx="3665527" cy="27012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413" y="3548681"/>
            <a:ext cx="3665527" cy="27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09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172"/>
          </a:xfrm>
        </p:spPr>
      </p:pic>
      <p:sp>
        <p:nvSpPr>
          <p:cNvPr id="5" name="TextBox 4"/>
          <p:cNvSpPr txBox="1"/>
          <p:nvPr/>
        </p:nvSpPr>
        <p:spPr>
          <a:xfrm>
            <a:off x="725775" y="443345"/>
            <a:ext cx="1032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Осталось декорировать волны каменной пеной, небо звёздами, а Царевне вернуть заслуженную корону.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391" y="1715338"/>
            <a:ext cx="6968404" cy="50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7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4613">
            <a:off x="648240" y="205207"/>
            <a:ext cx="2556036" cy="3408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333" y="3719167"/>
            <a:ext cx="3625539" cy="2719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65872" y="128531"/>
            <a:ext cx="2854092" cy="3805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7890">
            <a:off x="8878575" y="206808"/>
            <a:ext cx="2989599" cy="3986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412" y="3436634"/>
            <a:ext cx="3457073" cy="3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62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5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5850" y="304799"/>
            <a:ext cx="3823855" cy="5098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30" y="304798"/>
            <a:ext cx="3822433" cy="509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9824" y="2517174"/>
            <a:ext cx="3396424" cy="46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776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152</TotalTime>
  <Words>152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ст.воспитатель</cp:lastModifiedBy>
  <cp:revision>11</cp:revision>
  <dcterms:created xsi:type="dcterms:W3CDTF">2020-04-29T17:40:12Z</dcterms:created>
  <dcterms:modified xsi:type="dcterms:W3CDTF">2020-05-15T06:21:37Z</dcterms:modified>
</cp:coreProperties>
</file>